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4" r:id="rId4"/>
    <p:sldMasterId id="2147483686" r:id="rId5"/>
    <p:sldMasterId id="2147483698" r:id="rId6"/>
    <p:sldMasterId id="2147483711" r:id="rId7"/>
    <p:sldMasterId id="2147483724" r:id="rId8"/>
    <p:sldMasterId id="2147483737" r:id="rId9"/>
    <p:sldMasterId id="2147483750" r:id="rId10"/>
    <p:sldMasterId id="2147483763" r:id="rId11"/>
  </p:sldMasterIdLst>
  <p:notesMasterIdLst>
    <p:notesMasterId r:id="rId13"/>
  </p:notesMasterIdLst>
  <p:handoutMasterIdLst>
    <p:handoutMasterId r:id="rId197"/>
  </p:handoutMasterIdLst>
  <p:sldIdLst>
    <p:sldId id="373" r:id="rId12"/>
    <p:sldId id="518" r:id="rId14"/>
    <p:sldId id="257" r:id="rId15"/>
    <p:sldId id="523" r:id="rId16"/>
    <p:sldId id="353" r:id="rId17"/>
    <p:sldId id="258" r:id="rId18"/>
    <p:sldId id="371" r:id="rId19"/>
    <p:sldId id="372" r:id="rId20"/>
    <p:sldId id="260" r:id="rId21"/>
    <p:sldId id="348" r:id="rId22"/>
    <p:sldId id="261" r:id="rId23"/>
    <p:sldId id="417" r:id="rId24"/>
    <p:sldId id="349" r:id="rId25"/>
    <p:sldId id="263" r:id="rId26"/>
    <p:sldId id="346" r:id="rId27"/>
    <p:sldId id="347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521" r:id="rId38"/>
    <p:sldId id="274" r:id="rId39"/>
    <p:sldId id="536" r:id="rId40"/>
    <p:sldId id="275" r:id="rId41"/>
    <p:sldId id="356" r:id="rId42"/>
    <p:sldId id="277" r:id="rId43"/>
    <p:sldId id="278" r:id="rId44"/>
    <p:sldId id="357" r:id="rId45"/>
    <p:sldId id="528" r:id="rId46"/>
    <p:sldId id="280" r:id="rId47"/>
    <p:sldId id="358" r:id="rId48"/>
    <p:sldId id="282" r:id="rId49"/>
    <p:sldId id="376" r:id="rId50"/>
    <p:sldId id="375" r:id="rId51"/>
    <p:sldId id="377" r:id="rId52"/>
    <p:sldId id="281" r:id="rId53"/>
    <p:sldId id="360" r:id="rId54"/>
    <p:sldId id="283" r:id="rId55"/>
    <p:sldId id="285" r:id="rId56"/>
    <p:sldId id="286" r:id="rId57"/>
    <p:sldId id="287" r:id="rId58"/>
    <p:sldId id="361" r:id="rId59"/>
    <p:sldId id="525" r:id="rId60"/>
    <p:sldId id="288" r:id="rId61"/>
    <p:sldId id="362" r:id="rId62"/>
    <p:sldId id="537" r:id="rId63"/>
    <p:sldId id="289" r:id="rId64"/>
    <p:sldId id="363" r:id="rId65"/>
    <p:sldId id="290" r:id="rId66"/>
    <p:sldId id="291" r:id="rId67"/>
    <p:sldId id="292" r:id="rId68"/>
    <p:sldId id="293" r:id="rId69"/>
    <p:sldId id="374" r:id="rId70"/>
    <p:sldId id="294" r:id="rId71"/>
    <p:sldId id="295" r:id="rId72"/>
    <p:sldId id="296" r:id="rId73"/>
    <p:sldId id="526" r:id="rId74"/>
    <p:sldId id="527" r:id="rId75"/>
    <p:sldId id="529" r:id="rId76"/>
    <p:sldId id="530" r:id="rId77"/>
    <p:sldId id="539" r:id="rId78"/>
    <p:sldId id="297" r:id="rId79"/>
    <p:sldId id="364" r:id="rId80"/>
    <p:sldId id="298" r:id="rId81"/>
    <p:sldId id="299" r:id="rId82"/>
    <p:sldId id="300" r:id="rId83"/>
    <p:sldId id="301" r:id="rId84"/>
    <p:sldId id="365" r:id="rId85"/>
    <p:sldId id="304" r:id="rId86"/>
    <p:sldId id="366" r:id="rId87"/>
    <p:sldId id="305" r:id="rId88"/>
    <p:sldId id="522" r:id="rId89"/>
    <p:sldId id="352" r:id="rId90"/>
    <p:sldId id="367" r:id="rId91"/>
    <p:sldId id="307" r:id="rId92"/>
    <p:sldId id="368" r:id="rId93"/>
    <p:sldId id="308" r:id="rId94"/>
    <p:sldId id="309" r:id="rId95"/>
    <p:sldId id="540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86" r:id="rId104"/>
    <p:sldId id="387" r:id="rId105"/>
    <p:sldId id="388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  <p:sldId id="398" r:id="rId116"/>
    <p:sldId id="402" r:id="rId117"/>
    <p:sldId id="403" r:id="rId118"/>
    <p:sldId id="404" r:id="rId119"/>
    <p:sldId id="405" r:id="rId120"/>
    <p:sldId id="406" r:id="rId121"/>
    <p:sldId id="407" r:id="rId122"/>
    <p:sldId id="408" r:id="rId123"/>
    <p:sldId id="409" r:id="rId124"/>
    <p:sldId id="410" r:id="rId125"/>
    <p:sldId id="411" r:id="rId126"/>
    <p:sldId id="412" r:id="rId127"/>
    <p:sldId id="541" r:id="rId128"/>
    <p:sldId id="418" r:id="rId129"/>
    <p:sldId id="419" r:id="rId130"/>
    <p:sldId id="420" r:id="rId131"/>
    <p:sldId id="421" r:id="rId132"/>
    <p:sldId id="422" r:id="rId133"/>
    <p:sldId id="423" r:id="rId134"/>
    <p:sldId id="424" r:id="rId135"/>
    <p:sldId id="425" r:id="rId136"/>
    <p:sldId id="426" r:id="rId137"/>
    <p:sldId id="427" r:id="rId138"/>
    <p:sldId id="428" r:id="rId139"/>
    <p:sldId id="429" r:id="rId140"/>
    <p:sldId id="430" r:id="rId141"/>
    <p:sldId id="432" r:id="rId142"/>
    <p:sldId id="531" r:id="rId143"/>
    <p:sldId id="532" r:id="rId144"/>
    <p:sldId id="533" r:id="rId145"/>
    <p:sldId id="534" r:id="rId146"/>
    <p:sldId id="535" r:id="rId147"/>
    <p:sldId id="456" r:id="rId148"/>
    <p:sldId id="457" r:id="rId149"/>
    <p:sldId id="458" r:id="rId150"/>
    <p:sldId id="433" r:id="rId151"/>
    <p:sldId id="434" r:id="rId152"/>
    <p:sldId id="702" r:id="rId153"/>
    <p:sldId id="435" r:id="rId154"/>
    <p:sldId id="436" r:id="rId155"/>
    <p:sldId id="459" r:id="rId156"/>
    <p:sldId id="437" r:id="rId157"/>
    <p:sldId id="438" r:id="rId158"/>
    <p:sldId id="460" r:id="rId159"/>
    <p:sldId id="439" r:id="rId160"/>
    <p:sldId id="440" r:id="rId161"/>
    <p:sldId id="524" r:id="rId162"/>
    <p:sldId id="461" r:id="rId163"/>
    <p:sldId id="442" r:id="rId164"/>
    <p:sldId id="443" r:id="rId165"/>
    <p:sldId id="462" r:id="rId166"/>
    <p:sldId id="413" r:id="rId167"/>
    <p:sldId id="415" r:id="rId168"/>
    <p:sldId id="542" r:id="rId169"/>
    <p:sldId id="463" r:id="rId170"/>
    <p:sldId id="474" r:id="rId171"/>
    <p:sldId id="703" r:id="rId172"/>
    <p:sldId id="475" r:id="rId173"/>
    <p:sldId id="465" r:id="rId174"/>
    <p:sldId id="467" r:id="rId175"/>
    <p:sldId id="469" r:id="rId176"/>
    <p:sldId id="470" r:id="rId177"/>
    <p:sldId id="745" r:id="rId178"/>
    <p:sldId id="472" r:id="rId179"/>
    <p:sldId id="479" r:id="rId180"/>
    <p:sldId id="509" r:id="rId181"/>
    <p:sldId id="482" r:id="rId182"/>
    <p:sldId id="483" r:id="rId183"/>
    <p:sldId id="484" r:id="rId184"/>
    <p:sldId id="485" r:id="rId185"/>
    <p:sldId id="486" r:id="rId186"/>
    <p:sldId id="487" r:id="rId187"/>
    <p:sldId id="511" r:id="rId188"/>
    <p:sldId id="510" r:id="rId189"/>
    <p:sldId id="512" r:id="rId190"/>
    <p:sldId id="513" r:id="rId191"/>
    <p:sldId id="747" r:id="rId192"/>
    <p:sldId id="480" r:id="rId193"/>
    <p:sldId id="514" r:id="rId194"/>
    <p:sldId id="748" r:id="rId195"/>
    <p:sldId id="515" r:id="rId196"/>
  </p:sldIdLst>
  <p:sldSz cx="12192000" cy="6858000"/>
  <p:notesSz cx="6858000" cy="9144000"/>
  <p:custDataLst>
    <p:tags r:id="rId20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800" b="1" kern="120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b="1" kern="120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b="1" kern="120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b="1" kern="120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b="1" kern="120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800" b="1" kern="120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800" b="1" kern="120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800" b="1" kern="120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800" b="1" kern="1200">
        <a:solidFill>
          <a:srgbClr val="FFFF00"/>
        </a:solidFill>
        <a:latin typeface="Arial" panose="020B06040202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FF00"/>
    <a:srgbClr val="FF00FF"/>
    <a:srgbClr val="00CCFF"/>
    <a:srgbClr val="FF3300"/>
    <a:srgbClr val="FFCC00"/>
    <a:srgbClr val="FF99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4" autoAdjust="0"/>
    <p:restoredTop sz="96317" autoAdjust="0"/>
  </p:normalViewPr>
  <p:slideViewPr>
    <p:cSldViewPr showGuides="1">
      <p:cViewPr>
        <p:scale>
          <a:sx n="66" d="100"/>
          <a:sy n="66" d="100"/>
        </p:scale>
        <p:origin x="-882" y="-150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7.xml"/><Relationship Id="rId98" Type="http://schemas.openxmlformats.org/officeDocument/2006/relationships/slide" Target="slides/slide86.xml"/><Relationship Id="rId97" Type="http://schemas.openxmlformats.org/officeDocument/2006/relationships/slide" Target="slides/slide85.xml"/><Relationship Id="rId96" Type="http://schemas.openxmlformats.org/officeDocument/2006/relationships/slide" Target="slides/slide84.xml"/><Relationship Id="rId95" Type="http://schemas.openxmlformats.org/officeDocument/2006/relationships/slide" Target="slides/slide83.xml"/><Relationship Id="rId94" Type="http://schemas.openxmlformats.org/officeDocument/2006/relationships/slide" Target="slides/slide82.xml"/><Relationship Id="rId93" Type="http://schemas.openxmlformats.org/officeDocument/2006/relationships/slide" Target="slides/slide81.xml"/><Relationship Id="rId92" Type="http://schemas.openxmlformats.org/officeDocument/2006/relationships/slide" Target="slides/slide80.xml"/><Relationship Id="rId91" Type="http://schemas.openxmlformats.org/officeDocument/2006/relationships/slide" Target="slides/slide79.xml"/><Relationship Id="rId90" Type="http://schemas.openxmlformats.org/officeDocument/2006/relationships/slide" Target="slides/slide78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7.xml"/><Relationship Id="rId88" Type="http://schemas.openxmlformats.org/officeDocument/2006/relationships/slide" Target="slides/slide76.xml"/><Relationship Id="rId87" Type="http://schemas.openxmlformats.org/officeDocument/2006/relationships/slide" Target="slides/slide75.xml"/><Relationship Id="rId86" Type="http://schemas.openxmlformats.org/officeDocument/2006/relationships/slide" Target="slides/slide74.xml"/><Relationship Id="rId85" Type="http://schemas.openxmlformats.org/officeDocument/2006/relationships/slide" Target="slides/slide73.xml"/><Relationship Id="rId84" Type="http://schemas.openxmlformats.org/officeDocument/2006/relationships/slide" Target="slides/slide72.xml"/><Relationship Id="rId83" Type="http://schemas.openxmlformats.org/officeDocument/2006/relationships/slide" Target="slides/slide71.xml"/><Relationship Id="rId82" Type="http://schemas.openxmlformats.org/officeDocument/2006/relationships/slide" Target="slides/slide70.xml"/><Relationship Id="rId81" Type="http://schemas.openxmlformats.org/officeDocument/2006/relationships/slide" Target="slides/slide69.xml"/><Relationship Id="rId80" Type="http://schemas.openxmlformats.org/officeDocument/2006/relationships/slide" Target="slides/slide68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7.xml"/><Relationship Id="rId78" Type="http://schemas.openxmlformats.org/officeDocument/2006/relationships/slide" Target="slides/slide66.xml"/><Relationship Id="rId77" Type="http://schemas.openxmlformats.org/officeDocument/2006/relationships/slide" Target="slides/slide65.xml"/><Relationship Id="rId76" Type="http://schemas.openxmlformats.org/officeDocument/2006/relationships/slide" Target="slides/slide64.xml"/><Relationship Id="rId75" Type="http://schemas.openxmlformats.org/officeDocument/2006/relationships/slide" Target="slides/slide63.xml"/><Relationship Id="rId74" Type="http://schemas.openxmlformats.org/officeDocument/2006/relationships/slide" Target="slides/slide62.xml"/><Relationship Id="rId73" Type="http://schemas.openxmlformats.org/officeDocument/2006/relationships/slide" Target="slides/slide61.xml"/><Relationship Id="rId72" Type="http://schemas.openxmlformats.org/officeDocument/2006/relationships/slide" Target="slides/slide60.xml"/><Relationship Id="rId71" Type="http://schemas.openxmlformats.org/officeDocument/2006/relationships/slide" Target="slides/slide59.xml"/><Relationship Id="rId70" Type="http://schemas.openxmlformats.org/officeDocument/2006/relationships/slide" Target="slides/slide58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7.xml"/><Relationship Id="rId68" Type="http://schemas.openxmlformats.org/officeDocument/2006/relationships/slide" Target="slides/slide56.xml"/><Relationship Id="rId67" Type="http://schemas.openxmlformats.org/officeDocument/2006/relationships/slide" Target="slides/slide55.xml"/><Relationship Id="rId66" Type="http://schemas.openxmlformats.org/officeDocument/2006/relationships/slide" Target="slides/slide54.xml"/><Relationship Id="rId65" Type="http://schemas.openxmlformats.org/officeDocument/2006/relationships/slide" Target="slides/slide53.xml"/><Relationship Id="rId64" Type="http://schemas.openxmlformats.org/officeDocument/2006/relationships/slide" Target="slides/slide52.xml"/><Relationship Id="rId63" Type="http://schemas.openxmlformats.org/officeDocument/2006/relationships/slide" Target="slides/slide51.xml"/><Relationship Id="rId62" Type="http://schemas.openxmlformats.org/officeDocument/2006/relationships/slide" Target="slides/slide50.xml"/><Relationship Id="rId61" Type="http://schemas.openxmlformats.org/officeDocument/2006/relationships/slide" Target="slides/slide49.xml"/><Relationship Id="rId60" Type="http://schemas.openxmlformats.org/officeDocument/2006/relationships/slide" Target="slides/slide48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7.xml"/><Relationship Id="rId58" Type="http://schemas.openxmlformats.org/officeDocument/2006/relationships/slide" Target="slides/slide46.xml"/><Relationship Id="rId57" Type="http://schemas.openxmlformats.org/officeDocument/2006/relationships/slide" Target="slides/slide45.xml"/><Relationship Id="rId56" Type="http://schemas.openxmlformats.org/officeDocument/2006/relationships/slide" Target="slides/slide44.xml"/><Relationship Id="rId55" Type="http://schemas.openxmlformats.org/officeDocument/2006/relationships/slide" Target="slides/slide43.xml"/><Relationship Id="rId54" Type="http://schemas.openxmlformats.org/officeDocument/2006/relationships/slide" Target="slides/slide42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7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0" Type="http://schemas.openxmlformats.org/officeDocument/2006/relationships/slide" Target="slides/slide2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1" Type="http://schemas.openxmlformats.org/officeDocument/2006/relationships/tags" Target="tags/tag460.xml"/><Relationship Id="rId200" Type="http://schemas.openxmlformats.org/officeDocument/2006/relationships/tableStyles" Target="tableStyles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9" Type="http://schemas.openxmlformats.org/officeDocument/2006/relationships/viewProps" Target="viewProps.xml"/><Relationship Id="rId198" Type="http://schemas.openxmlformats.org/officeDocument/2006/relationships/presProps" Target="presProps.xml"/><Relationship Id="rId197" Type="http://schemas.openxmlformats.org/officeDocument/2006/relationships/handoutMaster" Target="handoutMasters/handoutMaster1.xml"/><Relationship Id="rId196" Type="http://schemas.openxmlformats.org/officeDocument/2006/relationships/slide" Target="slides/slide184.xml"/><Relationship Id="rId195" Type="http://schemas.openxmlformats.org/officeDocument/2006/relationships/slide" Target="slides/slide183.xml"/><Relationship Id="rId194" Type="http://schemas.openxmlformats.org/officeDocument/2006/relationships/slide" Target="slides/slide182.xml"/><Relationship Id="rId193" Type="http://schemas.openxmlformats.org/officeDocument/2006/relationships/slide" Target="slides/slide181.xml"/><Relationship Id="rId192" Type="http://schemas.openxmlformats.org/officeDocument/2006/relationships/slide" Target="slides/slide180.xml"/><Relationship Id="rId191" Type="http://schemas.openxmlformats.org/officeDocument/2006/relationships/slide" Target="slides/slide179.xml"/><Relationship Id="rId190" Type="http://schemas.openxmlformats.org/officeDocument/2006/relationships/slide" Target="slides/slide178.xml"/><Relationship Id="rId19" Type="http://schemas.openxmlformats.org/officeDocument/2006/relationships/slide" Target="slides/slide7.xml"/><Relationship Id="rId189" Type="http://schemas.openxmlformats.org/officeDocument/2006/relationships/slide" Target="slides/slide177.xml"/><Relationship Id="rId188" Type="http://schemas.openxmlformats.org/officeDocument/2006/relationships/slide" Target="slides/slide176.xml"/><Relationship Id="rId187" Type="http://schemas.openxmlformats.org/officeDocument/2006/relationships/slide" Target="slides/slide175.xml"/><Relationship Id="rId186" Type="http://schemas.openxmlformats.org/officeDocument/2006/relationships/slide" Target="slides/slide174.xml"/><Relationship Id="rId185" Type="http://schemas.openxmlformats.org/officeDocument/2006/relationships/slide" Target="slides/slide173.xml"/><Relationship Id="rId184" Type="http://schemas.openxmlformats.org/officeDocument/2006/relationships/slide" Target="slides/slide172.xml"/><Relationship Id="rId183" Type="http://schemas.openxmlformats.org/officeDocument/2006/relationships/slide" Target="slides/slide171.xml"/><Relationship Id="rId182" Type="http://schemas.openxmlformats.org/officeDocument/2006/relationships/slide" Target="slides/slide170.xml"/><Relationship Id="rId181" Type="http://schemas.openxmlformats.org/officeDocument/2006/relationships/slide" Target="slides/slide169.xml"/><Relationship Id="rId180" Type="http://schemas.openxmlformats.org/officeDocument/2006/relationships/slide" Target="slides/slide168.xml"/><Relationship Id="rId18" Type="http://schemas.openxmlformats.org/officeDocument/2006/relationships/slide" Target="slides/slide6.xml"/><Relationship Id="rId179" Type="http://schemas.openxmlformats.org/officeDocument/2006/relationships/slide" Target="slides/slide167.xml"/><Relationship Id="rId178" Type="http://schemas.openxmlformats.org/officeDocument/2006/relationships/slide" Target="slides/slide166.xml"/><Relationship Id="rId177" Type="http://schemas.openxmlformats.org/officeDocument/2006/relationships/slide" Target="slides/slide165.xml"/><Relationship Id="rId176" Type="http://schemas.openxmlformats.org/officeDocument/2006/relationships/slide" Target="slides/slide164.xml"/><Relationship Id="rId175" Type="http://schemas.openxmlformats.org/officeDocument/2006/relationships/slide" Target="slides/slide163.xml"/><Relationship Id="rId174" Type="http://schemas.openxmlformats.org/officeDocument/2006/relationships/slide" Target="slides/slide162.xml"/><Relationship Id="rId173" Type="http://schemas.openxmlformats.org/officeDocument/2006/relationships/slide" Target="slides/slide161.xml"/><Relationship Id="rId172" Type="http://schemas.openxmlformats.org/officeDocument/2006/relationships/slide" Target="slides/slide160.xml"/><Relationship Id="rId171" Type="http://schemas.openxmlformats.org/officeDocument/2006/relationships/slide" Target="slides/slide159.xml"/><Relationship Id="rId170" Type="http://schemas.openxmlformats.org/officeDocument/2006/relationships/slide" Target="slides/slide158.xml"/><Relationship Id="rId17" Type="http://schemas.openxmlformats.org/officeDocument/2006/relationships/slide" Target="slides/slide5.xml"/><Relationship Id="rId169" Type="http://schemas.openxmlformats.org/officeDocument/2006/relationships/slide" Target="slides/slide157.xml"/><Relationship Id="rId168" Type="http://schemas.openxmlformats.org/officeDocument/2006/relationships/slide" Target="slides/slide156.xml"/><Relationship Id="rId167" Type="http://schemas.openxmlformats.org/officeDocument/2006/relationships/slide" Target="slides/slide155.xml"/><Relationship Id="rId166" Type="http://schemas.openxmlformats.org/officeDocument/2006/relationships/slide" Target="slides/slide154.xml"/><Relationship Id="rId165" Type="http://schemas.openxmlformats.org/officeDocument/2006/relationships/slide" Target="slides/slide153.xml"/><Relationship Id="rId164" Type="http://schemas.openxmlformats.org/officeDocument/2006/relationships/slide" Target="slides/slide152.xml"/><Relationship Id="rId163" Type="http://schemas.openxmlformats.org/officeDocument/2006/relationships/slide" Target="slides/slide151.xml"/><Relationship Id="rId162" Type="http://schemas.openxmlformats.org/officeDocument/2006/relationships/slide" Target="slides/slide150.xml"/><Relationship Id="rId161" Type="http://schemas.openxmlformats.org/officeDocument/2006/relationships/slide" Target="slides/slide149.xml"/><Relationship Id="rId160" Type="http://schemas.openxmlformats.org/officeDocument/2006/relationships/slide" Target="slides/slide148.xml"/><Relationship Id="rId16" Type="http://schemas.openxmlformats.org/officeDocument/2006/relationships/slide" Target="slides/slide4.xml"/><Relationship Id="rId159" Type="http://schemas.openxmlformats.org/officeDocument/2006/relationships/slide" Target="slides/slide147.xml"/><Relationship Id="rId158" Type="http://schemas.openxmlformats.org/officeDocument/2006/relationships/slide" Target="slides/slide146.xml"/><Relationship Id="rId157" Type="http://schemas.openxmlformats.org/officeDocument/2006/relationships/slide" Target="slides/slide145.xml"/><Relationship Id="rId156" Type="http://schemas.openxmlformats.org/officeDocument/2006/relationships/slide" Target="slides/slide144.xml"/><Relationship Id="rId155" Type="http://schemas.openxmlformats.org/officeDocument/2006/relationships/slide" Target="slides/slide143.xml"/><Relationship Id="rId154" Type="http://schemas.openxmlformats.org/officeDocument/2006/relationships/slide" Target="slides/slide142.xml"/><Relationship Id="rId153" Type="http://schemas.openxmlformats.org/officeDocument/2006/relationships/slide" Target="slides/slide141.xml"/><Relationship Id="rId152" Type="http://schemas.openxmlformats.org/officeDocument/2006/relationships/slide" Target="slides/slide140.xml"/><Relationship Id="rId151" Type="http://schemas.openxmlformats.org/officeDocument/2006/relationships/slide" Target="slides/slide139.xml"/><Relationship Id="rId150" Type="http://schemas.openxmlformats.org/officeDocument/2006/relationships/slide" Target="slides/slide138.xml"/><Relationship Id="rId15" Type="http://schemas.openxmlformats.org/officeDocument/2006/relationships/slide" Target="slides/slide3.xml"/><Relationship Id="rId149" Type="http://schemas.openxmlformats.org/officeDocument/2006/relationships/slide" Target="slides/slide137.xml"/><Relationship Id="rId148" Type="http://schemas.openxmlformats.org/officeDocument/2006/relationships/slide" Target="slides/slide136.xml"/><Relationship Id="rId147" Type="http://schemas.openxmlformats.org/officeDocument/2006/relationships/slide" Target="slides/slide135.xml"/><Relationship Id="rId146" Type="http://schemas.openxmlformats.org/officeDocument/2006/relationships/slide" Target="slides/slide134.xml"/><Relationship Id="rId145" Type="http://schemas.openxmlformats.org/officeDocument/2006/relationships/slide" Target="slides/slide133.xml"/><Relationship Id="rId144" Type="http://schemas.openxmlformats.org/officeDocument/2006/relationships/slide" Target="slides/slide132.xml"/><Relationship Id="rId143" Type="http://schemas.openxmlformats.org/officeDocument/2006/relationships/slide" Target="slides/slide131.xml"/><Relationship Id="rId142" Type="http://schemas.openxmlformats.org/officeDocument/2006/relationships/slide" Target="slides/slide130.xml"/><Relationship Id="rId141" Type="http://schemas.openxmlformats.org/officeDocument/2006/relationships/slide" Target="slides/slide129.xml"/><Relationship Id="rId140" Type="http://schemas.openxmlformats.org/officeDocument/2006/relationships/slide" Target="slides/slide128.xml"/><Relationship Id="rId14" Type="http://schemas.openxmlformats.org/officeDocument/2006/relationships/slide" Target="slides/slide2.xml"/><Relationship Id="rId139" Type="http://schemas.openxmlformats.org/officeDocument/2006/relationships/slide" Target="slides/slide127.xml"/><Relationship Id="rId138" Type="http://schemas.openxmlformats.org/officeDocument/2006/relationships/slide" Target="slides/slide126.xml"/><Relationship Id="rId137" Type="http://schemas.openxmlformats.org/officeDocument/2006/relationships/slide" Target="slides/slide125.xml"/><Relationship Id="rId136" Type="http://schemas.openxmlformats.org/officeDocument/2006/relationships/slide" Target="slides/slide124.xml"/><Relationship Id="rId135" Type="http://schemas.openxmlformats.org/officeDocument/2006/relationships/slide" Target="slides/slide123.xml"/><Relationship Id="rId134" Type="http://schemas.openxmlformats.org/officeDocument/2006/relationships/slide" Target="slides/slide122.xml"/><Relationship Id="rId133" Type="http://schemas.openxmlformats.org/officeDocument/2006/relationships/slide" Target="slides/slide121.xml"/><Relationship Id="rId132" Type="http://schemas.openxmlformats.org/officeDocument/2006/relationships/slide" Target="slides/slide120.xml"/><Relationship Id="rId131" Type="http://schemas.openxmlformats.org/officeDocument/2006/relationships/slide" Target="slides/slide119.xml"/><Relationship Id="rId130" Type="http://schemas.openxmlformats.org/officeDocument/2006/relationships/slide" Target="slides/slide118.xml"/><Relationship Id="rId13" Type="http://schemas.openxmlformats.org/officeDocument/2006/relationships/notesMaster" Target="notesMasters/notesMaster1.xml"/><Relationship Id="rId129" Type="http://schemas.openxmlformats.org/officeDocument/2006/relationships/slide" Target="slides/slide117.xml"/><Relationship Id="rId128" Type="http://schemas.openxmlformats.org/officeDocument/2006/relationships/slide" Target="slides/slide116.xml"/><Relationship Id="rId127" Type="http://schemas.openxmlformats.org/officeDocument/2006/relationships/slide" Target="slides/slide115.xml"/><Relationship Id="rId126" Type="http://schemas.openxmlformats.org/officeDocument/2006/relationships/slide" Target="slides/slide114.xml"/><Relationship Id="rId125" Type="http://schemas.openxmlformats.org/officeDocument/2006/relationships/slide" Target="slides/slide113.xml"/><Relationship Id="rId124" Type="http://schemas.openxmlformats.org/officeDocument/2006/relationships/slide" Target="slides/slide112.xml"/><Relationship Id="rId123" Type="http://schemas.openxmlformats.org/officeDocument/2006/relationships/slide" Target="slides/slide111.xml"/><Relationship Id="rId122" Type="http://schemas.openxmlformats.org/officeDocument/2006/relationships/slide" Target="slides/slide110.xml"/><Relationship Id="rId121" Type="http://schemas.openxmlformats.org/officeDocument/2006/relationships/slide" Target="slides/slide109.xml"/><Relationship Id="rId120" Type="http://schemas.openxmlformats.org/officeDocument/2006/relationships/slide" Target="slides/slide108.xml"/><Relationship Id="rId12" Type="http://schemas.openxmlformats.org/officeDocument/2006/relationships/slide" Target="slides/slide1.xml"/><Relationship Id="rId119" Type="http://schemas.openxmlformats.org/officeDocument/2006/relationships/slide" Target="slides/slide107.xml"/><Relationship Id="rId118" Type="http://schemas.openxmlformats.org/officeDocument/2006/relationships/slide" Target="slides/slide106.xml"/><Relationship Id="rId117" Type="http://schemas.openxmlformats.org/officeDocument/2006/relationships/slide" Target="slides/slide105.xml"/><Relationship Id="rId116" Type="http://schemas.openxmlformats.org/officeDocument/2006/relationships/slide" Target="slides/slide104.xml"/><Relationship Id="rId115" Type="http://schemas.openxmlformats.org/officeDocument/2006/relationships/slide" Target="slides/slide103.xml"/><Relationship Id="rId114" Type="http://schemas.openxmlformats.org/officeDocument/2006/relationships/slide" Target="slides/slide102.xml"/><Relationship Id="rId113" Type="http://schemas.openxmlformats.org/officeDocument/2006/relationships/slide" Target="slides/slide101.xml"/><Relationship Id="rId112" Type="http://schemas.openxmlformats.org/officeDocument/2006/relationships/slide" Target="slides/slide100.xml"/><Relationship Id="rId111" Type="http://schemas.openxmlformats.org/officeDocument/2006/relationships/slide" Target="slides/slide99.xml"/><Relationship Id="rId110" Type="http://schemas.openxmlformats.org/officeDocument/2006/relationships/slide" Target="slides/slide98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7.xml"/><Relationship Id="rId108" Type="http://schemas.openxmlformats.org/officeDocument/2006/relationships/slide" Target="slides/slide96.xml"/><Relationship Id="rId107" Type="http://schemas.openxmlformats.org/officeDocument/2006/relationships/slide" Target="slides/slide95.xml"/><Relationship Id="rId106" Type="http://schemas.openxmlformats.org/officeDocument/2006/relationships/slide" Target="slides/slide94.xml"/><Relationship Id="rId105" Type="http://schemas.openxmlformats.org/officeDocument/2006/relationships/slide" Target="slides/slide93.xml"/><Relationship Id="rId104" Type="http://schemas.openxmlformats.org/officeDocument/2006/relationships/slide" Target="slides/slide92.xml"/><Relationship Id="rId103" Type="http://schemas.openxmlformats.org/officeDocument/2006/relationships/slide" Target="slides/slide91.xml"/><Relationship Id="rId102" Type="http://schemas.openxmlformats.org/officeDocument/2006/relationships/slide" Target="slides/slide90.xml"/><Relationship Id="rId101" Type="http://schemas.openxmlformats.org/officeDocument/2006/relationships/slide" Target="slides/slide89.xml"/><Relationship Id="rId100" Type="http://schemas.openxmlformats.org/officeDocument/2006/relationships/slide" Target="slides/slide88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45.emf"/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emf"/><Relationship Id="rId2" Type="http://schemas.openxmlformats.org/officeDocument/2006/relationships/image" Target="../media/image421.emf"/><Relationship Id="rId1" Type="http://schemas.openxmlformats.org/officeDocument/2006/relationships/image" Target="../media/image420.emf"/></Relationships>
</file>

<file path=ppt/drawings/_rels/vmlDrawing10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emf"/><Relationship Id="rId1" Type="http://schemas.openxmlformats.org/officeDocument/2006/relationships/image" Target="../media/image423.emf"/></Relationships>
</file>

<file path=ppt/drawings/_rels/vmlDrawing102.vml.rels><?xml version="1.0" encoding="UTF-8" standalone="yes"?>
<Relationships xmlns="http://schemas.openxmlformats.org/package/2006/relationships"><Relationship Id="rId5" Type="http://schemas.openxmlformats.org/officeDocument/2006/relationships/image" Target="../media/image429.emf"/><Relationship Id="rId4" Type="http://schemas.openxmlformats.org/officeDocument/2006/relationships/image" Target="../media/image428.emf"/><Relationship Id="rId3" Type="http://schemas.openxmlformats.org/officeDocument/2006/relationships/image" Target="../media/image427.emf"/><Relationship Id="rId2" Type="http://schemas.openxmlformats.org/officeDocument/2006/relationships/image" Target="../media/image426.emf"/><Relationship Id="rId1" Type="http://schemas.openxmlformats.org/officeDocument/2006/relationships/image" Target="../media/image425.emf"/></Relationships>
</file>

<file path=ppt/drawings/_rels/vmlDrawing103.vml.rels><?xml version="1.0" encoding="UTF-8" standalone="yes"?>
<Relationships xmlns="http://schemas.openxmlformats.org/package/2006/relationships"><Relationship Id="rId4" Type="http://schemas.openxmlformats.org/officeDocument/2006/relationships/image" Target="../media/image433.emf"/><Relationship Id="rId3" Type="http://schemas.openxmlformats.org/officeDocument/2006/relationships/image" Target="../media/image432.emf"/><Relationship Id="rId2" Type="http://schemas.openxmlformats.org/officeDocument/2006/relationships/image" Target="../media/image431.emf"/><Relationship Id="rId1" Type="http://schemas.openxmlformats.org/officeDocument/2006/relationships/image" Target="../media/image430.emf"/></Relationships>
</file>

<file path=ppt/drawings/_rels/vmlDrawing104.vml.rels><?xml version="1.0" encoding="UTF-8" standalone="yes"?>
<Relationships xmlns="http://schemas.openxmlformats.org/package/2006/relationships"><Relationship Id="rId5" Type="http://schemas.openxmlformats.org/officeDocument/2006/relationships/image" Target="../media/image438.emf"/><Relationship Id="rId4" Type="http://schemas.openxmlformats.org/officeDocument/2006/relationships/image" Target="../media/image437.emf"/><Relationship Id="rId3" Type="http://schemas.openxmlformats.org/officeDocument/2006/relationships/image" Target="../media/image436.emf"/><Relationship Id="rId2" Type="http://schemas.openxmlformats.org/officeDocument/2006/relationships/image" Target="../media/image435.emf"/><Relationship Id="rId1" Type="http://schemas.openxmlformats.org/officeDocument/2006/relationships/image" Target="../media/image434.emf"/></Relationships>
</file>

<file path=ppt/drawings/_rels/vmlDrawing10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emf"/><Relationship Id="rId2" Type="http://schemas.openxmlformats.org/officeDocument/2006/relationships/image" Target="../media/image440.emf"/><Relationship Id="rId1" Type="http://schemas.openxmlformats.org/officeDocument/2006/relationships/image" Target="../media/image439.e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emf"/><Relationship Id="rId2" Type="http://schemas.openxmlformats.org/officeDocument/2006/relationships/image" Target="../media/image443.emf"/><Relationship Id="rId1" Type="http://schemas.openxmlformats.org/officeDocument/2006/relationships/image" Target="../media/image442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5.emf"/></Relationships>
</file>

<file path=ppt/drawings/_rels/vmlDrawing108.vml.rels><?xml version="1.0" encoding="UTF-8" standalone="yes"?>
<Relationships xmlns="http://schemas.openxmlformats.org/package/2006/relationships"><Relationship Id="rId7" Type="http://schemas.openxmlformats.org/officeDocument/2006/relationships/image" Target="../media/image452.emf"/><Relationship Id="rId6" Type="http://schemas.openxmlformats.org/officeDocument/2006/relationships/image" Target="../media/image451.emf"/><Relationship Id="rId5" Type="http://schemas.openxmlformats.org/officeDocument/2006/relationships/image" Target="../media/image450.emf"/><Relationship Id="rId4" Type="http://schemas.openxmlformats.org/officeDocument/2006/relationships/image" Target="../media/image449.emf"/><Relationship Id="rId3" Type="http://schemas.openxmlformats.org/officeDocument/2006/relationships/image" Target="../media/image448.emf"/><Relationship Id="rId2" Type="http://schemas.openxmlformats.org/officeDocument/2006/relationships/image" Target="../media/image447.emf"/><Relationship Id="rId1" Type="http://schemas.openxmlformats.org/officeDocument/2006/relationships/image" Target="../media/image446.emf"/></Relationships>
</file>

<file path=ppt/drawings/_rels/vmlDrawing109.vml.rels><?xml version="1.0" encoding="UTF-8" standalone="yes"?>
<Relationships xmlns="http://schemas.openxmlformats.org/package/2006/relationships"><Relationship Id="rId4" Type="http://schemas.openxmlformats.org/officeDocument/2006/relationships/image" Target="../media/image456.emf"/><Relationship Id="rId3" Type="http://schemas.openxmlformats.org/officeDocument/2006/relationships/image" Target="../media/image455.emf"/><Relationship Id="rId2" Type="http://schemas.openxmlformats.org/officeDocument/2006/relationships/image" Target="../media/image454.emf"/><Relationship Id="rId1" Type="http://schemas.openxmlformats.org/officeDocument/2006/relationships/image" Target="../media/image453.emf"/></Relationships>
</file>

<file path=ppt/drawings/_rels/vmlDrawing11.vml.rels><?xml version="1.0" encoding="UTF-8" standalone="yes"?>
<Relationships xmlns="http://schemas.openxmlformats.org/package/2006/relationships"><Relationship Id="rId7" Type="http://schemas.openxmlformats.org/officeDocument/2006/relationships/image" Target="../media/image52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110.vml.rels><?xml version="1.0" encoding="UTF-8" standalone="yes"?>
<Relationships xmlns="http://schemas.openxmlformats.org/package/2006/relationships"><Relationship Id="rId5" Type="http://schemas.openxmlformats.org/officeDocument/2006/relationships/image" Target="../media/image461.emf"/><Relationship Id="rId4" Type="http://schemas.openxmlformats.org/officeDocument/2006/relationships/image" Target="../media/image460.emf"/><Relationship Id="rId3" Type="http://schemas.openxmlformats.org/officeDocument/2006/relationships/image" Target="../media/image459.emf"/><Relationship Id="rId2" Type="http://schemas.openxmlformats.org/officeDocument/2006/relationships/image" Target="../media/image458.emf"/><Relationship Id="rId1" Type="http://schemas.openxmlformats.org/officeDocument/2006/relationships/image" Target="../media/image457.emf"/></Relationships>
</file>

<file path=ppt/drawings/_rels/vmlDrawing1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emf"/><Relationship Id="rId1" Type="http://schemas.openxmlformats.org/officeDocument/2006/relationships/image" Target="../media/image462.emf"/></Relationships>
</file>

<file path=ppt/drawings/_rels/vmlDrawing1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wmf"/><Relationship Id="rId7" Type="http://schemas.openxmlformats.org/officeDocument/2006/relationships/image" Target="../media/image470.wmf"/><Relationship Id="rId6" Type="http://schemas.openxmlformats.org/officeDocument/2006/relationships/image" Target="../media/image469.wmf"/><Relationship Id="rId5" Type="http://schemas.openxmlformats.org/officeDocument/2006/relationships/image" Target="../media/image468.wmf"/><Relationship Id="rId4" Type="http://schemas.openxmlformats.org/officeDocument/2006/relationships/image" Target="../media/image467.wmf"/><Relationship Id="rId3" Type="http://schemas.openxmlformats.org/officeDocument/2006/relationships/image" Target="../media/image466.wmf"/><Relationship Id="rId2" Type="http://schemas.openxmlformats.org/officeDocument/2006/relationships/image" Target="../media/image465.wmf"/><Relationship Id="rId1" Type="http://schemas.openxmlformats.org/officeDocument/2006/relationships/image" Target="../media/image464.w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2.w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emf"/><Relationship Id="rId2" Type="http://schemas.openxmlformats.org/officeDocument/2006/relationships/image" Target="../media/image474.emf"/><Relationship Id="rId1" Type="http://schemas.openxmlformats.org/officeDocument/2006/relationships/image" Target="../media/image473.emf"/></Relationships>
</file>

<file path=ppt/drawings/_rels/vmlDrawing1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emf"/><Relationship Id="rId8" Type="http://schemas.openxmlformats.org/officeDocument/2006/relationships/image" Target="../media/image483.emf"/><Relationship Id="rId7" Type="http://schemas.openxmlformats.org/officeDocument/2006/relationships/image" Target="../media/image482.emf"/><Relationship Id="rId6" Type="http://schemas.openxmlformats.org/officeDocument/2006/relationships/image" Target="../media/image481.emf"/><Relationship Id="rId5" Type="http://schemas.openxmlformats.org/officeDocument/2006/relationships/image" Target="../media/image480.emf"/><Relationship Id="rId4" Type="http://schemas.openxmlformats.org/officeDocument/2006/relationships/image" Target="../media/image479.emf"/><Relationship Id="rId3" Type="http://schemas.openxmlformats.org/officeDocument/2006/relationships/image" Target="../media/image478.emf"/><Relationship Id="rId2" Type="http://schemas.openxmlformats.org/officeDocument/2006/relationships/image" Target="../media/image477.emf"/><Relationship Id="rId1" Type="http://schemas.openxmlformats.org/officeDocument/2006/relationships/image" Target="../media/image476.emf"/></Relationships>
</file>

<file path=ppt/drawings/_rels/vmlDrawing116.vml.rels><?xml version="1.0" encoding="UTF-8" standalone="yes"?>
<Relationships xmlns="http://schemas.openxmlformats.org/package/2006/relationships"><Relationship Id="rId7" Type="http://schemas.openxmlformats.org/officeDocument/2006/relationships/image" Target="../media/image491.emf"/><Relationship Id="rId6" Type="http://schemas.openxmlformats.org/officeDocument/2006/relationships/image" Target="../media/image490.emf"/><Relationship Id="rId5" Type="http://schemas.openxmlformats.org/officeDocument/2006/relationships/image" Target="../media/image489.emf"/><Relationship Id="rId4" Type="http://schemas.openxmlformats.org/officeDocument/2006/relationships/image" Target="../media/image488.emf"/><Relationship Id="rId3" Type="http://schemas.openxmlformats.org/officeDocument/2006/relationships/image" Target="../media/image487.emf"/><Relationship Id="rId2" Type="http://schemas.openxmlformats.org/officeDocument/2006/relationships/image" Target="../media/image486.emf"/><Relationship Id="rId1" Type="http://schemas.openxmlformats.org/officeDocument/2006/relationships/image" Target="../media/image485.emf"/></Relationships>
</file>

<file path=ppt/drawings/_rels/vmlDrawing1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496.emf"/><Relationship Id="rId4" Type="http://schemas.openxmlformats.org/officeDocument/2006/relationships/image" Target="../media/image495.emf"/><Relationship Id="rId3" Type="http://schemas.openxmlformats.org/officeDocument/2006/relationships/image" Target="../media/image494.emf"/><Relationship Id="rId2" Type="http://schemas.openxmlformats.org/officeDocument/2006/relationships/image" Target="../media/image493.emf"/><Relationship Id="rId1" Type="http://schemas.openxmlformats.org/officeDocument/2006/relationships/image" Target="../media/image492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7.emf"/></Relationships>
</file>

<file path=ppt/drawings/_rels/vmlDrawing1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emf"/><Relationship Id="rId1" Type="http://schemas.openxmlformats.org/officeDocument/2006/relationships/image" Target="../media/image498.emf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120.vml.rels><?xml version="1.0" encoding="UTF-8" standalone="yes"?>
<Relationships xmlns="http://schemas.openxmlformats.org/package/2006/relationships"><Relationship Id="rId4" Type="http://schemas.openxmlformats.org/officeDocument/2006/relationships/image" Target="../media/image503.emf"/><Relationship Id="rId3" Type="http://schemas.openxmlformats.org/officeDocument/2006/relationships/image" Target="../media/image502.emf"/><Relationship Id="rId2" Type="http://schemas.openxmlformats.org/officeDocument/2006/relationships/image" Target="../media/image501.emf"/><Relationship Id="rId1" Type="http://schemas.openxmlformats.org/officeDocument/2006/relationships/image" Target="../media/image500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4.emf"/></Relationships>
</file>

<file path=ppt/drawings/_rels/vmlDrawing122.vml.rels><?xml version="1.0" encoding="UTF-8" standalone="yes"?>
<Relationships xmlns="http://schemas.openxmlformats.org/package/2006/relationships"><Relationship Id="rId6" Type="http://schemas.openxmlformats.org/officeDocument/2006/relationships/image" Target="../media/image510.emf"/><Relationship Id="rId5" Type="http://schemas.openxmlformats.org/officeDocument/2006/relationships/image" Target="../media/image509.emf"/><Relationship Id="rId4" Type="http://schemas.openxmlformats.org/officeDocument/2006/relationships/image" Target="../media/image508.emf"/><Relationship Id="rId3" Type="http://schemas.openxmlformats.org/officeDocument/2006/relationships/image" Target="../media/image507.emf"/><Relationship Id="rId2" Type="http://schemas.openxmlformats.org/officeDocument/2006/relationships/image" Target="../media/image506.emf"/><Relationship Id="rId1" Type="http://schemas.openxmlformats.org/officeDocument/2006/relationships/image" Target="../media/image505.emf"/></Relationships>
</file>

<file path=ppt/drawings/_rels/vmlDrawing1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emf"/><Relationship Id="rId2" Type="http://schemas.openxmlformats.org/officeDocument/2006/relationships/image" Target="../media/image512.emf"/><Relationship Id="rId1" Type="http://schemas.openxmlformats.org/officeDocument/2006/relationships/image" Target="../media/image511.emf"/></Relationships>
</file>

<file path=ppt/drawings/_rels/vmlDrawing124.vml.rels><?xml version="1.0" encoding="UTF-8" standalone="yes"?>
<Relationships xmlns="http://schemas.openxmlformats.org/package/2006/relationships"><Relationship Id="rId6" Type="http://schemas.openxmlformats.org/officeDocument/2006/relationships/image" Target="../media/image519.emf"/><Relationship Id="rId5" Type="http://schemas.openxmlformats.org/officeDocument/2006/relationships/image" Target="../media/image518.emf"/><Relationship Id="rId4" Type="http://schemas.openxmlformats.org/officeDocument/2006/relationships/image" Target="../media/image517.emf"/><Relationship Id="rId3" Type="http://schemas.openxmlformats.org/officeDocument/2006/relationships/image" Target="../media/image516.emf"/><Relationship Id="rId2" Type="http://schemas.openxmlformats.org/officeDocument/2006/relationships/image" Target="../media/image515.emf"/><Relationship Id="rId1" Type="http://schemas.openxmlformats.org/officeDocument/2006/relationships/image" Target="../media/image514.emf"/></Relationships>
</file>

<file path=ppt/drawings/_rels/vmlDrawing125.vml.rels><?xml version="1.0" encoding="UTF-8" standalone="yes"?>
<Relationships xmlns="http://schemas.openxmlformats.org/package/2006/relationships"><Relationship Id="rId5" Type="http://schemas.openxmlformats.org/officeDocument/2006/relationships/image" Target="../media/image524.emf"/><Relationship Id="rId4" Type="http://schemas.openxmlformats.org/officeDocument/2006/relationships/image" Target="../media/image523.emf"/><Relationship Id="rId3" Type="http://schemas.openxmlformats.org/officeDocument/2006/relationships/image" Target="../media/image522.emf"/><Relationship Id="rId2" Type="http://schemas.openxmlformats.org/officeDocument/2006/relationships/image" Target="../media/image521.emf"/><Relationship Id="rId1" Type="http://schemas.openxmlformats.org/officeDocument/2006/relationships/image" Target="../media/image520.emf"/></Relationships>
</file>

<file path=ppt/drawings/_rels/vmlDrawing126.vml.rels><?xml version="1.0" encoding="UTF-8" standalone="yes"?>
<Relationships xmlns="http://schemas.openxmlformats.org/package/2006/relationships"><Relationship Id="rId4" Type="http://schemas.openxmlformats.org/officeDocument/2006/relationships/image" Target="../media/image528.emf"/><Relationship Id="rId3" Type="http://schemas.openxmlformats.org/officeDocument/2006/relationships/image" Target="../media/image527.emf"/><Relationship Id="rId2" Type="http://schemas.openxmlformats.org/officeDocument/2006/relationships/image" Target="../media/image526.emf"/><Relationship Id="rId1" Type="http://schemas.openxmlformats.org/officeDocument/2006/relationships/image" Target="../media/image525.emf"/></Relationships>
</file>

<file path=ppt/drawings/_rels/vmlDrawing1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emf"/><Relationship Id="rId2" Type="http://schemas.openxmlformats.org/officeDocument/2006/relationships/image" Target="../media/image530.emf"/><Relationship Id="rId1" Type="http://schemas.openxmlformats.org/officeDocument/2006/relationships/image" Target="../media/image529.emf"/></Relationships>
</file>

<file path=ppt/drawings/_rels/vmlDrawing1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wmf"/><Relationship Id="rId7" Type="http://schemas.openxmlformats.org/officeDocument/2006/relationships/image" Target="../media/image538.wmf"/><Relationship Id="rId6" Type="http://schemas.openxmlformats.org/officeDocument/2006/relationships/image" Target="../media/image537.wmf"/><Relationship Id="rId5" Type="http://schemas.openxmlformats.org/officeDocument/2006/relationships/image" Target="../media/image536.wmf"/><Relationship Id="rId4" Type="http://schemas.openxmlformats.org/officeDocument/2006/relationships/image" Target="../media/image535.wmf"/><Relationship Id="rId3" Type="http://schemas.openxmlformats.org/officeDocument/2006/relationships/image" Target="../media/image534.wmf"/><Relationship Id="rId2" Type="http://schemas.openxmlformats.org/officeDocument/2006/relationships/image" Target="../media/image533.wmf"/><Relationship Id="rId1" Type="http://schemas.openxmlformats.org/officeDocument/2006/relationships/image" Target="../media/image532.wmf"/></Relationships>
</file>

<file path=ppt/drawings/_rels/vmlDrawing129.vml.rels><?xml version="1.0" encoding="UTF-8" standalone="yes"?>
<Relationships xmlns="http://schemas.openxmlformats.org/package/2006/relationships"><Relationship Id="rId4" Type="http://schemas.openxmlformats.org/officeDocument/2006/relationships/image" Target="../media/image543.emf"/><Relationship Id="rId3" Type="http://schemas.openxmlformats.org/officeDocument/2006/relationships/image" Target="../media/image542.emf"/><Relationship Id="rId2" Type="http://schemas.openxmlformats.org/officeDocument/2006/relationships/image" Target="../media/image541.emf"/><Relationship Id="rId1" Type="http://schemas.openxmlformats.org/officeDocument/2006/relationships/image" Target="../media/image540.e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60.emf"/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1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emf"/><Relationship Id="rId7" Type="http://schemas.openxmlformats.org/officeDocument/2006/relationships/image" Target="../media/image550.emf"/><Relationship Id="rId6" Type="http://schemas.openxmlformats.org/officeDocument/2006/relationships/image" Target="../media/image549.emf"/><Relationship Id="rId5" Type="http://schemas.openxmlformats.org/officeDocument/2006/relationships/image" Target="../media/image548.wmf"/><Relationship Id="rId4" Type="http://schemas.openxmlformats.org/officeDocument/2006/relationships/image" Target="../media/image547.emf"/><Relationship Id="rId3" Type="http://schemas.openxmlformats.org/officeDocument/2006/relationships/image" Target="../media/image546.emf"/><Relationship Id="rId2" Type="http://schemas.openxmlformats.org/officeDocument/2006/relationships/image" Target="../media/image545.emf"/><Relationship Id="rId1" Type="http://schemas.openxmlformats.org/officeDocument/2006/relationships/image" Target="../media/image544.emf"/></Relationships>
</file>

<file path=ppt/drawings/_rels/vmlDrawing1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emf"/><Relationship Id="rId1" Type="http://schemas.openxmlformats.org/officeDocument/2006/relationships/image" Target="../media/image552.emf"/></Relationships>
</file>

<file path=ppt/drawings/_rels/vmlDrawing1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emf"/><Relationship Id="rId2" Type="http://schemas.openxmlformats.org/officeDocument/2006/relationships/image" Target="../media/image555.emf"/><Relationship Id="rId1" Type="http://schemas.openxmlformats.org/officeDocument/2006/relationships/image" Target="../media/image554.emf"/></Relationships>
</file>

<file path=ppt/drawings/_rels/vmlDrawing133.vml.rels><?xml version="1.0" encoding="UTF-8" standalone="yes"?>
<Relationships xmlns="http://schemas.openxmlformats.org/package/2006/relationships"><Relationship Id="rId9" Type="http://schemas.openxmlformats.org/officeDocument/2006/relationships/image" Target="../media/image565.emf"/><Relationship Id="rId8" Type="http://schemas.openxmlformats.org/officeDocument/2006/relationships/image" Target="../media/image564.emf"/><Relationship Id="rId7" Type="http://schemas.openxmlformats.org/officeDocument/2006/relationships/image" Target="../media/image563.emf"/><Relationship Id="rId6" Type="http://schemas.openxmlformats.org/officeDocument/2006/relationships/image" Target="../media/image562.emf"/><Relationship Id="rId5" Type="http://schemas.openxmlformats.org/officeDocument/2006/relationships/image" Target="../media/image561.emf"/><Relationship Id="rId4" Type="http://schemas.openxmlformats.org/officeDocument/2006/relationships/image" Target="../media/image560.emf"/><Relationship Id="rId3" Type="http://schemas.openxmlformats.org/officeDocument/2006/relationships/image" Target="../media/image559.emf"/><Relationship Id="rId2" Type="http://schemas.openxmlformats.org/officeDocument/2006/relationships/image" Target="../media/image558.emf"/><Relationship Id="rId1" Type="http://schemas.openxmlformats.org/officeDocument/2006/relationships/image" Target="../media/image557.emf"/></Relationships>
</file>

<file path=ppt/drawings/_rels/vmlDrawing134.vml.rels><?xml version="1.0" encoding="UTF-8" standalone="yes"?>
<Relationships xmlns="http://schemas.openxmlformats.org/package/2006/relationships"><Relationship Id="rId5" Type="http://schemas.openxmlformats.org/officeDocument/2006/relationships/image" Target="../media/image570.emf"/><Relationship Id="rId4" Type="http://schemas.openxmlformats.org/officeDocument/2006/relationships/image" Target="../media/image569.emf"/><Relationship Id="rId3" Type="http://schemas.openxmlformats.org/officeDocument/2006/relationships/image" Target="../media/image568.emf"/><Relationship Id="rId2" Type="http://schemas.openxmlformats.org/officeDocument/2006/relationships/image" Target="../media/image567.emf"/><Relationship Id="rId1" Type="http://schemas.openxmlformats.org/officeDocument/2006/relationships/image" Target="../media/image566.emf"/></Relationships>
</file>

<file path=ppt/drawings/_rels/vmlDrawing1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emf"/><Relationship Id="rId1" Type="http://schemas.openxmlformats.org/officeDocument/2006/relationships/image" Target="../media/image571.emf"/></Relationships>
</file>

<file path=ppt/drawings/_rels/vmlDrawing136.vml.rels><?xml version="1.0" encoding="UTF-8" standalone="yes"?>
<Relationships xmlns="http://schemas.openxmlformats.org/package/2006/relationships"><Relationship Id="rId4" Type="http://schemas.openxmlformats.org/officeDocument/2006/relationships/image" Target="../media/image576.emf"/><Relationship Id="rId3" Type="http://schemas.openxmlformats.org/officeDocument/2006/relationships/image" Target="../media/image575.emf"/><Relationship Id="rId2" Type="http://schemas.openxmlformats.org/officeDocument/2006/relationships/image" Target="../media/image574.emf"/><Relationship Id="rId1" Type="http://schemas.openxmlformats.org/officeDocument/2006/relationships/image" Target="../media/image573.emf"/></Relationships>
</file>

<file path=ppt/drawings/_rels/vmlDrawing137.vml.rels><?xml version="1.0" encoding="UTF-8" standalone="yes"?>
<Relationships xmlns="http://schemas.openxmlformats.org/package/2006/relationships"><Relationship Id="rId5" Type="http://schemas.openxmlformats.org/officeDocument/2006/relationships/image" Target="../media/image581.wmf"/><Relationship Id="rId4" Type="http://schemas.openxmlformats.org/officeDocument/2006/relationships/image" Target="../media/image580.emf"/><Relationship Id="rId3" Type="http://schemas.openxmlformats.org/officeDocument/2006/relationships/image" Target="../media/image579.emf"/><Relationship Id="rId2" Type="http://schemas.openxmlformats.org/officeDocument/2006/relationships/image" Target="../media/image578.emf"/><Relationship Id="rId1" Type="http://schemas.openxmlformats.org/officeDocument/2006/relationships/image" Target="../media/image577.emf"/></Relationships>
</file>

<file path=ppt/drawings/_rels/vmlDrawing1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emf"/><Relationship Id="rId2" Type="http://schemas.openxmlformats.org/officeDocument/2006/relationships/image" Target="../media/image583.emf"/><Relationship Id="rId1" Type="http://schemas.openxmlformats.org/officeDocument/2006/relationships/image" Target="../media/image582.emf"/></Relationships>
</file>

<file path=ppt/drawings/_rels/vmlDrawing139.vml.rels><?xml version="1.0" encoding="UTF-8" standalone="yes"?>
<Relationships xmlns="http://schemas.openxmlformats.org/package/2006/relationships"><Relationship Id="rId6" Type="http://schemas.openxmlformats.org/officeDocument/2006/relationships/image" Target="../media/image592.emf"/><Relationship Id="rId5" Type="http://schemas.openxmlformats.org/officeDocument/2006/relationships/image" Target="../media/image591.emf"/><Relationship Id="rId4" Type="http://schemas.openxmlformats.org/officeDocument/2006/relationships/image" Target="../media/image590.emf"/><Relationship Id="rId3" Type="http://schemas.openxmlformats.org/officeDocument/2006/relationships/image" Target="../media/image589.emf"/><Relationship Id="rId2" Type="http://schemas.openxmlformats.org/officeDocument/2006/relationships/image" Target="../media/image588.wmf"/><Relationship Id="rId1" Type="http://schemas.openxmlformats.org/officeDocument/2006/relationships/image" Target="../media/image58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40.vml.rels><?xml version="1.0" encoding="UTF-8" standalone="yes"?>
<Relationships xmlns="http://schemas.openxmlformats.org/package/2006/relationships"><Relationship Id="rId6" Type="http://schemas.openxmlformats.org/officeDocument/2006/relationships/image" Target="../media/image598.emf"/><Relationship Id="rId5" Type="http://schemas.openxmlformats.org/officeDocument/2006/relationships/image" Target="../media/image597.emf"/><Relationship Id="rId4" Type="http://schemas.openxmlformats.org/officeDocument/2006/relationships/image" Target="../media/image596.emf"/><Relationship Id="rId3" Type="http://schemas.openxmlformats.org/officeDocument/2006/relationships/image" Target="../media/image595.emf"/><Relationship Id="rId2" Type="http://schemas.openxmlformats.org/officeDocument/2006/relationships/image" Target="../media/image594.emf"/><Relationship Id="rId1" Type="http://schemas.openxmlformats.org/officeDocument/2006/relationships/image" Target="../media/image593.emf"/></Relationships>
</file>

<file path=ppt/drawings/_rels/vmlDrawing141.vml.rels><?xml version="1.0" encoding="UTF-8" standalone="yes"?>
<Relationships xmlns="http://schemas.openxmlformats.org/package/2006/relationships"><Relationship Id="rId7" Type="http://schemas.openxmlformats.org/officeDocument/2006/relationships/image" Target="../media/image605.emf"/><Relationship Id="rId6" Type="http://schemas.openxmlformats.org/officeDocument/2006/relationships/image" Target="../media/image604.emf"/><Relationship Id="rId5" Type="http://schemas.openxmlformats.org/officeDocument/2006/relationships/image" Target="../media/image603.emf"/><Relationship Id="rId4" Type="http://schemas.openxmlformats.org/officeDocument/2006/relationships/image" Target="../media/image602.emf"/><Relationship Id="rId3" Type="http://schemas.openxmlformats.org/officeDocument/2006/relationships/image" Target="../media/image601.emf"/><Relationship Id="rId2" Type="http://schemas.openxmlformats.org/officeDocument/2006/relationships/image" Target="../media/image600.emf"/><Relationship Id="rId1" Type="http://schemas.openxmlformats.org/officeDocument/2006/relationships/image" Target="../media/image599.emf"/></Relationships>
</file>

<file path=ppt/drawings/_rels/vmlDrawing142.vml.rels><?xml version="1.0" encoding="UTF-8" standalone="yes"?>
<Relationships xmlns="http://schemas.openxmlformats.org/package/2006/relationships"><Relationship Id="rId5" Type="http://schemas.openxmlformats.org/officeDocument/2006/relationships/image" Target="../media/image610.emf"/><Relationship Id="rId4" Type="http://schemas.openxmlformats.org/officeDocument/2006/relationships/image" Target="../media/image609.emf"/><Relationship Id="rId3" Type="http://schemas.openxmlformats.org/officeDocument/2006/relationships/image" Target="../media/image608.emf"/><Relationship Id="rId2" Type="http://schemas.openxmlformats.org/officeDocument/2006/relationships/image" Target="../media/image607.emf"/><Relationship Id="rId1" Type="http://schemas.openxmlformats.org/officeDocument/2006/relationships/image" Target="../media/image606.emf"/></Relationships>
</file>

<file path=ppt/drawings/_rels/vmlDrawing143.vml.rels><?xml version="1.0" encoding="UTF-8" standalone="yes"?>
<Relationships xmlns="http://schemas.openxmlformats.org/package/2006/relationships"><Relationship Id="rId5" Type="http://schemas.openxmlformats.org/officeDocument/2006/relationships/image" Target="../media/image615.emf"/><Relationship Id="rId4" Type="http://schemas.openxmlformats.org/officeDocument/2006/relationships/image" Target="../media/image614.emf"/><Relationship Id="rId3" Type="http://schemas.openxmlformats.org/officeDocument/2006/relationships/image" Target="../media/image613.emf"/><Relationship Id="rId2" Type="http://schemas.openxmlformats.org/officeDocument/2006/relationships/image" Target="../media/image612.emf"/><Relationship Id="rId1" Type="http://schemas.openxmlformats.org/officeDocument/2006/relationships/image" Target="../media/image611.emf"/></Relationships>
</file>

<file path=ppt/drawings/_rels/vmlDrawing1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emf"/><Relationship Id="rId2" Type="http://schemas.openxmlformats.org/officeDocument/2006/relationships/image" Target="../media/image617.emf"/><Relationship Id="rId1" Type="http://schemas.openxmlformats.org/officeDocument/2006/relationships/image" Target="../media/image616.emf"/></Relationships>
</file>

<file path=ppt/drawings/_rels/vmlDrawing145.vml.rels><?xml version="1.0" encoding="UTF-8" standalone="yes"?>
<Relationships xmlns="http://schemas.openxmlformats.org/package/2006/relationships"><Relationship Id="rId7" Type="http://schemas.openxmlformats.org/officeDocument/2006/relationships/image" Target="../media/image624.emf"/><Relationship Id="rId6" Type="http://schemas.openxmlformats.org/officeDocument/2006/relationships/image" Target="../media/image623.emf"/><Relationship Id="rId5" Type="http://schemas.openxmlformats.org/officeDocument/2006/relationships/image" Target="../media/image622.emf"/><Relationship Id="rId4" Type="http://schemas.openxmlformats.org/officeDocument/2006/relationships/image" Target="../media/image621.emf"/><Relationship Id="rId3" Type="http://schemas.openxmlformats.org/officeDocument/2006/relationships/image" Target="../media/image588.wmf"/><Relationship Id="rId2" Type="http://schemas.openxmlformats.org/officeDocument/2006/relationships/image" Target="../media/image620.emf"/><Relationship Id="rId1" Type="http://schemas.openxmlformats.org/officeDocument/2006/relationships/image" Target="../media/image619.emf"/></Relationships>
</file>

<file path=ppt/drawings/_rels/vmlDrawing1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emf"/><Relationship Id="rId1" Type="http://schemas.openxmlformats.org/officeDocument/2006/relationships/image" Target="../media/image625.emf"/></Relationships>
</file>

<file path=ppt/drawings/_rels/vmlDrawing147.vml.rels><?xml version="1.0" encoding="UTF-8" standalone="yes"?>
<Relationships xmlns="http://schemas.openxmlformats.org/package/2006/relationships"><Relationship Id="rId4" Type="http://schemas.openxmlformats.org/officeDocument/2006/relationships/image" Target="../media/image630.emf"/><Relationship Id="rId3" Type="http://schemas.openxmlformats.org/officeDocument/2006/relationships/image" Target="../media/image629.emf"/><Relationship Id="rId2" Type="http://schemas.openxmlformats.org/officeDocument/2006/relationships/image" Target="../media/image628.emf"/><Relationship Id="rId1" Type="http://schemas.openxmlformats.org/officeDocument/2006/relationships/image" Target="../media/image627.emf"/></Relationships>
</file>

<file path=ppt/drawings/_rels/vmlDrawing1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2.emf"/><Relationship Id="rId1" Type="http://schemas.openxmlformats.org/officeDocument/2006/relationships/image" Target="../media/image631.emf"/></Relationships>
</file>

<file path=ppt/drawings/_rels/vmlDrawing1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emf"/><Relationship Id="rId2" Type="http://schemas.openxmlformats.org/officeDocument/2006/relationships/image" Target="../media/image634.emf"/><Relationship Id="rId1" Type="http://schemas.openxmlformats.org/officeDocument/2006/relationships/image" Target="../media/image633.emf"/></Relationships>
</file>

<file path=ppt/drawings/_rels/vmlDrawing15.vml.rels><?xml version="1.0" encoding="UTF-8" standalone="yes"?>
<Relationships xmlns="http://schemas.openxmlformats.org/package/2006/relationships"><Relationship Id="rId4" Type="http://schemas.openxmlformats.org/officeDocument/2006/relationships/image" Target="../media/image65.emf"/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6.emf"/></Relationships>
</file>

<file path=ppt/drawings/_rels/vmlDrawing1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emf"/><Relationship Id="rId2" Type="http://schemas.openxmlformats.org/officeDocument/2006/relationships/image" Target="../media/image638.emf"/><Relationship Id="rId1" Type="http://schemas.openxmlformats.org/officeDocument/2006/relationships/image" Target="../media/image637.emf"/></Relationships>
</file>

<file path=ppt/drawings/_rels/vmlDrawing1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emf"/><Relationship Id="rId2" Type="http://schemas.openxmlformats.org/officeDocument/2006/relationships/image" Target="../media/image641.emf"/><Relationship Id="rId1" Type="http://schemas.openxmlformats.org/officeDocument/2006/relationships/image" Target="../media/image640.emf"/></Relationships>
</file>

<file path=ppt/drawings/_rels/vmlDrawing1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emf"/><Relationship Id="rId2" Type="http://schemas.openxmlformats.org/officeDocument/2006/relationships/image" Target="../media/image644.emf"/><Relationship Id="rId1" Type="http://schemas.openxmlformats.org/officeDocument/2006/relationships/image" Target="../media/image643.emf"/></Relationships>
</file>

<file path=ppt/drawings/_rels/vmlDrawing154.vml.rels><?xml version="1.0" encoding="UTF-8" standalone="yes"?>
<Relationships xmlns="http://schemas.openxmlformats.org/package/2006/relationships"><Relationship Id="rId4" Type="http://schemas.openxmlformats.org/officeDocument/2006/relationships/image" Target="../media/image649.emf"/><Relationship Id="rId3" Type="http://schemas.openxmlformats.org/officeDocument/2006/relationships/image" Target="../media/image648.emf"/><Relationship Id="rId2" Type="http://schemas.openxmlformats.org/officeDocument/2006/relationships/image" Target="../media/image647.emf"/><Relationship Id="rId1" Type="http://schemas.openxmlformats.org/officeDocument/2006/relationships/image" Target="../media/image646.emf"/></Relationships>
</file>

<file path=ppt/drawings/_rels/vmlDrawing1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emf"/><Relationship Id="rId2" Type="http://schemas.openxmlformats.org/officeDocument/2006/relationships/image" Target="../media/image651.emf"/><Relationship Id="rId1" Type="http://schemas.openxmlformats.org/officeDocument/2006/relationships/image" Target="../media/image65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71.emf"/><Relationship Id="rId4" Type="http://schemas.openxmlformats.org/officeDocument/2006/relationships/image" Target="../media/image70.emf"/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18.vml.rels><?xml version="1.0" encoding="UTF-8" standalone="yes"?>
<Relationships xmlns="http://schemas.openxmlformats.org/package/2006/relationships"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5.vml.rels><?xml version="1.0" encoding="UTF-8" standalone="yes"?>
<Relationships xmlns="http://schemas.openxmlformats.org/package/2006/relationships"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26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2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1.emf"/><Relationship Id="rId4" Type="http://schemas.openxmlformats.org/officeDocument/2006/relationships/image" Target="../media/image110.emf"/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29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6.emf"/><Relationship Id="rId4" Type="http://schemas.openxmlformats.org/officeDocument/2006/relationships/image" Target="../media/image115.emf"/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1.emf"/><Relationship Id="rId4" Type="http://schemas.openxmlformats.org/officeDocument/2006/relationships/image" Target="../media/image120.emf"/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3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9.emf"/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3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emf"/><Relationship Id="rId8" Type="http://schemas.openxmlformats.org/officeDocument/2006/relationships/image" Target="../media/image148.emf"/><Relationship Id="rId7" Type="http://schemas.openxmlformats.org/officeDocument/2006/relationships/image" Target="../media/image147.emf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40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8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image" Target="../media/image15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4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66.emf"/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4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0.emf"/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image" Target="../media/image167.emf"/></Relationships>
</file>

<file path=ppt/drawings/_rels/vmlDrawing4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76.emf"/><Relationship Id="rId5" Type="http://schemas.openxmlformats.org/officeDocument/2006/relationships/image" Target="../media/image175.emf"/><Relationship Id="rId4" Type="http://schemas.openxmlformats.org/officeDocument/2006/relationships/image" Target="../media/image174.emf"/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image" Target="../media/image171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image" Target="../media/image177.emf"/></Relationships>
</file>

<file path=ppt/drawings/_rels/vmlDrawing4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3.emf"/><Relationship Id="rId4" Type="http://schemas.openxmlformats.org/officeDocument/2006/relationships/image" Target="../media/image182.emf"/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drawings/_rels/vmlDrawing48.vml.rels><?xml version="1.0" encoding="UTF-8" standalone="yes"?>
<Relationships xmlns="http://schemas.openxmlformats.org/package/2006/relationships"><Relationship Id="rId7" Type="http://schemas.openxmlformats.org/officeDocument/2006/relationships/image" Target="../media/image190.emf"/><Relationship Id="rId6" Type="http://schemas.openxmlformats.org/officeDocument/2006/relationships/image" Target="../media/image189.emf"/><Relationship Id="rId5" Type="http://schemas.openxmlformats.org/officeDocument/2006/relationships/image" Target="../media/image188.emf"/><Relationship Id="rId4" Type="http://schemas.openxmlformats.org/officeDocument/2006/relationships/image" Target="../media/image187.emf"/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image" Target="../media/image184.emf"/></Relationships>
</file>

<file path=ppt/drawings/_rels/vmlDrawing4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9.wmf"/><Relationship Id="rId8" Type="http://schemas.openxmlformats.org/officeDocument/2006/relationships/image" Target="../media/image198.wmf"/><Relationship Id="rId7" Type="http://schemas.openxmlformats.org/officeDocument/2006/relationships/image" Target="../media/image197.wmf"/><Relationship Id="rId6" Type="http://schemas.openxmlformats.org/officeDocument/2006/relationships/image" Target="../media/image196.wmf"/><Relationship Id="rId5" Type="http://schemas.openxmlformats.org/officeDocument/2006/relationships/image" Target="../media/image195.wmf"/><Relationship Id="rId4" Type="http://schemas.openxmlformats.org/officeDocument/2006/relationships/image" Target="../media/image194.wmf"/><Relationship Id="rId3" Type="http://schemas.openxmlformats.org/officeDocument/2006/relationships/image" Target="../media/image193.wmf"/><Relationship Id="rId2" Type="http://schemas.openxmlformats.org/officeDocument/2006/relationships/image" Target="../media/image192.wmf"/><Relationship Id="rId11" Type="http://schemas.openxmlformats.org/officeDocument/2006/relationships/image" Target="../media/image201.wmf"/><Relationship Id="rId10" Type="http://schemas.openxmlformats.org/officeDocument/2006/relationships/image" Target="../media/image200.wmf"/><Relationship Id="rId1" Type="http://schemas.openxmlformats.org/officeDocument/2006/relationships/image" Target="../media/image191.w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drawings/_rels/vmlDrawing51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7.emf"/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image" Target="../media/image204.emf"/></Relationships>
</file>

<file path=ppt/drawings/_rels/vmlDrawing52.vml.rels><?xml version="1.0" encoding="UTF-8" standalone="yes"?>
<Relationships xmlns="http://schemas.openxmlformats.org/package/2006/relationships"><Relationship Id="rId5" Type="http://schemas.openxmlformats.org/officeDocument/2006/relationships/image" Target="../media/image204.emf"/><Relationship Id="rId4" Type="http://schemas.openxmlformats.org/officeDocument/2006/relationships/image" Target="../media/image211.emf"/><Relationship Id="rId3" Type="http://schemas.openxmlformats.org/officeDocument/2006/relationships/image" Target="../media/image210.emf"/><Relationship Id="rId2" Type="http://schemas.openxmlformats.org/officeDocument/2006/relationships/image" Target="../media/image209.emf"/><Relationship Id="rId1" Type="http://schemas.openxmlformats.org/officeDocument/2006/relationships/image" Target="../media/image208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image" Target="../media/image21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57.vml.rels><?xml version="1.0" encoding="UTF-8" standalone="yes"?>
<Relationships xmlns="http://schemas.openxmlformats.org/package/2006/relationships"><Relationship Id="rId7" Type="http://schemas.openxmlformats.org/officeDocument/2006/relationships/image" Target="../media/image224.emf"/><Relationship Id="rId6" Type="http://schemas.openxmlformats.org/officeDocument/2006/relationships/image" Target="../media/image223.emf"/><Relationship Id="rId5" Type="http://schemas.openxmlformats.org/officeDocument/2006/relationships/image" Target="../media/image222.emf"/><Relationship Id="rId4" Type="http://schemas.openxmlformats.org/officeDocument/2006/relationships/image" Target="../media/image221.emf"/><Relationship Id="rId3" Type="http://schemas.openxmlformats.org/officeDocument/2006/relationships/image" Target="../media/image220.emf"/><Relationship Id="rId2" Type="http://schemas.openxmlformats.org/officeDocument/2006/relationships/image" Target="../media/image219.emf"/><Relationship Id="rId1" Type="http://schemas.openxmlformats.org/officeDocument/2006/relationships/image" Target="../media/image218.emf"/></Relationships>
</file>

<file path=ppt/drawings/_rels/vmlDrawing58.vml.rels><?xml version="1.0" encoding="UTF-8" standalone="yes"?>
<Relationships xmlns="http://schemas.openxmlformats.org/package/2006/relationships"><Relationship Id="rId6" Type="http://schemas.openxmlformats.org/officeDocument/2006/relationships/image" Target="../media/image230.emf"/><Relationship Id="rId5" Type="http://schemas.openxmlformats.org/officeDocument/2006/relationships/image" Target="../media/image229.emf"/><Relationship Id="rId4" Type="http://schemas.openxmlformats.org/officeDocument/2006/relationships/image" Target="../media/image228.emf"/><Relationship Id="rId3" Type="http://schemas.openxmlformats.org/officeDocument/2006/relationships/image" Target="../media/image227.emf"/><Relationship Id="rId2" Type="http://schemas.openxmlformats.org/officeDocument/2006/relationships/image" Target="../media/image226.emf"/><Relationship Id="rId1" Type="http://schemas.openxmlformats.org/officeDocument/2006/relationships/image" Target="../media/image225.emf"/></Relationships>
</file>

<file path=ppt/drawings/_rels/vmlDrawing5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34.emf"/><Relationship Id="rId3" Type="http://schemas.openxmlformats.org/officeDocument/2006/relationships/image" Target="../media/image233.emf"/><Relationship Id="rId2" Type="http://schemas.openxmlformats.org/officeDocument/2006/relationships/image" Target="../media/image232.emf"/><Relationship Id="rId1" Type="http://schemas.openxmlformats.org/officeDocument/2006/relationships/image" Target="../media/image231.e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60.vml.rels><?xml version="1.0" encoding="UTF-8" standalone="yes"?>
<Relationships xmlns="http://schemas.openxmlformats.org/package/2006/relationships"><Relationship Id="rId4" Type="http://schemas.openxmlformats.org/officeDocument/2006/relationships/image" Target="../media/image238.emf"/><Relationship Id="rId3" Type="http://schemas.openxmlformats.org/officeDocument/2006/relationships/image" Target="../media/image237.emf"/><Relationship Id="rId2" Type="http://schemas.openxmlformats.org/officeDocument/2006/relationships/image" Target="../media/image236.emf"/><Relationship Id="rId1" Type="http://schemas.openxmlformats.org/officeDocument/2006/relationships/image" Target="../media/image235.wmf"/></Relationships>
</file>

<file path=ppt/drawings/_rels/vmlDrawing6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43.emf"/><Relationship Id="rId4" Type="http://schemas.openxmlformats.org/officeDocument/2006/relationships/image" Target="../media/image242.emf"/><Relationship Id="rId3" Type="http://schemas.openxmlformats.org/officeDocument/2006/relationships/image" Target="../media/image241.emf"/><Relationship Id="rId2" Type="http://schemas.openxmlformats.org/officeDocument/2006/relationships/image" Target="../media/image240.emf"/><Relationship Id="rId1" Type="http://schemas.openxmlformats.org/officeDocument/2006/relationships/image" Target="../media/image239.e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7" Type="http://schemas.openxmlformats.org/officeDocument/2006/relationships/image" Target="../media/image250.emf"/><Relationship Id="rId6" Type="http://schemas.openxmlformats.org/officeDocument/2006/relationships/image" Target="../media/image249.emf"/><Relationship Id="rId5" Type="http://schemas.openxmlformats.org/officeDocument/2006/relationships/image" Target="../media/image248.emf"/><Relationship Id="rId4" Type="http://schemas.openxmlformats.org/officeDocument/2006/relationships/image" Target="../media/image247.emf"/><Relationship Id="rId3" Type="http://schemas.openxmlformats.org/officeDocument/2006/relationships/image" Target="../media/image246.emf"/><Relationship Id="rId2" Type="http://schemas.openxmlformats.org/officeDocument/2006/relationships/image" Target="../media/image245.emf"/><Relationship Id="rId1" Type="http://schemas.openxmlformats.org/officeDocument/2006/relationships/image" Target="../media/image244.emf"/></Relationships>
</file>

<file path=ppt/drawings/_rels/vmlDrawing6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0.emf"/><Relationship Id="rId8" Type="http://schemas.openxmlformats.org/officeDocument/2006/relationships/image" Target="../media/image259.emf"/><Relationship Id="rId7" Type="http://schemas.openxmlformats.org/officeDocument/2006/relationships/image" Target="../media/image258.emf"/><Relationship Id="rId6" Type="http://schemas.openxmlformats.org/officeDocument/2006/relationships/image" Target="../media/image257.emf"/><Relationship Id="rId5" Type="http://schemas.openxmlformats.org/officeDocument/2006/relationships/image" Target="../media/image256.emf"/><Relationship Id="rId4" Type="http://schemas.openxmlformats.org/officeDocument/2006/relationships/image" Target="../media/image255.emf"/><Relationship Id="rId3" Type="http://schemas.openxmlformats.org/officeDocument/2006/relationships/image" Target="../media/image254.emf"/><Relationship Id="rId2" Type="http://schemas.openxmlformats.org/officeDocument/2006/relationships/image" Target="../media/image253.emf"/><Relationship Id="rId10" Type="http://schemas.openxmlformats.org/officeDocument/2006/relationships/image" Target="../media/image261.emf"/><Relationship Id="rId1" Type="http://schemas.openxmlformats.org/officeDocument/2006/relationships/image" Target="../media/image252.emf"/></Relationships>
</file>

<file path=ppt/drawings/_rels/vmlDrawing64.vml.rels><?xml version="1.0" encoding="UTF-8" standalone="yes"?>
<Relationships xmlns="http://schemas.openxmlformats.org/package/2006/relationships"><Relationship Id="rId6" Type="http://schemas.openxmlformats.org/officeDocument/2006/relationships/image" Target="../media/image267.emf"/><Relationship Id="rId5" Type="http://schemas.openxmlformats.org/officeDocument/2006/relationships/image" Target="../media/image266.emf"/><Relationship Id="rId4" Type="http://schemas.openxmlformats.org/officeDocument/2006/relationships/image" Target="../media/image265.emf"/><Relationship Id="rId3" Type="http://schemas.openxmlformats.org/officeDocument/2006/relationships/image" Target="../media/image264.emf"/><Relationship Id="rId2" Type="http://schemas.openxmlformats.org/officeDocument/2006/relationships/image" Target="../media/image263.emf"/><Relationship Id="rId1" Type="http://schemas.openxmlformats.org/officeDocument/2006/relationships/image" Target="../media/image262.emf"/></Relationships>
</file>

<file path=ppt/drawings/_rels/vmlDrawing6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6.emf"/><Relationship Id="rId8" Type="http://schemas.openxmlformats.org/officeDocument/2006/relationships/image" Target="../media/image275.emf"/><Relationship Id="rId7" Type="http://schemas.openxmlformats.org/officeDocument/2006/relationships/image" Target="../media/image274.emf"/><Relationship Id="rId6" Type="http://schemas.openxmlformats.org/officeDocument/2006/relationships/image" Target="../media/image273.emf"/><Relationship Id="rId5" Type="http://schemas.openxmlformats.org/officeDocument/2006/relationships/image" Target="../media/image272.emf"/><Relationship Id="rId4" Type="http://schemas.openxmlformats.org/officeDocument/2006/relationships/image" Target="../media/image271.emf"/><Relationship Id="rId3" Type="http://schemas.openxmlformats.org/officeDocument/2006/relationships/image" Target="../media/image270.emf"/><Relationship Id="rId2" Type="http://schemas.openxmlformats.org/officeDocument/2006/relationships/image" Target="../media/image269.emf"/><Relationship Id="rId1" Type="http://schemas.openxmlformats.org/officeDocument/2006/relationships/image" Target="../media/image268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emf"/><Relationship Id="rId1" Type="http://schemas.openxmlformats.org/officeDocument/2006/relationships/image" Target="../media/image277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emf"/><Relationship Id="rId2" Type="http://schemas.openxmlformats.org/officeDocument/2006/relationships/image" Target="../media/image280.emf"/><Relationship Id="rId1" Type="http://schemas.openxmlformats.org/officeDocument/2006/relationships/image" Target="../media/image279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emf"/><Relationship Id="rId1" Type="http://schemas.openxmlformats.org/officeDocument/2006/relationships/image" Target="../media/image282.emf"/></Relationships>
</file>

<file path=ppt/drawings/_rels/vmlDrawing6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87.emf"/><Relationship Id="rId3" Type="http://schemas.openxmlformats.org/officeDocument/2006/relationships/image" Target="../media/image286.emf"/><Relationship Id="rId2" Type="http://schemas.openxmlformats.org/officeDocument/2006/relationships/image" Target="../media/image285.emf"/><Relationship Id="rId1" Type="http://schemas.openxmlformats.org/officeDocument/2006/relationships/image" Target="../media/image284.e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.emf"/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70.vml.rels><?xml version="1.0" encoding="UTF-8" standalone="yes"?>
<Relationships xmlns="http://schemas.openxmlformats.org/package/2006/relationships"><Relationship Id="rId5" Type="http://schemas.openxmlformats.org/officeDocument/2006/relationships/image" Target="../media/image292.emf"/><Relationship Id="rId4" Type="http://schemas.openxmlformats.org/officeDocument/2006/relationships/image" Target="../media/image291.emf"/><Relationship Id="rId3" Type="http://schemas.openxmlformats.org/officeDocument/2006/relationships/image" Target="../media/image290.emf"/><Relationship Id="rId2" Type="http://schemas.openxmlformats.org/officeDocument/2006/relationships/image" Target="../media/image289.emf"/><Relationship Id="rId1" Type="http://schemas.openxmlformats.org/officeDocument/2006/relationships/image" Target="../media/image288.emf"/></Relationships>
</file>

<file path=ppt/drawings/_rels/vmlDrawing7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97.emf"/><Relationship Id="rId4" Type="http://schemas.openxmlformats.org/officeDocument/2006/relationships/image" Target="../media/image296.emf"/><Relationship Id="rId3" Type="http://schemas.openxmlformats.org/officeDocument/2006/relationships/image" Target="../media/image295.emf"/><Relationship Id="rId2" Type="http://schemas.openxmlformats.org/officeDocument/2006/relationships/image" Target="../media/image294.emf"/><Relationship Id="rId1" Type="http://schemas.openxmlformats.org/officeDocument/2006/relationships/image" Target="../media/image293.emf"/></Relationships>
</file>

<file path=ppt/drawings/_rels/vmlDrawing72.vml.rels><?xml version="1.0" encoding="UTF-8" standalone="yes"?>
<Relationships xmlns="http://schemas.openxmlformats.org/package/2006/relationships"><Relationship Id="rId6" Type="http://schemas.openxmlformats.org/officeDocument/2006/relationships/image" Target="../media/image305.emf"/><Relationship Id="rId5" Type="http://schemas.openxmlformats.org/officeDocument/2006/relationships/image" Target="../media/image304.emf"/><Relationship Id="rId4" Type="http://schemas.openxmlformats.org/officeDocument/2006/relationships/image" Target="../media/image303.emf"/><Relationship Id="rId3" Type="http://schemas.openxmlformats.org/officeDocument/2006/relationships/image" Target="../media/image302.emf"/><Relationship Id="rId2" Type="http://schemas.openxmlformats.org/officeDocument/2006/relationships/image" Target="../media/image301.emf"/><Relationship Id="rId1" Type="http://schemas.openxmlformats.org/officeDocument/2006/relationships/image" Target="../media/image300.e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emf"/><Relationship Id="rId2" Type="http://schemas.openxmlformats.org/officeDocument/2006/relationships/image" Target="../media/image307.emf"/><Relationship Id="rId1" Type="http://schemas.openxmlformats.org/officeDocument/2006/relationships/image" Target="../media/image306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emf"/><Relationship Id="rId1" Type="http://schemas.openxmlformats.org/officeDocument/2006/relationships/image" Target="../media/image311.emf"/></Relationships>
</file>

<file path=ppt/drawings/_rels/vmlDrawing75.vml.rels><?xml version="1.0" encoding="UTF-8" standalone="yes"?>
<Relationships xmlns="http://schemas.openxmlformats.org/package/2006/relationships"><Relationship Id="rId4" Type="http://schemas.openxmlformats.org/officeDocument/2006/relationships/image" Target="../media/image311.emf"/><Relationship Id="rId3" Type="http://schemas.openxmlformats.org/officeDocument/2006/relationships/image" Target="../media/image315.emf"/><Relationship Id="rId2" Type="http://schemas.openxmlformats.org/officeDocument/2006/relationships/image" Target="../media/image314.emf"/><Relationship Id="rId1" Type="http://schemas.openxmlformats.org/officeDocument/2006/relationships/image" Target="../media/image313.emf"/></Relationships>
</file>

<file path=ppt/drawings/_rels/vmlDrawing76.vml.rels><?xml version="1.0" encoding="UTF-8" standalone="yes"?>
<Relationships xmlns="http://schemas.openxmlformats.org/package/2006/relationships"><Relationship Id="rId7" Type="http://schemas.openxmlformats.org/officeDocument/2006/relationships/image" Target="../media/image322.emf"/><Relationship Id="rId6" Type="http://schemas.openxmlformats.org/officeDocument/2006/relationships/image" Target="../media/image321.emf"/><Relationship Id="rId5" Type="http://schemas.openxmlformats.org/officeDocument/2006/relationships/image" Target="../media/image320.emf"/><Relationship Id="rId4" Type="http://schemas.openxmlformats.org/officeDocument/2006/relationships/image" Target="../media/image319.emf"/><Relationship Id="rId3" Type="http://schemas.openxmlformats.org/officeDocument/2006/relationships/image" Target="../media/image318.emf"/><Relationship Id="rId2" Type="http://schemas.openxmlformats.org/officeDocument/2006/relationships/image" Target="../media/image317.emf"/><Relationship Id="rId1" Type="http://schemas.openxmlformats.org/officeDocument/2006/relationships/image" Target="../media/image316.emf"/></Relationships>
</file>

<file path=ppt/drawings/_rels/vmlDrawing77.vml.rels><?xml version="1.0" encoding="UTF-8" standalone="yes"?>
<Relationships xmlns="http://schemas.openxmlformats.org/package/2006/relationships"><Relationship Id="rId7" Type="http://schemas.openxmlformats.org/officeDocument/2006/relationships/image" Target="../media/image329.wmf"/><Relationship Id="rId6" Type="http://schemas.openxmlformats.org/officeDocument/2006/relationships/image" Target="../media/image328.emf"/><Relationship Id="rId5" Type="http://schemas.openxmlformats.org/officeDocument/2006/relationships/image" Target="../media/image327.emf"/><Relationship Id="rId4" Type="http://schemas.openxmlformats.org/officeDocument/2006/relationships/image" Target="../media/image326.emf"/><Relationship Id="rId3" Type="http://schemas.openxmlformats.org/officeDocument/2006/relationships/image" Target="../media/image325.emf"/><Relationship Id="rId2" Type="http://schemas.openxmlformats.org/officeDocument/2006/relationships/image" Target="../media/image324.emf"/><Relationship Id="rId1" Type="http://schemas.openxmlformats.org/officeDocument/2006/relationships/image" Target="../media/image323.emf"/></Relationships>
</file>

<file path=ppt/drawings/_rels/vmlDrawing78.vml.rels><?xml version="1.0" encoding="UTF-8" standalone="yes"?>
<Relationships xmlns="http://schemas.openxmlformats.org/package/2006/relationships"><Relationship Id="rId6" Type="http://schemas.openxmlformats.org/officeDocument/2006/relationships/image" Target="../media/image335.emf"/><Relationship Id="rId5" Type="http://schemas.openxmlformats.org/officeDocument/2006/relationships/image" Target="../media/image334.emf"/><Relationship Id="rId4" Type="http://schemas.openxmlformats.org/officeDocument/2006/relationships/image" Target="../media/image333.emf"/><Relationship Id="rId3" Type="http://schemas.openxmlformats.org/officeDocument/2006/relationships/image" Target="../media/image332.wmf"/><Relationship Id="rId2" Type="http://schemas.openxmlformats.org/officeDocument/2006/relationships/image" Target="../media/image331.emf"/><Relationship Id="rId1" Type="http://schemas.openxmlformats.org/officeDocument/2006/relationships/image" Target="../media/image330.emf"/></Relationships>
</file>

<file path=ppt/drawings/_rels/vmlDrawing79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9.emf"/><Relationship Id="rId3" Type="http://schemas.openxmlformats.org/officeDocument/2006/relationships/image" Target="../media/image338.emf"/><Relationship Id="rId2" Type="http://schemas.openxmlformats.org/officeDocument/2006/relationships/image" Target="../media/image337.emf"/><Relationship Id="rId1" Type="http://schemas.openxmlformats.org/officeDocument/2006/relationships/image" Target="../media/image33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emf"/><Relationship Id="rId1" Type="http://schemas.openxmlformats.org/officeDocument/2006/relationships/image" Target="../media/image340.e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emf"/><Relationship Id="rId1" Type="http://schemas.openxmlformats.org/officeDocument/2006/relationships/image" Target="../media/image342.emf"/></Relationships>
</file>

<file path=ppt/drawings/_rels/vmlDrawing82.vml.rels><?xml version="1.0" encoding="UTF-8" standalone="yes"?>
<Relationships xmlns="http://schemas.openxmlformats.org/package/2006/relationships"><Relationship Id="rId5" Type="http://schemas.openxmlformats.org/officeDocument/2006/relationships/image" Target="../media/image348.emf"/><Relationship Id="rId4" Type="http://schemas.openxmlformats.org/officeDocument/2006/relationships/image" Target="../media/image347.emf"/><Relationship Id="rId3" Type="http://schemas.openxmlformats.org/officeDocument/2006/relationships/image" Target="../media/image346.emf"/><Relationship Id="rId2" Type="http://schemas.openxmlformats.org/officeDocument/2006/relationships/image" Target="../media/image345.emf"/><Relationship Id="rId1" Type="http://schemas.openxmlformats.org/officeDocument/2006/relationships/image" Target="../media/image344.e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emf"/><Relationship Id="rId2" Type="http://schemas.openxmlformats.org/officeDocument/2006/relationships/image" Target="../media/image350.emf"/><Relationship Id="rId1" Type="http://schemas.openxmlformats.org/officeDocument/2006/relationships/image" Target="../media/image349.emf"/></Relationships>
</file>

<file path=ppt/drawings/_rels/vmlDrawing84.vml.rels><?xml version="1.0" encoding="UTF-8" standalone="yes"?>
<Relationships xmlns="http://schemas.openxmlformats.org/package/2006/relationships"><Relationship Id="rId7" Type="http://schemas.openxmlformats.org/officeDocument/2006/relationships/image" Target="../media/image358.emf"/><Relationship Id="rId6" Type="http://schemas.openxmlformats.org/officeDocument/2006/relationships/image" Target="../media/image357.emf"/><Relationship Id="rId5" Type="http://schemas.openxmlformats.org/officeDocument/2006/relationships/image" Target="../media/image356.emf"/><Relationship Id="rId4" Type="http://schemas.openxmlformats.org/officeDocument/2006/relationships/image" Target="../media/image355.emf"/><Relationship Id="rId3" Type="http://schemas.openxmlformats.org/officeDocument/2006/relationships/image" Target="../media/image354.emf"/><Relationship Id="rId2" Type="http://schemas.openxmlformats.org/officeDocument/2006/relationships/image" Target="../media/image353.emf"/><Relationship Id="rId1" Type="http://schemas.openxmlformats.org/officeDocument/2006/relationships/image" Target="../media/image352.e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emf"/><Relationship Id="rId2" Type="http://schemas.openxmlformats.org/officeDocument/2006/relationships/image" Target="../media/image360.emf"/><Relationship Id="rId1" Type="http://schemas.openxmlformats.org/officeDocument/2006/relationships/image" Target="../media/image359.emf"/></Relationships>
</file>

<file path=ppt/drawings/_rels/vmlDrawing86.vml.rels><?xml version="1.0" encoding="UTF-8" standalone="yes"?>
<Relationships xmlns="http://schemas.openxmlformats.org/package/2006/relationships"><Relationship Id="rId5" Type="http://schemas.openxmlformats.org/officeDocument/2006/relationships/image" Target="../media/image366.emf"/><Relationship Id="rId4" Type="http://schemas.openxmlformats.org/officeDocument/2006/relationships/image" Target="../media/image365.emf"/><Relationship Id="rId3" Type="http://schemas.openxmlformats.org/officeDocument/2006/relationships/image" Target="../media/image364.emf"/><Relationship Id="rId2" Type="http://schemas.openxmlformats.org/officeDocument/2006/relationships/image" Target="../media/image363.emf"/><Relationship Id="rId1" Type="http://schemas.openxmlformats.org/officeDocument/2006/relationships/image" Target="../media/image362.emf"/></Relationships>
</file>

<file path=ppt/drawings/_rels/vmlDrawing8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70.emf"/><Relationship Id="rId3" Type="http://schemas.openxmlformats.org/officeDocument/2006/relationships/image" Target="../media/image369.emf"/><Relationship Id="rId2" Type="http://schemas.openxmlformats.org/officeDocument/2006/relationships/image" Target="../media/image368.emf"/><Relationship Id="rId1" Type="http://schemas.openxmlformats.org/officeDocument/2006/relationships/image" Target="../media/image367.emf"/></Relationships>
</file>

<file path=ppt/drawings/_rels/vmlDrawing8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74.emf"/><Relationship Id="rId3" Type="http://schemas.openxmlformats.org/officeDocument/2006/relationships/image" Target="../media/image373.emf"/><Relationship Id="rId2" Type="http://schemas.openxmlformats.org/officeDocument/2006/relationships/image" Target="../media/image372.emf"/><Relationship Id="rId1" Type="http://schemas.openxmlformats.org/officeDocument/2006/relationships/image" Target="../media/image371.e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emf"/><Relationship Id="rId1" Type="http://schemas.openxmlformats.org/officeDocument/2006/relationships/image" Target="../media/image375.emf"/></Relationships>
</file>

<file path=ppt/drawings/_rels/vmlDrawing9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.emf"/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90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0.emf"/><Relationship Id="rId3" Type="http://schemas.openxmlformats.org/officeDocument/2006/relationships/image" Target="../media/image379.emf"/><Relationship Id="rId2" Type="http://schemas.openxmlformats.org/officeDocument/2006/relationships/image" Target="../media/image378.emf"/><Relationship Id="rId1" Type="http://schemas.openxmlformats.org/officeDocument/2006/relationships/image" Target="../media/image377.emf"/></Relationships>
</file>

<file path=ppt/drawings/_rels/vmlDrawing91.vml.rels><?xml version="1.0" encoding="UTF-8" standalone="yes"?>
<Relationships xmlns="http://schemas.openxmlformats.org/package/2006/relationships"><Relationship Id="rId6" Type="http://schemas.openxmlformats.org/officeDocument/2006/relationships/image" Target="../media/image386.emf"/><Relationship Id="rId5" Type="http://schemas.openxmlformats.org/officeDocument/2006/relationships/image" Target="../media/image385.emf"/><Relationship Id="rId4" Type="http://schemas.openxmlformats.org/officeDocument/2006/relationships/image" Target="../media/image384.emf"/><Relationship Id="rId3" Type="http://schemas.openxmlformats.org/officeDocument/2006/relationships/image" Target="../media/image383.emf"/><Relationship Id="rId2" Type="http://schemas.openxmlformats.org/officeDocument/2006/relationships/image" Target="../media/image382.emf"/><Relationship Id="rId1" Type="http://schemas.openxmlformats.org/officeDocument/2006/relationships/image" Target="../media/image381.emf"/></Relationships>
</file>

<file path=ppt/drawings/_rels/vmlDrawing9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emf"/><Relationship Id="rId2" Type="http://schemas.openxmlformats.org/officeDocument/2006/relationships/image" Target="../media/image388.emf"/><Relationship Id="rId1" Type="http://schemas.openxmlformats.org/officeDocument/2006/relationships/image" Target="../media/image387.emf"/></Relationships>
</file>

<file path=ppt/drawings/_rels/vmlDrawing93.vml.rels><?xml version="1.0" encoding="UTF-8" standalone="yes"?>
<Relationships xmlns="http://schemas.openxmlformats.org/package/2006/relationships"><Relationship Id="rId6" Type="http://schemas.openxmlformats.org/officeDocument/2006/relationships/image" Target="../media/image395.emf"/><Relationship Id="rId5" Type="http://schemas.openxmlformats.org/officeDocument/2006/relationships/image" Target="../media/image394.emf"/><Relationship Id="rId4" Type="http://schemas.openxmlformats.org/officeDocument/2006/relationships/image" Target="../media/image393.emf"/><Relationship Id="rId3" Type="http://schemas.openxmlformats.org/officeDocument/2006/relationships/image" Target="../media/image392.emf"/><Relationship Id="rId2" Type="http://schemas.openxmlformats.org/officeDocument/2006/relationships/image" Target="../media/image391.emf"/><Relationship Id="rId1" Type="http://schemas.openxmlformats.org/officeDocument/2006/relationships/image" Target="../media/image390.emf"/></Relationships>
</file>

<file path=ppt/drawings/_rels/vmlDrawing94.vml.rels><?xml version="1.0" encoding="UTF-8" standalone="yes"?>
<Relationships xmlns="http://schemas.openxmlformats.org/package/2006/relationships"><Relationship Id="rId6" Type="http://schemas.openxmlformats.org/officeDocument/2006/relationships/image" Target="../media/image401.emf"/><Relationship Id="rId5" Type="http://schemas.openxmlformats.org/officeDocument/2006/relationships/image" Target="../media/image400.emf"/><Relationship Id="rId4" Type="http://schemas.openxmlformats.org/officeDocument/2006/relationships/image" Target="../media/image399.emf"/><Relationship Id="rId3" Type="http://schemas.openxmlformats.org/officeDocument/2006/relationships/image" Target="../media/image398.emf"/><Relationship Id="rId2" Type="http://schemas.openxmlformats.org/officeDocument/2006/relationships/image" Target="../media/image397.emf"/><Relationship Id="rId1" Type="http://schemas.openxmlformats.org/officeDocument/2006/relationships/image" Target="../media/image396.e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emf"/><Relationship Id="rId2" Type="http://schemas.openxmlformats.org/officeDocument/2006/relationships/image" Target="../media/image403.emf"/><Relationship Id="rId1" Type="http://schemas.openxmlformats.org/officeDocument/2006/relationships/image" Target="../media/image402.emf"/></Relationships>
</file>

<file path=ppt/drawings/_rels/vmlDrawing9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411.emf"/><Relationship Id="rId7" Type="http://schemas.openxmlformats.org/officeDocument/2006/relationships/image" Target="../media/image409.wmf"/><Relationship Id="rId6" Type="http://schemas.openxmlformats.org/officeDocument/2006/relationships/image" Target="../media/image410.jpeg"/><Relationship Id="rId5" Type="http://schemas.openxmlformats.org/officeDocument/2006/relationships/image" Target="../media/image408.emf"/><Relationship Id="rId4" Type="http://schemas.openxmlformats.org/officeDocument/2006/relationships/image" Target="../media/image407.emf"/><Relationship Id="rId3" Type="http://schemas.openxmlformats.org/officeDocument/2006/relationships/image" Target="../media/image406.wmf"/><Relationship Id="rId2" Type="http://schemas.openxmlformats.org/officeDocument/2006/relationships/image" Target="../media/image215.jpeg"/><Relationship Id="rId10" Type="http://schemas.openxmlformats.org/officeDocument/2006/relationships/image" Target="../media/image412.wmf"/><Relationship Id="rId1" Type="http://schemas.openxmlformats.org/officeDocument/2006/relationships/image" Target="../media/image405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4.emf"/></Relationships>
</file>

<file path=ppt/drawings/_rels/vmlDrawing9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emf"/><Relationship Id="rId1" Type="http://schemas.openxmlformats.org/officeDocument/2006/relationships/image" Target="../media/image415.emf"/></Relationships>
</file>

<file path=ppt/drawings/_rels/vmlDrawing9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emf"/><Relationship Id="rId2" Type="http://schemas.openxmlformats.org/officeDocument/2006/relationships/image" Target="../media/image418.emf"/><Relationship Id="rId1" Type="http://schemas.openxmlformats.org/officeDocument/2006/relationships/image" Target="../media/image4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26DC0-7C2A-48BA-B6BE-0A281FDE65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95C119-7CD1-4817-B1D2-2D5D0EF0EF36}" type="slidenum">
              <a:rPr lang="zh-CN" altLang="en-US" sz="1200">
                <a:solidFill>
                  <a:srgbClr val="000000"/>
                </a:solidFill>
              </a:rPr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不能用戴维南，因为受控源的受控量刚好是电感上的电压，只能采用列些微分方程和求解微分方程做</a:t>
            </a:r>
            <a:endParaRPr lang="zh-CN" alt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27017CC-4F74-4DA0-864B-6034E7B4C1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4" name="Picture 2" descr="33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240684" cy="68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814917" y="5157788"/>
            <a:ext cx="1046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9264651" y="549275"/>
            <a:ext cx="0" cy="597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9" y="5229239"/>
            <a:ext cx="16891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DF7B6A-1B43-4E23-805D-5BF84AC4BDE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72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72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814917" y="5157788"/>
            <a:ext cx="1046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9264651" y="549275"/>
            <a:ext cx="0" cy="597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9" y="5229227"/>
            <a:ext cx="16891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DF7B6A-1B43-4E23-805D-5BF84AC4BDE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622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u="none" strike="noStrike" kern="1200" cap="none" spc="0" normalizeH="0">
                <a:solidFill>
                  <a:schemeClr val="bg1"/>
                </a:solidFill>
                <a:uFillTx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7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9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8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8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6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6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814917" y="5157788"/>
            <a:ext cx="1046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9264651" y="549275"/>
            <a:ext cx="0" cy="597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9" y="5229261"/>
            <a:ext cx="16891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DF7B6A-1B43-4E23-805D-5BF84AC4BDE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7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9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5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5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814917" y="5157788"/>
            <a:ext cx="1046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9264651" y="549275"/>
            <a:ext cx="0" cy="597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9" y="5229259"/>
            <a:ext cx="16891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DF7B6A-1B43-4E23-805D-5BF84AC4BDE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6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92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54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5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84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814917" y="5157788"/>
            <a:ext cx="1046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9264651" y="549275"/>
            <a:ext cx="0" cy="597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9" y="5229255"/>
            <a:ext cx="16891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DF7B6A-1B43-4E23-805D-5BF84AC4BDE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5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8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4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4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814917" y="5157788"/>
            <a:ext cx="1046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9264651" y="549275"/>
            <a:ext cx="0" cy="5975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9" y="5229247"/>
            <a:ext cx="16891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DF7B6A-1B43-4E23-805D-5BF84AC4BDE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5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7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417D-B1F9-4002-BBC4-9E4DDF19268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08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8" Type="http://schemas.openxmlformats.org/officeDocument/2006/relationships/theme" Target="../theme/theme3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8" Type="http://schemas.openxmlformats.org/officeDocument/2006/relationships/theme" Target="../theme/theme4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33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45085"/>
            <a:ext cx="12240684" cy="68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WordArt 8"/>
          <p:cNvSpPr>
            <a:spLocks noChangeArrowheads="1" noChangeShapeType="1" noTextEdit="1"/>
          </p:cNvSpPr>
          <p:nvPr userDrawn="1"/>
        </p:nvSpPr>
        <p:spPr bwMode="auto">
          <a:xfrm>
            <a:off x="5232400" y="90490"/>
            <a:ext cx="5183717" cy="3143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400" kern="10">
                <a:gradFill rotWithShape="0">
                  <a:gsLst>
                    <a:gs pos="0">
                      <a:srgbClr val="AAAAAA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4D4D4D">
                      <a:alpha val="80000"/>
                    </a:srgbClr>
                  </a:outerShdw>
                </a:effectLst>
                <a:latin typeface="华文行楷"/>
                <a:ea typeface="华文行楷"/>
              </a:rPr>
              <a:t>一阶电路和二阶电路的时域分析</a:t>
            </a:r>
            <a:endParaRPr lang="zh-CN" altLang="en-US" sz="2400" kern="10">
              <a:gradFill rotWithShape="0">
                <a:gsLst>
                  <a:gs pos="0">
                    <a:srgbClr val="AAAAAA"/>
                  </a:gs>
                  <a:gs pos="100000">
                    <a:srgbClr val="FFFFFF"/>
                  </a:gs>
                </a:gsLst>
                <a:lin ang="5400000" scaled="1"/>
              </a:gradFill>
              <a:effectLst>
                <a:outerShdw dist="45791" dir="3378596" algn="ctr" rotWithShape="0">
                  <a:srgbClr val="4D4D4D">
                    <a:alpha val="80000"/>
                  </a:srgbClr>
                </a:outerShdw>
              </a:effectLst>
              <a:latin typeface="华文行楷"/>
              <a:ea typeface="华文行楷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30A417D-B1F9-4002-BBC4-9E4DDF192682}" type="datetimeFigureOut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E53E882-1A5D-4228-85EE-DBEA866F3E42}" type="slidenum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30A417D-B1F9-4002-BBC4-9E4DDF192682}" type="datetimeFigureOut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E53E882-1A5D-4228-85EE-DBEA866F3E42}" type="slidenum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30A417D-B1F9-4002-BBC4-9E4DDF192682}" type="datetimeFigureOut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E53E882-1A5D-4228-85EE-DBEA866F3E42}" type="slidenum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30A417D-B1F9-4002-BBC4-9E4DDF192682}" type="datetimeFigureOut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E53E882-1A5D-4228-85EE-DBEA866F3E42}" type="slidenum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30A417D-B1F9-4002-BBC4-9E4DDF192682}" type="datetimeFigureOut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E53E882-1A5D-4228-85EE-DBEA866F3E42}" type="slidenum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30A417D-B1F9-4002-BBC4-9E4DDF192682}" type="datetimeFigureOut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E53E882-1A5D-4228-85EE-DBEA866F3E42}" type="slidenum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52.xml"/><Relationship Id="rId8" Type="http://schemas.openxmlformats.org/officeDocument/2006/relationships/slide" Target="slide139.xml"/><Relationship Id="rId7" Type="http://schemas.openxmlformats.org/officeDocument/2006/relationships/slide" Target="slide29.xml"/><Relationship Id="rId6" Type="http://schemas.openxmlformats.org/officeDocument/2006/relationships/slide" Target="slide1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slide" Target="slide179.xml"/><Relationship Id="rId15" Type="http://schemas.openxmlformats.org/officeDocument/2006/relationships/image" Target="../media/image7.png"/><Relationship Id="rId14" Type="http://schemas.openxmlformats.org/officeDocument/2006/relationships/slide" Target="slide105.xml"/><Relationship Id="rId13" Type="http://schemas.openxmlformats.org/officeDocument/2006/relationships/slide" Target="slide85.xml"/><Relationship Id="rId12" Type="http://schemas.openxmlformats.org/officeDocument/2006/relationships/slide" Target="slide168.xml"/><Relationship Id="rId11" Type="http://schemas.openxmlformats.org/officeDocument/2006/relationships/slide" Target="slide67.xml"/><Relationship Id="rId10" Type="http://schemas.openxmlformats.org/officeDocument/2006/relationships/slide" Target="slide158.xml"/><Relationship Id="rId1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emf"/><Relationship Id="rId8" Type="http://schemas.openxmlformats.org/officeDocument/2006/relationships/oleObject" Target="../embeddings/oleObject11.bin"/><Relationship Id="rId7" Type="http://schemas.openxmlformats.org/officeDocument/2006/relationships/image" Target="../media/image8.png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0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9.emf"/><Relationship Id="rId15" Type="http://schemas.openxmlformats.org/officeDocument/2006/relationships/notesSlide" Target="../notesSlides/notesSlide10.xml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23.emf"/><Relationship Id="rId10" Type="http://schemas.openxmlformats.org/officeDocument/2006/relationships/oleObject" Target="../embeddings/oleObject12.bin"/><Relationship Id="rId1" Type="http://schemas.openxmlformats.org/officeDocument/2006/relationships/oleObject" Target="../embeddings/oleObject8.bin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2.bin"/><Relationship Id="rId8" Type="http://schemas.openxmlformats.org/officeDocument/2006/relationships/image" Target="../media/image347.emf"/><Relationship Id="rId7" Type="http://schemas.openxmlformats.org/officeDocument/2006/relationships/oleObject" Target="../embeddings/oleObject331.bin"/><Relationship Id="rId6" Type="http://schemas.openxmlformats.org/officeDocument/2006/relationships/image" Target="../media/image346.emf"/><Relationship Id="rId5" Type="http://schemas.openxmlformats.org/officeDocument/2006/relationships/oleObject" Target="../embeddings/oleObject330.bin"/><Relationship Id="rId4" Type="http://schemas.openxmlformats.org/officeDocument/2006/relationships/image" Target="../media/image345.emf"/><Relationship Id="rId3" Type="http://schemas.openxmlformats.org/officeDocument/2006/relationships/oleObject" Target="../embeddings/oleObject329.bin"/><Relationship Id="rId2" Type="http://schemas.openxmlformats.org/officeDocument/2006/relationships/image" Target="../media/image344.emf"/><Relationship Id="rId16" Type="http://schemas.openxmlformats.org/officeDocument/2006/relationships/notesSlide" Target="../notesSlides/notesSlide100.xml"/><Relationship Id="rId15" Type="http://schemas.openxmlformats.org/officeDocument/2006/relationships/vmlDrawing" Target="../drawings/vmlDrawing82.vml"/><Relationship Id="rId14" Type="http://schemas.openxmlformats.org/officeDocument/2006/relationships/slideLayout" Target="../slideLayouts/slideLayout7.xml"/><Relationship Id="rId13" Type="http://schemas.openxmlformats.org/officeDocument/2006/relationships/slide" Target="slide1.xml"/><Relationship Id="rId12" Type="http://schemas.openxmlformats.org/officeDocument/2006/relationships/image" Target="../media/image13.jpeg"/><Relationship Id="rId11" Type="http://schemas.openxmlformats.org/officeDocument/2006/relationships/image" Target="../media/image8.png"/><Relationship Id="rId10" Type="http://schemas.openxmlformats.org/officeDocument/2006/relationships/image" Target="../media/image348.emf"/><Relationship Id="rId1" Type="http://schemas.openxmlformats.org/officeDocument/2006/relationships/oleObject" Target="../embeddings/oleObject328.bin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351.emf"/><Relationship Id="rId5" Type="http://schemas.openxmlformats.org/officeDocument/2006/relationships/oleObject" Target="../embeddings/oleObject335.bin"/><Relationship Id="rId4" Type="http://schemas.openxmlformats.org/officeDocument/2006/relationships/image" Target="../media/image350.emf"/><Relationship Id="rId3" Type="http://schemas.openxmlformats.org/officeDocument/2006/relationships/oleObject" Target="../embeddings/oleObject334.bin"/><Relationship Id="rId2" Type="http://schemas.openxmlformats.org/officeDocument/2006/relationships/image" Target="../media/image349.emf"/><Relationship Id="rId11" Type="http://schemas.openxmlformats.org/officeDocument/2006/relationships/notesSlide" Target="../notesSlides/notesSlide101.xml"/><Relationship Id="rId10" Type="http://schemas.openxmlformats.org/officeDocument/2006/relationships/vmlDrawing" Target="../drawings/vmlDrawing83.vml"/><Relationship Id="rId1" Type="http://schemas.openxmlformats.org/officeDocument/2006/relationships/oleObject" Target="../embeddings/oleObject333.bin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0.bin"/><Relationship Id="rId8" Type="http://schemas.openxmlformats.org/officeDocument/2006/relationships/image" Target="../media/image355.emf"/><Relationship Id="rId7" Type="http://schemas.openxmlformats.org/officeDocument/2006/relationships/oleObject" Target="../embeddings/oleObject339.bin"/><Relationship Id="rId6" Type="http://schemas.openxmlformats.org/officeDocument/2006/relationships/image" Target="../media/image354.emf"/><Relationship Id="rId5" Type="http://schemas.openxmlformats.org/officeDocument/2006/relationships/oleObject" Target="../embeddings/oleObject338.bin"/><Relationship Id="rId4" Type="http://schemas.openxmlformats.org/officeDocument/2006/relationships/image" Target="../media/image353.emf"/><Relationship Id="rId3" Type="http://schemas.openxmlformats.org/officeDocument/2006/relationships/oleObject" Target="../embeddings/oleObject337.bin"/><Relationship Id="rId21" Type="http://schemas.openxmlformats.org/officeDocument/2006/relationships/notesSlide" Target="../notesSlides/notesSlide102.xml"/><Relationship Id="rId20" Type="http://schemas.openxmlformats.org/officeDocument/2006/relationships/vmlDrawing" Target="../drawings/vmlDrawing84.vml"/><Relationship Id="rId2" Type="http://schemas.openxmlformats.org/officeDocument/2006/relationships/image" Target="../media/image352.emf"/><Relationship Id="rId19" Type="http://schemas.openxmlformats.org/officeDocument/2006/relationships/slideLayout" Target="../slideLayouts/slideLayout7.xml"/><Relationship Id="rId18" Type="http://schemas.openxmlformats.org/officeDocument/2006/relationships/slide" Target="slide1.xml"/><Relationship Id="rId17" Type="http://schemas.openxmlformats.org/officeDocument/2006/relationships/image" Target="../media/image9.png"/><Relationship Id="rId16" Type="http://schemas.openxmlformats.org/officeDocument/2006/relationships/image" Target="../media/image8.png"/><Relationship Id="rId15" Type="http://schemas.openxmlformats.org/officeDocument/2006/relationships/image" Target="../media/image34.jpeg"/><Relationship Id="rId14" Type="http://schemas.openxmlformats.org/officeDocument/2006/relationships/image" Target="../media/image358.emf"/><Relationship Id="rId13" Type="http://schemas.openxmlformats.org/officeDocument/2006/relationships/oleObject" Target="../embeddings/oleObject342.bin"/><Relationship Id="rId12" Type="http://schemas.openxmlformats.org/officeDocument/2006/relationships/image" Target="../media/image357.emf"/><Relationship Id="rId11" Type="http://schemas.openxmlformats.org/officeDocument/2006/relationships/oleObject" Target="../embeddings/oleObject341.bin"/><Relationship Id="rId10" Type="http://schemas.openxmlformats.org/officeDocument/2006/relationships/image" Target="../media/image356.emf"/><Relationship Id="rId1" Type="http://schemas.openxmlformats.org/officeDocument/2006/relationships/oleObject" Target="../embeddings/oleObject336.bin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361.emf"/><Relationship Id="rId5" Type="http://schemas.openxmlformats.org/officeDocument/2006/relationships/oleObject" Target="../embeddings/oleObject345.bin"/><Relationship Id="rId4" Type="http://schemas.openxmlformats.org/officeDocument/2006/relationships/image" Target="../media/image360.emf"/><Relationship Id="rId3" Type="http://schemas.openxmlformats.org/officeDocument/2006/relationships/oleObject" Target="../embeddings/oleObject344.bin"/><Relationship Id="rId2" Type="http://schemas.openxmlformats.org/officeDocument/2006/relationships/image" Target="../media/image359.emf"/><Relationship Id="rId11" Type="http://schemas.openxmlformats.org/officeDocument/2006/relationships/notesSlide" Target="../notesSlides/notesSlide103.xml"/><Relationship Id="rId10" Type="http://schemas.openxmlformats.org/officeDocument/2006/relationships/vmlDrawing" Target="../drawings/vmlDrawing85.vml"/><Relationship Id="rId1" Type="http://schemas.openxmlformats.org/officeDocument/2006/relationships/oleObject" Target="../embeddings/oleObject343.bin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0.bin"/><Relationship Id="rId8" Type="http://schemas.openxmlformats.org/officeDocument/2006/relationships/image" Target="../media/image365.emf"/><Relationship Id="rId7" Type="http://schemas.openxmlformats.org/officeDocument/2006/relationships/oleObject" Target="../embeddings/oleObject349.bin"/><Relationship Id="rId6" Type="http://schemas.openxmlformats.org/officeDocument/2006/relationships/image" Target="../media/image364.emf"/><Relationship Id="rId5" Type="http://schemas.openxmlformats.org/officeDocument/2006/relationships/oleObject" Target="../embeddings/oleObject348.bin"/><Relationship Id="rId4" Type="http://schemas.openxmlformats.org/officeDocument/2006/relationships/image" Target="../media/image363.emf"/><Relationship Id="rId3" Type="http://schemas.openxmlformats.org/officeDocument/2006/relationships/oleObject" Target="../embeddings/oleObject347.bin"/><Relationship Id="rId2" Type="http://schemas.openxmlformats.org/officeDocument/2006/relationships/image" Target="../media/image362.emf"/><Relationship Id="rId15" Type="http://schemas.openxmlformats.org/officeDocument/2006/relationships/notesSlide" Target="../notesSlides/notesSlide104.xml"/><Relationship Id="rId14" Type="http://schemas.openxmlformats.org/officeDocument/2006/relationships/vmlDrawing" Target="../drawings/vmlDrawing86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366.emf"/><Relationship Id="rId1" Type="http://schemas.openxmlformats.org/officeDocument/2006/relationships/oleObject" Target="../embeddings/oleObject346.bin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0.emf"/><Relationship Id="rId8" Type="http://schemas.openxmlformats.org/officeDocument/2006/relationships/oleObject" Target="../embeddings/oleObject354.bin"/><Relationship Id="rId7" Type="http://schemas.openxmlformats.org/officeDocument/2006/relationships/image" Target="../media/image369.emf"/><Relationship Id="rId6" Type="http://schemas.openxmlformats.org/officeDocument/2006/relationships/oleObject" Target="../embeddings/oleObject353.bin"/><Relationship Id="rId5" Type="http://schemas.openxmlformats.org/officeDocument/2006/relationships/image" Target="../media/image13.jpeg"/><Relationship Id="rId4" Type="http://schemas.openxmlformats.org/officeDocument/2006/relationships/image" Target="../media/image368.emf"/><Relationship Id="rId3" Type="http://schemas.openxmlformats.org/officeDocument/2006/relationships/oleObject" Target="../embeddings/oleObject352.bin"/><Relationship Id="rId2" Type="http://schemas.openxmlformats.org/officeDocument/2006/relationships/image" Target="../media/image367.emf"/><Relationship Id="rId14" Type="http://schemas.openxmlformats.org/officeDocument/2006/relationships/notesSlide" Target="../notesSlides/notesSlide105.xml"/><Relationship Id="rId13" Type="http://schemas.openxmlformats.org/officeDocument/2006/relationships/vmlDrawing" Target="../drawings/vmlDrawing87.vml"/><Relationship Id="rId12" Type="http://schemas.openxmlformats.org/officeDocument/2006/relationships/slideLayout" Target="../slideLayouts/slideLayout7.xml"/><Relationship Id="rId11" Type="http://schemas.openxmlformats.org/officeDocument/2006/relationships/slide" Target="slide1.xml"/><Relationship Id="rId10" Type="http://schemas.openxmlformats.org/officeDocument/2006/relationships/image" Target="../media/image8.png"/><Relationship Id="rId1" Type="http://schemas.openxmlformats.org/officeDocument/2006/relationships/oleObject" Target="../embeddings/oleObject351.bin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74.emf"/><Relationship Id="rId7" Type="http://schemas.openxmlformats.org/officeDocument/2006/relationships/oleObject" Target="../embeddings/oleObject358.bin"/><Relationship Id="rId6" Type="http://schemas.openxmlformats.org/officeDocument/2006/relationships/image" Target="../media/image373.emf"/><Relationship Id="rId5" Type="http://schemas.openxmlformats.org/officeDocument/2006/relationships/oleObject" Target="../embeddings/oleObject357.bin"/><Relationship Id="rId4" Type="http://schemas.openxmlformats.org/officeDocument/2006/relationships/image" Target="../media/image372.emf"/><Relationship Id="rId3" Type="http://schemas.openxmlformats.org/officeDocument/2006/relationships/oleObject" Target="../embeddings/oleObject356.bin"/><Relationship Id="rId2" Type="http://schemas.openxmlformats.org/officeDocument/2006/relationships/image" Target="../media/image371.emf"/><Relationship Id="rId13" Type="http://schemas.openxmlformats.org/officeDocument/2006/relationships/notesSlide" Target="../notesSlides/notesSlide106.xml"/><Relationship Id="rId12" Type="http://schemas.openxmlformats.org/officeDocument/2006/relationships/vmlDrawing" Target="../drawings/vmlDrawing88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355.bin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9.vml"/><Relationship Id="rId8" Type="http://schemas.openxmlformats.org/officeDocument/2006/relationships/slideLayout" Target="../slideLayouts/slideLayout7.xml"/><Relationship Id="rId7" Type="http://schemas.openxmlformats.org/officeDocument/2006/relationships/slide" Target="slide1.xml"/><Relationship Id="rId6" Type="http://schemas.openxmlformats.org/officeDocument/2006/relationships/image" Target="../media/image13.jpeg"/><Relationship Id="rId5" Type="http://schemas.openxmlformats.org/officeDocument/2006/relationships/image" Target="../media/image8.png"/><Relationship Id="rId4" Type="http://schemas.openxmlformats.org/officeDocument/2006/relationships/image" Target="../media/image376.emf"/><Relationship Id="rId3" Type="http://schemas.openxmlformats.org/officeDocument/2006/relationships/oleObject" Target="../embeddings/oleObject360.bin"/><Relationship Id="rId2" Type="http://schemas.openxmlformats.org/officeDocument/2006/relationships/image" Target="../media/image375.emf"/><Relationship Id="rId10" Type="http://schemas.openxmlformats.org/officeDocument/2006/relationships/notesSlide" Target="../notesSlides/notesSlide107.xml"/><Relationship Id="rId1" Type="http://schemas.openxmlformats.org/officeDocument/2006/relationships/oleObject" Target="../embeddings/oleObject359.bin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0.emf"/><Relationship Id="rId8" Type="http://schemas.openxmlformats.org/officeDocument/2006/relationships/oleObject" Target="../embeddings/oleObject364.bin"/><Relationship Id="rId7" Type="http://schemas.openxmlformats.org/officeDocument/2006/relationships/image" Target="../media/image379.emf"/><Relationship Id="rId6" Type="http://schemas.openxmlformats.org/officeDocument/2006/relationships/oleObject" Target="../embeddings/oleObject363.bin"/><Relationship Id="rId5" Type="http://schemas.openxmlformats.org/officeDocument/2006/relationships/image" Target="../media/image8.png"/><Relationship Id="rId4" Type="http://schemas.openxmlformats.org/officeDocument/2006/relationships/image" Target="../media/image378.emf"/><Relationship Id="rId3" Type="http://schemas.openxmlformats.org/officeDocument/2006/relationships/oleObject" Target="../embeddings/oleObject362.bin"/><Relationship Id="rId2" Type="http://schemas.openxmlformats.org/officeDocument/2006/relationships/image" Target="../media/image377.emf"/><Relationship Id="rId14" Type="http://schemas.openxmlformats.org/officeDocument/2006/relationships/notesSlide" Target="../notesSlides/notesSlide108.xml"/><Relationship Id="rId13" Type="http://schemas.openxmlformats.org/officeDocument/2006/relationships/vmlDrawing" Target="../drawings/vmlDrawing90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4.jpeg"/><Relationship Id="rId10" Type="http://schemas.openxmlformats.org/officeDocument/2006/relationships/slide" Target="slide1.xml"/><Relationship Id="rId1" Type="http://schemas.openxmlformats.org/officeDocument/2006/relationships/oleObject" Target="../embeddings/oleObject361.bin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9.bin"/><Relationship Id="rId8" Type="http://schemas.openxmlformats.org/officeDocument/2006/relationships/image" Target="../media/image384.emf"/><Relationship Id="rId7" Type="http://schemas.openxmlformats.org/officeDocument/2006/relationships/oleObject" Target="../embeddings/oleObject368.bin"/><Relationship Id="rId6" Type="http://schemas.openxmlformats.org/officeDocument/2006/relationships/image" Target="../media/image383.emf"/><Relationship Id="rId5" Type="http://schemas.openxmlformats.org/officeDocument/2006/relationships/oleObject" Target="../embeddings/oleObject367.bin"/><Relationship Id="rId4" Type="http://schemas.openxmlformats.org/officeDocument/2006/relationships/image" Target="../media/image382.emf"/><Relationship Id="rId3" Type="http://schemas.openxmlformats.org/officeDocument/2006/relationships/oleObject" Target="../embeddings/oleObject366.bin"/><Relationship Id="rId2" Type="http://schemas.openxmlformats.org/officeDocument/2006/relationships/image" Target="../media/image381.emf"/><Relationship Id="rId17" Type="http://schemas.openxmlformats.org/officeDocument/2006/relationships/notesSlide" Target="../notesSlides/notesSlide109.xml"/><Relationship Id="rId16" Type="http://schemas.openxmlformats.org/officeDocument/2006/relationships/vmlDrawing" Target="../drawings/vmlDrawing91.vml"/><Relationship Id="rId15" Type="http://schemas.openxmlformats.org/officeDocument/2006/relationships/slideLayout" Target="../slideLayouts/slideLayout7.xml"/><Relationship Id="rId14" Type="http://schemas.openxmlformats.org/officeDocument/2006/relationships/slide" Target="slide1.xml"/><Relationship Id="rId13" Type="http://schemas.openxmlformats.org/officeDocument/2006/relationships/image" Target="../media/image8.png"/><Relationship Id="rId12" Type="http://schemas.openxmlformats.org/officeDocument/2006/relationships/image" Target="../media/image386.emf"/><Relationship Id="rId11" Type="http://schemas.openxmlformats.org/officeDocument/2006/relationships/oleObject" Target="../embeddings/oleObject370.bin"/><Relationship Id="rId10" Type="http://schemas.openxmlformats.org/officeDocument/2006/relationships/image" Target="../media/image385.emf"/><Relationship Id="rId1" Type="http://schemas.openxmlformats.org/officeDocument/2006/relationships/oleObject" Target="../embeddings/oleObject365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27.e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5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4.emf"/><Relationship Id="rId15" Type="http://schemas.openxmlformats.org/officeDocument/2006/relationships/notesSlide" Target="../notesSlides/notesSlide11.xml"/><Relationship Id="rId14" Type="http://schemas.openxmlformats.org/officeDocument/2006/relationships/vmlDrawing" Target="../drawings/vmlDrawing6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28.emf"/><Relationship Id="rId1" Type="http://schemas.openxmlformats.org/officeDocument/2006/relationships/oleObject" Target="../embeddings/oleObject13.bin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389.emf"/><Relationship Id="rId5" Type="http://schemas.openxmlformats.org/officeDocument/2006/relationships/oleObject" Target="../embeddings/oleObject373.bin"/><Relationship Id="rId4" Type="http://schemas.openxmlformats.org/officeDocument/2006/relationships/image" Target="../media/image388.emf"/><Relationship Id="rId3" Type="http://schemas.openxmlformats.org/officeDocument/2006/relationships/oleObject" Target="../embeddings/oleObject372.bin"/><Relationship Id="rId2" Type="http://schemas.openxmlformats.org/officeDocument/2006/relationships/image" Target="../media/image387.emf"/><Relationship Id="rId11" Type="http://schemas.openxmlformats.org/officeDocument/2006/relationships/notesSlide" Target="../notesSlides/notesSlide110.xml"/><Relationship Id="rId10" Type="http://schemas.openxmlformats.org/officeDocument/2006/relationships/vmlDrawing" Target="../drawings/vmlDrawing92.vml"/><Relationship Id="rId1" Type="http://schemas.openxmlformats.org/officeDocument/2006/relationships/oleObject" Target="../embeddings/oleObject371.bin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8.bin"/><Relationship Id="rId8" Type="http://schemas.openxmlformats.org/officeDocument/2006/relationships/image" Target="../media/image393.emf"/><Relationship Id="rId7" Type="http://schemas.openxmlformats.org/officeDocument/2006/relationships/oleObject" Target="../embeddings/oleObject377.bin"/><Relationship Id="rId6" Type="http://schemas.openxmlformats.org/officeDocument/2006/relationships/image" Target="../media/image392.emf"/><Relationship Id="rId5" Type="http://schemas.openxmlformats.org/officeDocument/2006/relationships/oleObject" Target="../embeddings/oleObject376.bin"/><Relationship Id="rId4" Type="http://schemas.openxmlformats.org/officeDocument/2006/relationships/image" Target="../media/image391.emf"/><Relationship Id="rId3" Type="http://schemas.openxmlformats.org/officeDocument/2006/relationships/oleObject" Target="../embeddings/oleObject375.bin"/><Relationship Id="rId2" Type="http://schemas.openxmlformats.org/officeDocument/2006/relationships/image" Target="../media/image390.emf"/><Relationship Id="rId17" Type="http://schemas.openxmlformats.org/officeDocument/2006/relationships/notesSlide" Target="../notesSlides/notesSlide111.xml"/><Relationship Id="rId16" Type="http://schemas.openxmlformats.org/officeDocument/2006/relationships/vmlDrawing" Target="../drawings/vmlDrawing93.vml"/><Relationship Id="rId15" Type="http://schemas.openxmlformats.org/officeDocument/2006/relationships/slideLayout" Target="../slideLayouts/slideLayout7.xml"/><Relationship Id="rId14" Type="http://schemas.openxmlformats.org/officeDocument/2006/relationships/slide" Target="slide1.xml"/><Relationship Id="rId13" Type="http://schemas.openxmlformats.org/officeDocument/2006/relationships/image" Target="../media/image395.emf"/><Relationship Id="rId12" Type="http://schemas.openxmlformats.org/officeDocument/2006/relationships/oleObject" Target="../embeddings/oleObject379.bin"/><Relationship Id="rId11" Type="http://schemas.openxmlformats.org/officeDocument/2006/relationships/image" Target="../media/image8.png"/><Relationship Id="rId10" Type="http://schemas.openxmlformats.org/officeDocument/2006/relationships/image" Target="../media/image394.emf"/><Relationship Id="rId1" Type="http://schemas.openxmlformats.org/officeDocument/2006/relationships/oleObject" Target="../embeddings/oleObject374.bin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4.bin"/><Relationship Id="rId8" Type="http://schemas.openxmlformats.org/officeDocument/2006/relationships/image" Target="../media/image399.emf"/><Relationship Id="rId7" Type="http://schemas.openxmlformats.org/officeDocument/2006/relationships/oleObject" Target="../embeddings/oleObject383.bin"/><Relationship Id="rId6" Type="http://schemas.openxmlformats.org/officeDocument/2006/relationships/image" Target="../media/image398.emf"/><Relationship Id="rId5" Type="http://schemas.openxmlformats.org/officeDocument/2006/relationships/oleObject" Target="../embeddings/oleObject382.bin"/><Relationship Id="rId4" Type="http://schemas.openxmlformats.org/officeDocument/2006/relationships/image" Target="../media/image397.emf"/><Relationship Id="rId3" Type="http://schemas.openxmlformats.org/officeDocument/2006/relationships/oleObject" Target="../embeddings/oleObject381.bin"/><Relationship Id="rId2" Type="http://schemas.openxmlformats.org/officeDocument/2006/relationships/image" Target="../media/image396.emf"/><Relationship Id="rId17" Type="http://schemas.openxmlformats.org/officeDocument/2006/relationships/notesSlide" Target="../notesSlides/notesSlide112.xml"/><Relationship Id="rId16" Type="http://schemas.openxmlformats.org/officeDocument/2006/relationships/vmlDrawing" Target="../drawings/vmlDrawing94.vml"/><Relationship Id="rId15" Type="http://schemas.openxmlformats.org/officeDocument/2006/relationships/slideLayout" Target="../slideLayouts/slideLayout7.xml"/><Relationship Id="rId14" Type="http://schemas.openxmlformats.org/officeDocument/2006/relationships/slide" Target="slide1.xml"/><Relationship Id="rId13" Type="http://schemas.openxmlformats.org/officeDocument/2006/relationships/image" Target="../media/image8.png"/><Relationship Id="rId12" Type="http://schemas.openxmlformats.org/officeDocument/2006/relationships/image" Target="../media/image401.emf"/><Relationship Id="rId11" Type="http://schemas.openxmlformats.org/officeDocument/2006/relationships/oleObject" Target="../embeddings/oleObject385.bin"/><Relationship Id="rId10" Type="http://schemas.openxmlformats.org/officeDocument/2006/relationships/image" Target="../media/image400.emf"/><Relationship Id="rId1" Type="http://schemas.openxmlformats.org/officeDocument/2006/relationships/oleObject" Target="../embeddings/oleObject380.bin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404.emf"/><Relationship Id="rId5" Type="http://schemas.openxmlformats.org/officeDocument/2006/relationships/oleObject" Target="../embeddings/oleObject388.bin"/><Relationship Id="rId4" Type="http://schemas.openxmlformats.org/officeDocument/2006/relationships/image" Target="../media/image403.emf"/><Relationship Id="rId3" Type="http://schemas.openxmlformats.org/officeDocument/2006/relationships/oleObject" Target="../embeddings/oleObject387.bin"/><Relationship Id="rId2" Type="http://schemas.openxmlformats.org/officeDocument/2006/relationships/image" Target="../media/image402.emf"/><Relationship Id="rId11" Type="http://schemas.openxmlformats.org/officeDocument/2006/relationships/notesSlide" Target="../notesSlides/notesSlide113.xml"/><Relationship Id="rId10" Type="http://schemas.openxmlformats.org/officeDocument/2006/relationships/vmlDrawing" Target="../drawings/vmlDrawing95.vml"/><Relationship Id="rId1" Type="http://schemas.openxmlformats.org/officeDocument/2006/relationships/oleObject" Target="../embeddings/oleObject386.bin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8.emf"/><Relationship Id="rId8" Type="http://schemas.openxmlformats.org/officeDocument/2006/relationships/oleObject" Target="../embeddings/oleObject392.bin"/><Relationship Id="rId7" Type="http://schemas.openxmlformats.org/officeDocument/2006/relationships/image" Target="../media/image407.emf"/><Relationship Id="rId6" Type="http://schemas.openxmlformats.org/officeDocument/2006/relationships/oleObject" Target="../embeddings/oleObject391.bin"/><Relationship Id="rId5" Type="http://schemas.openxmlformats.org/officeDocument/2006/relationships/image" Target="../media/image215.jpeg"/><Relationship Id="rId4" Type="http://schemas.openxmlformats.org/officeDocument/2006/relationships/image" Target="../media/image406.wmf"/><Relationship Id="rId3" Type="http://schemas.openxmlformats.org/officeDocument/2006/relationships/oleObject" Target="../embeddings/oleObject390.bin"/><Relationship Id="rId24" Type="http://schemas.openxmlformats.org/officeDocument/2006/relationships/notesSlide" Target="../notesSlides/notesSlide114.xml"/><Relationship Id="rId23" Type="http://schemas.openxmlformats.org/officeDocument/2006/relationships/vmlDrawing" Target="../drawings/vmlDrawing96.v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413.png"/><Relationship Id="rId20" Type="http://schemas.openxmlformats.org/officeDocument/2006/relationships/slide" Target="slide1.xml"/><Relationship Id="rId2" Type="http://schemas.openxmlformats.org/officeDocument/2006/relationships/image" Target="../media/image405.emf"/><Relationship Id="rId19" Type="http://schemas.openxmlformats.org/officeDocument/2006/relationships/image" Target="../media/image9.png"/><Relationship Id="rId18" Type="http://schemas.openxmlformats.org/officeDocument/2006/relationships/image" Target="../media/image8.png"/><Relationship Id="rId17" Type="http://schemas.openxmlformats.org/officeDocument/2006/relationships/image" Target="../media/image13.jpeg"/><Relationship Id="rId16" Type="http://schemas.openxmlformats.org/officeDocument/2006/relationships/image" Target="../media/image412.wmf"/><Relationship Id="rId15" Type="http://schemas.openxmlformats.org/officeDocument/2006/relationships/oleObject" Target="../embeddings/oleObject395.bin"/><Relationship Id="rId14" Type="http://schemas.openxmlformats.org/officeDocument/2006/relationships/image" Target="../media/image411.emf"/><Relationship Id="rId13" Type="http://schemas.openxmlformats.org/officeDocument/2006/relationships/oleObject" Target="../embeddings/oleObject394.bin"/><Relationship Id="rId12" Type="http://schemas.openxmlformats.org/officeDocument/2006/relationships/image" Target="../media/image410.jpeg"/><Relationship Id="rId11" Type="http://schemas.openxmlformats.org/officeDocument/2006/relationships/image" Target="../media/image409.wmf"/><Relationship Id="rId10" Type="http://schemas.openxmlformats.org/officeDocument/2006/relationships/oleObject" Target="../embeddings/oleObject393.bin"/><Relationship Id="rId1" Type="http://schemas.openxmlformats.org/officeDocument/2006/relationships/oleObject" Target="../embeddings/oleObject389.bin"/></Relationships>
</file>

<file path=ppt/slides/_rels/slide1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5.xml"/><Relationship Id="rId6" Type="http://schemas.openxmlformats.org/officeDocument/2006/relationships/vmlDrawing" Target="../drawings/vmlDrawing9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4.emf"/><Relationship Id="rId3" Type="http://schemas.openxmlformats.org/officeDocument/2006/relationships/oleObject" Target="../embeddings/oleObject396.bin"/><Relationship Id="rId2" Type="http://schemas.openxmlformats.org/officeDocument/2006/relationships/slide" Target="slide1.xml"/><Relationship Id="rId1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7.xml"/><Relationship Id="rId8" Type="http://schemas.openxmlformats.org/officeDocument/2006/relationships/vmlDrawing" Target="../drawings/vmlDrawing98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416.emf"/><Relationship Id="rId3" Type="http://schemas.openxmlformats.org/officeDocument/2006/relationships/oleObject" Target="../embeddings/oleObject398.bin"/><Relationship Id="rId2" Type="http://schemas.openxmlformats.org/officeDocument/2006/relationships/image" Target="../media/image415.emf"/><Relationship Id="rId1" Type="http://schemas.openxmlformats.org/officeDocument/2006/relationships/oleObject" Target="../embeddings/oleObject397.bin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19.emf"/><Relationship Id="rId7" Type="http://schemas.openxmlformats.org/officeDocument/2006/relationships/oleObject" Target="../embeddings/oleObject401.bin"/><Relationship Id="rId6" Type="http://schemas.openxmlformats.org/officeDocument/2006/relationships/image" Target="../media/image418.emf"/><Relationship Id="rId5" Type="http://schemas.openxmlformats.org/officeDocument/2006/relationships/oleObject" Target="../embeddings/oleObject400.bin"/><Relationship Id="rId4" Type="http://schemas.openxmlformats.org/officeDocument/2006/relationships/slide" Target="slide1.xml"/><Relationship Id="rId3" Type="http://schemas.openxmlformats.org/officeDocument/2006/relationships/image" Target="../media/image417.emf"/><Relationship Id="rId2" Type="http://schemas.openxmlformats.org/officeDocument/2006/relationships/oleObject" Target="../embeddings/oleObject399.bin"/><Relationship Id="rId11" Type="http://schemas.openxmlformats.org/officeDocument/2006/relationships/notesSlide" Target="../notesSlides/notesSlide118.xml"/><Relationship Id="rId10" Type="http://schemas.openxmlformats.org/officeDocument/2006/relationships/vmlDrawing" Target="../drawings/vmlDrawing99.vml"/><Relationship Id="rId1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tags" Target="../tags/tag355.xml"/><Relationship Id="rId8" Type="http://schemas.openxmlformats.org/officeDocument/2006/relationships/tags" Target="../tags/tag354.xml"/><Relationship Id="rId7" Type="http://schemas.openxmlformats.org/officeDocument/2006/relationships/tags" Target="../tags/tag353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slide" Target="slide1.xml"/><Relationship Id="rId3" Type="http://schemas.openxmlformats.org/officeDocument/2006/relationships/image" Target="../media/image8.png"/><Relationship Id="rId22" Type="http://schemas.openxmlformats.org/officeDocument/2006/relationships/notesSlide" Target="../notesSlides/notesSlide119.xml"/><Relationship Id="rId21" Type="http://schemas.openxmlformats.org/officeDocument/2006/relationships/vmlDrawing" Target="../drawings/vmlDrawing100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420.emf"/><Relationship Id="rId19" Type="http://schemas.openxmlformats.org/officeDocument/2006/relationships/image" Target="../media/image422.emf"/><Relationship Id="rId18" Type="http://schemas.openxmlformats.org/officeDocument/2006/relationships/oleObject" Target="../embeddings/oleObject404.bin"/><Relationship Id="rId17" Type="http://schemas.openxmlformats.org/officeDocument/2006/relationships/tags" Target="../tags/tag361.xml"/><Relationship Id="rId16" Type="http://schemas.openxmlformats.org/officeDocument/2006/relationships/tags" Target="../tags/tag360.xml"/><Relationship Id="rId15" Type="http://schemas.openxmlformats.org/officeDocument/2006/relationships/tags" Target="../tags/tag359.xml"/><Relationship Id="rId14" Type="http://schemas.openxmlformats.org/officeDocument/2006/relationships/tags" Target="../tags/tag358.xml"/><Relationship Id="rId13" Type="http://schemas.openxmlformats.org/officeDocument/2006/relationships/image" Target="../media/image421.emf"/><Relationship Id="rId12" Type="http://schemas.openxmlformats.org/officeDocument/2006/relationships/oleObject" Target="../embeddings/oleObject403.bin"/><Relationship Id="rId11" Type="http://schemas.openxmlformats.org/officeDocument/2006/relationships/tags" Target="../tags/tag357.xml"/><Relationship Id="rId10" Type="http://schemas.openxmlformats.org/officeDocument/2006/relationships/tags" Target="../tags/tag356.xml"/><Relationship Id="rId1" Type="http://schemas.openxmlformats.org/officeDocument/2006/relationships/oleObject" Target="../embeddings/oleObject402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slide" Target="slide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9.jpe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0.xml"/><Relationship Id="rId8" Type="http://schemas.openxmlformats.org/officeDocument/2006/relationships/vmlDrawing" Target="../drawings/vmlDrawing101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424.emf"/><Relationship Id="rId3" Type="http://schemas.openxmlformats.org/officeDocument/2006/relationships/oleObject" Target="../embeddings/oleObject406.bin"/><Relationship Id="rId2" Type="http://schemas.openxmlformats.org/officeDocument/2006/relationships/image" Target="../media/image423.emf"/><Relationship Id="rId1" Type="http://schemas.openxmlformats.org/officeDocument/2006/relationships/oleObject" Target="../embeddings/oleObject405.bin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1.bin"/><Relationship Id="rId8" Type="http://schemas.openxmlformats.org/officeDocument/2006/relationships/image" Target="../media/image428.emf"/><Relationship Id="rId7" Type="http://schemas.openxmlformats.org/officeDocument/2006/relationships/oleObject" Target="../embeddings/oleObject410.bin"/><Relationship Id="rId6" Type="http://schemas.openxmlformats.org/officeDocument/2006/relationships/image" Target="../media/image427.emf"/><Relationship Id="rId5" Type="http://schemas.openxmlformats.org/officeDocument/2006/relationships/oleObject" Target="../embeddings/oleObject409.bin"/><Relationship Id="rId4" Type="http://schemas.openxmlformats.org/officeDocument/2006/relationships/image" Target="../media/image426.emf"/><Relationship Id="rId3" Type="http://schemas.openxmlformats.org/officeDocument/2006/relationships/oleObject" Target="../embeddings/oleObject408.bin"/><Relationship Id="rId2" Type="http://schemas.openxmlformats.org/officeDocument/2006/relationships/image" Target="../media/image425.emf"/><Relationship Id="rId15" Type="http://schemas.openxmlformats.org/officeDocument/2006/relationships/notesSlide" Target="../notesSlides/notesSlide121.xml"/><Relationship Id="rId14" Type="http://schemas.openxmlformats.org/officeDocument/2006/relationships/vmlDrawing" Target="../drawings/vmlDrawing102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429.emf"/><Relationship Id="rId1" Type="http://schemas.openxmlformats.org/officeDocument/2006/relationships/oleObject" Target="../embeddings/oleObject407.bin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33.emf"/><Relationship Id="rId7" Type="http://schemas.openxmlformats.org/officeDocument/2006/relationships/oleObject" Target="../embeddings/oleObject415.bin"/><Relationship Id="rId6" Type="http://schemas.openxmlformats.org/officeDocument/2006/relationships/image" Target="../media/image432.emf"/><Relationship Id="rId5" Type="http://schemas.openxmlformats.org/officeDocument/2006/relationships/oleObject" Target="../embeddings/oleObject414.bin"/><Relationship Id="rId4" Type="http://schemas.openxmlformats.org/officeDocument/2006/relationships/image" Target="../media/image431.emf"/><Relationship Id="rId3" Type="http://schemas.openxmlformats.org/officeDocument/2006/relationships/oleObject" Target="../embeddings/oleObject413.bin"/><Relationship Id="rId2" Type="http://schemas.openxmlformats.org/officeDocument/2006/relationships/image" Target="../media/image430.emf"/><Relationship Id="rId13" Type="http://schemas.openxmlformats.org/officeDocument/2006/relationships/notesSlide" Target="../notesSlides/notesSlide122.xml"/><Relationship Id="rId12" Type="http://schemas.openxmlformats.org/officeDocument/2006/relationships/vmlDrawing" Target="../drawings/vmlDrawing103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412.bin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37.emf"/><Relationship Id="rId7" Type="http://schemas.openxmlformats.org/officeDocument/2006/relationships/oleObject" Target="../embeddings/oleObject419.bin"/><Relationship Id="rId6" Type="http://schemas.openxmlformats.org/officeDocument/2006/relationships/image" Target="../media/image436.emf"/><Relationship Id="rId5" Type="http://schemas.openxmlformats.org/officeDocument/2006/relationships/oleObject" Target="../embeddings/oleObject418.bin"/><Relationship Id="rId4" Type="http://schemas.openxmlformats.org/officeDocument/2006/relationships/image" Target="../media/image435.emf"/><Relationship Id="rId3" Type="http://schemas.openxmlformats.org/officeDocument/2006/relationships/oleObject" Target="../embeddings/oleObject417.bin"/><Relationship Id="rId2" Type="http://schemas.openxmlformats.org/officeDocument/2006/relationships/image" Target="../media/image434.emf"/><Relationship Id="rId16" Type="http://schemas.openxmlformats.org/officeDocument/2006/relationships/notesSlide" Target="../notesSlides/notesSlide123.xml"/><Relationship Id="rId15" Type="http://schemas.openxmlformats.org/officeDocument/2006/relationships/vmlDrawing" Target="../drawings/vmlDrawing104.vml"/><Relationship Id="rId14" Type="http://schemas.openxmlformats.org/officeDocument/2006/relationships/slideLayout" Target="../slideLayouts/slideLayout7.xml"/><Relationship Id="rId13" Type="http://schemas.openxmlformats.org/officeDocument/2006/relationships/slide" Target="slide1.xml"/><Relationship Id="rId12" Type="http://schemas.openxmlformats.org/officeDocument/2006/relationships/image" Target="../media/image9.png"/><Relationship Id="rId11" Type="http://schemas.openxmlformats.org/officeDocument/2006/relationships/image" Target="../media/image438.emf"/><Relationship Id="rId10" Type="http://schemas.openxmlformats.org/officeDocument/2006/relationships/oleObject" Target="../embeddings/oleObject420.bin"/><Relationship Id="rId1" Type="http://schemas.openxmlformats.org/officeDocument/2006/relationships/oleObject" Target="../embeddings/oleObject416.bin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441.emf"/><Relationship Id="rId5" Type="http://schemas.openxmlformats.org/officeDocument/2006/relationships/oleObject" Target="../embeddings/oleObject423.bin"/><Relationship Id="rId4" Type="http://schemas.openxmlformats.org/officeDocument/2006/relationships/image" Target="../media/image440.emf"/><Relationship Id="rId3" Type="http://schemas.openxmlformats.org/officeDocument/2006/relationships/oleObject" Target="../embeddings/oleObject422.bin"/><Relationship Id="rId2" Type="http://schemas.openxmlformats.org/officeDocument/2006/relationships/image" Target="../media/image439.emf"/><Relationship Id="rId11" Type="http://schemas.openxmlformats.org/officeDocument/2006/relationships/notesSlide" Target="../notesSlides/notesSlide124.xml"/><Relationship Id="rId10" Type="http://schemas.openxmlformats.org/officeDocument/2006/relationships/vmlDrawing" Target="../drawings/vmlDrawing105.vml"/><Relationship Id="rId1" Type="http://schemas.openxmlformats.org/officeDocument/2006/relationships/oleObject" Target="../embeddings/oleObject421.bin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444.emf"/><Relationship Id="rId7" Type="http://schemas.openxmlformats.org/officeDocument/2006/relationships/oleObject" Target="../embeddings/oleObject426.bin"/><Relationship Id="rId6" Type="http://schemas.openxmlformats.org/officeDocument/2006/relationships/image" Target="../media/image8.png"/><Relationship Id="rId5" Type="http://schemas.openxmlformats.org/officeDocument/2006/relationships/image" Target="../media/image13.jpeg"/><Relationship Id="rId4" Type="http://schemas.openxmlformats.org/officeDocument/2006/relationships/image" Target="../media/image443.emf"/><Relationship Id="rId3" Type="http://schemas.openxmlformats.org/officeDocument/2006/relationships/oleObject" Target="../embeddings/oleObject425.bin"/><Relationship Id="rId2" Type="http://schemas.openxmlformats.org/officeDocument/2006/relationships/image" Target="../media/image442.emf"/><Relationship Id="rId13" Type="http://schemas.openxmlformats.org/officeDocument/2006/relationships/notesSlide" Target="../notesSlides/notesSlide125.xml"/><Relationship Id="rId12" Type="http://schemas.openxmlformats.org/officeDocument/2006/relationships/vmlDrawing" Target="../drawings/vmlDrawing106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424.bin"/></Relationships>
</file>

<file path=ppt/slides/_rels/slide1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6.xml"/><Relationship Id="rId6" Type="http://schemas.openxmlformats.org/officeDocument/2006/relationships/vmlDrawing" Target="../drawings/vmlDrawing107.vml"/><Relationship Id="rId5" Type="http://schemas.openxmlformats.org/officeDocument/2006/relationships/slideLayout" Target="../slideLayouts/slideLayout7.xml"/><Relationship Id="rId4" Type="http://schemas.openxmlformats.org/officeDocument/2006/relationships/slide" Target="slide1.xml"/><Relationship Id="rId3" Type="http://schemas.openxmlformats.org/officeDocument/2006/relationships/image" Target="../media/image8.png"/><Relationship Id="rId2" Type="http://schemas.openxmlformats.org/officeDocument/2006/relationships/image" Target="../media/image445.emf"/><Relationship Id="rId1" Type="http://schemas.openxmlformats.org/officeDocument/2006/relationships/oleObject" Target="../embeddings/oleObject427.bin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9.emf"/><Relationship Id="rId8" Type="http://schemas.openxmlformats.org/officeDocument/2006/relationships/oleObject" Target="../embeddings/oleObject431.bin"/><Relationship Id="rId7" Type="http://schemas.openxmlformats.org/officeDocument/2006/relationships/image" Target="../media/image448.emf"/><Relationship Id="rId6" Type="http://schemas.openxmlformats.org/officeDocument/2006/relationships/oleObject" Target="../embeddings/oleObject430.bin"/><Relationship Id="rId5" Type="http://schemas.openxmlformats.org/officeDocument/2006/relationships/image" Target="../media/image447.emf"/><Relationship Id="rId4" Type="http://schemas.openxmlformats.org/officeDocument/2006/relationships/oleObject" Target="../embeddings/oleObject429.bin"/><Relationship Id="rId3" Type="http://schemas.openxmlformats.org/officeDocument/2006/relationships/image" Target="../media/image8.png"/><Relationship Id="rId2" Type="http://schemas.openxmlformats.org/officeDocument/2006/relationships/image" Target="../media/image446.emf"/><Relationship Id="rId19" Type="http://schemas.openxmlformats.org/officeDocument/2006/relationships/notesSlide" Target="../notesSlides/notesSlide127.xml"/><Relationship Id="rId18" Type="http://schemas.openxmlformats.org/officeDocument/2006/relationships/vmlDrawing" Target="../drawings/vmlDrawing108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52.emf"/><Relationship Id="rId15" Type="http://schemas.openxmlformats.org/officeDocument/2006/relationships/oleObject" Target="../embeddings/oleObject434.bin"/><Relationship Id="rId14" Type="http://schemas.openxmlformats.org/officeDocument/2006/relationships/slide" Target="slide1.xml"/><Relationship Id="rId13" Type="http://schemas.openxmlformats.org/officeDocument/2006/relationships/image" Target="../media/image451.emf"/><Relationship Id="rId12" Type="http://schemas.openxmlformats.org/officeDocument/2006/relationships/oleObject" Target="../embeddings/oleObject433.bin"/><Relationship Id="rId11" Type="http://schemas.openxmlformats.org/officeDocument/2006/relationships/image" Target="../media/image450.emf"/><Relationship Id="rId10" Type="http://schemas.openxmlformats.org/officeDocument/2006/relationships/oleObject" Target="../embeddings/oleObject432.bin"/><Relationship Id="rId1" Type="http://schemas.openxmlformats.org/officeDocument/2006/relationships/oleObject" Target="../embeddings/oleObject428.bin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8.bin"/><Relationship Id="rId8" Type="http://schemas.openxmlformats.org/officeDocument/2006/relationships/image" Target="../media/image455.emf"/><Relationship Id="rId7" Type="http://schemas.openxmlformats.org/officeDocument/2006/relationships/oleObject" Target="../embeddings/oleObject437.bin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454.emf"/><Relationship Id="rId3" Type="http://schemas.openxmlformats.org/officeDocument/2006/relationships/oleObject" Target="../embeddings/oleObject436.bin"/><Relationship Id="rId2" Type="http://schemas.openxmlformats.org/officeDocument/2006/relationships/image" Target="../media/image453.emf"/><Relationship Id="rId13" Type="http://schemas.openxmlformats.org/officeDocument/2006/relationships/notesSlide" Target="../notesSlides/notesSlide128.xml"/><Relationship Id="rId12" Type="http://schemas.openxmlformats.org/officeDocument/2006/relationships/vmlDrawing" Target="../drawings/vmlDrawing109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56.emf"/><Relationship Id="rId1" Type="http://schemas.openxmlformats.org/officeDocument/2006/relationships/oleObject" Target="../embeddings/oleObject435.bin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60.emf"/><Relationship Id="rId7" Type="http://schemas.openxmlformats.org/officeDocument/2006/relationships/oleObject" Target="../embeddings/oleObject442.bin"/><Relationship Id="rId6" Type="http://schemas.openxmlformats.org/officeDocument/2006/relationships/image" Target="../media/image459.emf"/><Relationship Id="rId5" Type="http://schemas.openxmlformats.org/officeDocument/2006/relationships/oleObject" Target="../embeddings/oleObject441.bin"/><Relationship Id="rId4" Type="http://schemas.openxmlformats.org/officeDocument/2006/relationships/image" Target="../media/image458.emf"/><Relationship Id="rId3" Type="http://schemas.openxmlformats.org/officeDocument/2006/relationships/oleObject" Target="../embeddings/oleObject440.bin"/><Relationship Id="rId2" Type="http://schemas.openxmlformats.org/officeDocument/2006/relationships/image" Target="../media/image457.emf"/><Relationship Id="rId15" Type="http://schemas.openxmlformats.org/officeDocument/2006/relationships/notesSlide" Target="../notesSlides/notesSlide129.xml"/><Relationship Id="rId14" Type="http://schemas.openxmlformats.org/officeDocument/2006/relationships/vmlDrawing" Target="../drawings/vmlDrawing110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461.emf"/><Relationship Id="rId10" Type="http://schemas.openxmlformats.org/officeDocument/2006/relationships/oleObject" Target="../embeddings/oleObject443.bin"/><Relationship Id="rId1" Type="http://schemas.openxmlformats.org/officeDocument/2006/relationships/oleObject" Target="../embeddings/oleObject439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3.e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1.e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30.emf"/><Relationship Id="rId13" Type="http://schemas.openxmlformats.org/officeDocument/2006/relationships/notesSlide" Target="../notesSlides/notesSlide13.xml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18.bin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0.xml"/><Relationship Id="rId8" Type="http://schemas.openxmlformats.org/officeDocument/2006/relationships/vmlDrawing" Target="../drawings/vmlDrawing111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463.emf"/><Relationship Id="rId4" Type="http://schemas.openxmlformats.org/officeDocument/2006/relationships/oleObject" Target="../embeddings/oleObject445.bin"/><Relationship Id="rId3" Type="http://schemas.openxmlformats.org/officeDocument/2006/relationships/image" Target="../media/image8.png"/><Relationship Id="rId2" Type="http://schemas.openxmlformats.org/officeDocument/2006/relationships/image" Target="../media/image462.emf"/><Relationship Id="rId1" Type="http://schemas.openxmlformats.org/officeDocument/2006/relationships/oleObject" Target="../embeddings/oleObject444.bin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0.bin"/><Relationship Id="rId8" Type="http://schemas.openxmlformats.org/officeDocument/2006/relationships/image" Target="../media/image467.wmf"/><Relationship Id="rId7" Type="http://schemas.openxmlformats.org/officeDocument/2006/relationships/oleObject" Target="../embeddings/oleObject449.bin"/><Relationship Id="rId6" Type="http://schemas.openxmlformats.org/officeDocument/2006/relationships/image" Target="../media/image466.wmf"/><Relationship Id="rId5" Type="http://schemas.openxmlformats.org/officeDocument/2006/relationships/oleObject" Target="../embeddings/oleObject448.bin"/><Relationship Id="rId4" Type="http://schemas.openxmlformats.org/officeDocument/2006/relationships/image" Target="../media/image465.wmf"/><Relationship Id="rId3" Type="http://schemas.openxmlformats.org/officeDocument/2006/relationships/oleObject" Target="../embeddings/oleObject447.bin"/><Relationship Id="rId20" Type="http://schemas.openxmlformats.org/officeDocument/2006/relationships/notesSlide" Target="../notesSlides/notesSlide131.xml"/><Relationship Id="rId2" Type="http://schemas.openxmlformats.org/officeDocument/2006/relationships/image" Target="../media/image464.wmf"/><Relationship Id="rId19" Type="http://schemas.openxmlformats.org/officeDocument/2006/relationships/vmlDrawing" Target="../drawings/vmlDrawing112.vml"/><Relationship Id="rId18" Type="http://schemas.openxmlformats.org/officeDocument/2006/relationships/slideLayout" Target="../slideLayouts/slideLayout101.xml"/><Relationship Id="rId17" Type="http://schemas.openxmlformats.org/officeDocument/2006/relationships/image" Target="../media/image471.wmf"/><Relationship Id="rId16" Type="http://schemas.openxmlformats.org/officeDocument/2006/relationships/oleObject" Target="../embeddings/oleObject454.bin"/><Relationship Id="rId15" Type="http://schemas.openxmlformats.org/officeDocument/2006/relationships/image" Target="../media/image470.wmf"/><Relationship Id="rId14" Type="http://schemas.openxmlformats.org/officeDocument/2006/relationships/oleObject" Target="../embeddings/oleObject453.bin"/><Relationship Id="rId13" Type="http://schemas.openxmlformats.org/officeDocument/2006/relationships/image" Target="../media/image469.wmf"/><Relationship Id="rId12" Type="http://schemas.openxmlformats.org/officeDocument/2006/relationships/oleObject" Target="../embeddings/oleObject452.bin"/><Relationship Id="rId11" Type="http://schemas.openxmlformats.org/officeDocument/2006/relationships/oleObject" Target="../embeddings/oleObject451.bin"/><Relationship Id="rId10" Type="http://schemas.openxmlformats.org/officeDocument/2006/relationships/image" Target="../media/image468.wmf"/><Relationship Id="rId1" Type="http://schemas.openxmlformats.org/officeDocument/2006/relationships/oleObject" Target="../embeddings/oleObject446.bin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0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8.xml"/></Relationships>
</file>

<file path=ppt/slides/_rels/slide1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4.xml"/><Relationship Id="rId4" Type="http://schemas.openxmlformats.org/officeDocument/2006/relationships/vmlDrawing" Target="../drawings/vmlDrawing113.vml"/><Relationship Id="rId3" Type="http://schemas.openxmlformats.org/officeDocument/2006/relationships/slideLayout" Target="../slideLayouts/slideLayout108.xml"/><Relationship Id="rId2" Type="http://schemas.openxmlformats.org/officeDocument/2006/relationships/image" Target="../media/image472.wmf"/><Relationship Id="rId1" Type="http://schemas.openxmlformats.org/officeDocument/2006/relationships/oleObject" Target="../embeddings/oleObject455.bin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08.xml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75.emf"/><Relationship Id="rId7" Type="http://schemas.openxmlformats.org/officeDocument/2006/relationships/oleObject" Target="../embeddings/oleObject458.bin"/><Relationship Id="rId6" Type="http://schemas.openxmlformats.org/officeDocument/2006/relationships/slide" Target="slide1.xml"/><Relationship Id="rId5" Type="http://schemas.openxmlformats.org/officeDocument/2006/relationships/image" Target="../media/image474.emf"/><Relationship Id="rId4" Type="http://schemas.openxmlformats.org/officeDocument/2006/relationships/oleObject" Target="../embeddings/oleObject457.bin"/><Relationship Id="rId3" Type="http://schemas.openxmlformats.org/officeDocument/2006/relationships/image" Target="../media/image473.emf"/><Relationship Id="rId2" Type="http://schemas.openxmlformats.org/officeDocument/2006/relationships/oleObject" Target="../embeddings/oleObject456.bin"/><Relationship Id="rId11" Type="http://schemas.openxmlformats.org/officeDocument/2006/relationships/notesSlide" Target="../notesSlides/notesSlide136.xml"/><Relationship Id="rId10" Type="http://schemas.openxmlformats.org/officeDocument/2006/relationships/vmlDrawing" Target="../drawings/vmlDrawing114.vml"/><Relationship Id="rId1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9.emf"/><Relationship Id="rId8" Type="http://schemas.openxmlformats.org/officeDocument/2006/relationships/oleObject" Target="../embeddings/oleObject462.bin"/><Relationship Id="rId7" Type="http://schemas.openxmlformats.org/officeDocument/2006/relationships/image" Target="../media/image478.emf"/><Relationship Id="rId6" Type="http://schemas.openxmlformats.org/officeDocument/2006/relationships/oleObject" Target="../embeddings/oleObject461.bin"/><Relationship Id="rId5" Type="http://schemas.openxmlformats.org/officeDocument/2006/relationships/image" Target="../media/image477.emf"/><Relationship Id="rId4" Type="http://schemas.openxmlformats.org/officeDocument/2006/relationships/oleObject" Target="../embeddings/oleObject460.bin"/><Relationship Id="rId3" Type="http://schemas.openxmlformats.org/officeDocument/2006/relationships/image" Target="../media/image476.emf"/><Relationship Id="rId23" Type="http://schemas.openxmlformats.org/officeDocument/2006/relationships/notesSlide" Target="../notesSlides/notesSlide137.xml"/><Relationship Id="rId22" Type="http://schemas.openxmlformats.org/officeDocument/2006/relationships/vmlDrawing" Target="../drawings/vmlDrawing115.vml"/><Relationship Id="rId21" Type="http://schemas.openxmlformats.org/officeDocument/2006/relationships/slideLayout" Target="../slideLayouts/slideLayout7.xml"/><Relationship Id="rId20" Type="http://schemas.openxmlformats.org/officeDocument/2006/relationships/slide" Target="slide1.xml"/><Relationship Id="rId2" Type="http://schemas.openxmlformats.org/officeDocument/2006/relationships/oleObject" Target="../embeddings/oleObject459.bin"/><Relationship Id="rId19" Type="http://schemas.openxmlformats.org/officeDocument/2006/relationships/image" Target="../media/image484.emf"/><Relationship Id="rId18" Type="http://schemas.openxmlformats.org/officeDocument/2006/relationships/oleObject" Target="../embeddings/oleObject467.bin"/><Relationship Id="rId17" Type="http://schemas.openxmlformats.org/officeDocument/2006/relationships/image" Target="../media/image483.emf"/><Relationship Id="rId16" Type="http://schemas.openxmlformats.org/officeDocument/2006/relationships/oleObject" Target="../embeddings/oleObject466.bin"/><Relationship Id="rId15" Type="http://schemas.openxmlformats.org/officeDocument/2006/relationships/image" Target="../media/image482.emf"/><Relationship Id="rId14" Type="http://schemas.openxmlformats.org/officeDocument/2006/relationships/oleObject" Target="../embeddings/oleObject465.bin"/><Relationship Id="rId13" Type="http://schemas.openxmlformats.org/officeDocument/2006/relationships/image" Target="../media/image481.emf"/><Relationship Id="rId12" Type="http://schemas.openxmlformats.org/officeDocument/2006/relationships/oleObject" Target="../embeddings/oleObject464.bin"/><Relationship Id="rId11" Type="http://schemas.openxmlformats.org/officeDocument/2006/relationships/image" Target="../media/image480.emf"/><Relationship Id="rId10" Type="http://schemas.openxmlformats.org/officeDocument/2006/relationships/oleObject" Target="../embeddings/oleObject463.bin"/><Relationship Id="rId1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8.emf"/><Relationship Id="rId8" Type="http://schemas.openxmlformats.org/officeDocument/2006/relationships/oleObject" Target="../embeddings/oleObject471.bin"/><Relationship Id="rId7" Type="http://schemas.openxmlformats.org/officeDocument/2006/relationships/image" Target="../media/image487.emf"/><Relationship Id="rId6" Type="http://schemas.openxmlformats.org/officeDocument/2006/relationships/oleObject" Target="../embeddings/oleObject470.bin"/><Relationship Id="rId5" Type="http://schemas.openxmlformats.org/officeDocument/2006/relationships/image" Target="../media/image486.emf"/><Relationship Id="rId4" Type="http://schemas.openxmlformats.org/officeDocument/2006/relationships/oleObject" Target="../embeddings/oleObject469.bin"/><Relationship Id="rId3" Type="http://schemas.openxmlformats.org/officeDocument/2006/relationships/image" Target="../media/image485.emf"/><Relationship Id="rId2" Type="http://schemas.openxmlformats.org/officeDocument/2006/relationships/oleObject" Target="../embeddings/oleObject468.bin"/><Relationship Id="rId19" Type="http://schemas.openxmlformats.org/officeDocument/2006/relationships/notesSlide" Target="../notesSlides/notesSlide138.xml"/><Relationship Id="rId18" Type="http://schemas.openxmlformats.org/officeDocument/2006/relationships/vmlDrawing" Target="../drawings/vmlDrawing116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91.emf"/><Relationship Id="rId15" Type="http://schemas.openxmlformats.org/officeDocument/2006/relationships/oleObject" Target="../embeddings/oleObject474.bin"/><Relationship Id="rId14" Type="http://schemas.openxmlformats.org/officeDocument/2006/relationships/slide" Target="slide1.xml"/><Relationship Id="rId13" Type="http://schemas.openxmlformats.org/officeDocument/2006/relationships/image" Target="../media/image490.emf"/><Relationship Id="rId12" Type="http://schemas.openxmlformats.org/officeDocument/2006/relationships/oleObject" Target="../embeddings/oleObject473.bin"/><Relationship Id="rId11" Type="http://schemas.openxmlformats.org/officeDocument/2006/relationships/image" Target="../media/image489.emf"/><Relationship Id="rId10" Type="http://schemas.openxmlformats.org/officeDocument/2006/relationships/oleObject" Target="../embeddings/oleObject472.bin"/><Relationship Id="rId1" Type="http://schemas.openxmlformats.org/officeDocument/2006/relationships/image" Target="../media/image8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5.emf"/><Relationship Id="rId8" Type="http://schemas.openxmlformats.org/officeDocument/2006/relationships/oleObject" Target="../embeddings/oleObject478.bin"/><Relationship Id="rId7" Type="http://schemas.openxmlformats.org/officeDocument/2006/relationships/image" Target="../media/image494.emf"/><Relationship Id="rId6" Type="http://schemas.openxmlformats.org/officeDocument/2006/relationships/oleObject" Target="../embeddings/oleObject477.bin"/><Relationship Id="rId5" Type="http://schemas.openxmlformats.org/officeDocument/2006/relationships/image" Target="../media/image13.jpeg"/><Relationship Id="rId4" Type="http://schemas.openxmlformats.org/officeDocument/2006/relationships/image" Target="../media/image493.emf"/><Relationship Id="rId3" Type="http://schemas.openxmlformats.org/officeDocument/2006/relationships/oleObject" Target="../embeddings/oleObject476.bin"/><Relationship Id="rId2" Type="http://schemas.openxmlformats.org/officeDocument/2006/relationships/image" Target="../media/image492.emf"/><Relationship Id="rId16" Type="http://schemas.openxmlformats.org/officeDocument/2006/relationships/notesSlide" Target="../notesSlides/notesSlide139.xml"/><Relationship Id="rId15" Type="http://schemas.openxmlformats.org/officeDocument/2006/relationships/vmlDrawing" Target="../drawings/vmlDrawing117.vml"/><Relationship Id="rId14" Type="http://schemas.openxmlformats.org/officeDocument/2006/relationships/slideLayout" Target="../slideLayouts/slideLayout7.xml"/><Relationship Id="rId13" Type="http://schemas.openxmlformats.org/officeDocument/2006/relationships/slide" Target="slide1.xml"/><Relationship Id="rId12" Type="http://schemas.openxmlformats.org/officeDocument/2006/relationships/image" Target="../media/image8.png"/><Relationship Id="rId11" Type="http://schemas.openxmlformats.org/officeDocument/2006/relationships/image" Target="../media/image496.emf"/><Relationship Id="rId10" Type="http://schemas.openxmlformats.org/officeDocument/2006/relationships/oleObject" Target="../embeddings/oleObject479.bin"/><Relationship Id="rId1" Type="http://schemas.openxmlformats.org/officeDocument/2006/relationships/oleObject" Target="../embeddings/oleObject475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slide" Target="slide1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23.bin"/><Relationship Id="rId3" Type="http://schemas.openxmlformats.org/officeDocument/2006/relationships/image" Target="../media/image35.emf"/><Relationship Id="rId2" Type="http://schemas.openxmlformats.org/officeDocument/2006/relationships/oleObject" Target="../embeddings/oleObject22.bin"/><Relationship Id="rId17" Type="http://schemas.openxmlformats.org/officeDocument/2006/relationships/notesSlide" Target="../notesSlides/notesSlide14.xml"/><Relationship Id="rId16" Type="http://schemas.openxmlformats.org/officeDocument/2006/relationships/vmlDrawing" Target="../drawings/vmlDrawing8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7.emf"/><Relationship Id="rId13" Type="http://schemas.openxmlformats.org/officeDocument/2006/relationships/oleObject" Target="../embeddings/oleObject24.bin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image" Target="../media/image34.jpeg"/></Relationships>
</file>

<file path=ppt/slides/_rels/slide1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0.xml"/><Relationship Id="rId6" Type="http://schemas.openxmlformats.org/officeDocument/2006/relationships/vmlDrawing" Target="../drawings/vmlDrawing118.vml"/><Relationship Id="rId5" Type="http://schemas.openxmlformats.org/officeDocument/2006/relationships/slideLayout" Target="../slideLayouts/slideLayout7.xml"/><Relationship Id="rId4" Type="http://schemas.openxmlformats.org/officeDocument/2006/relationships/slide" Target="slide1.xml"/><Relationship Id="rId3" Type="http://schemas.openxmlformats.org/officeDocument/2006/relationships/image" Target="../media/image8.png"/><Relationship Id="rId2" Type="http://schemas.openxmlformats.org/officeDocument/2006/relationships/image" Target="../media/image497.emf"/><Relationship Id="rId1" Type="http://schemas.openxmlformats.org/officeDocument/2006/relationships/oleObject" Target="../embeddings/oleObject480.bin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1.xml"/><Relationship Id="rId8" Type="http://schemas.openxmlformats.org/officeDocument/2006/relationships/vmlDrawing" Target="../drawings/vmlDrawing119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499.emf"/><Relationship Id="rId3" Type="http://schemas.openxmlformats.org/officeDocument/2006/relationships/oleObject" Target="../embeddings/oleObject482.bin"/><Relationship Id="rId2" Type="http://schemas.openxmlformats.org/officeDocument/2006/relationships/image" Target="../media/image498.emf"/><Relationship Id="rId1" Type="http://schemas.openxmlformats.org/officeDocument/2006/relationships/oleObject" Target="../embeddings/oleObject481.bin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503.emf"/><Relationship Id="rId7" Type="http://schemas.openxmlformats.org/officeDocument/2006/relationships/oleObject" Target="../embeddings/oleObject486.bin"/><Relationship Id="rId6" Type="http://schemas.openxmlformats.org/officeDocument/2006/relationships/image" Target="../media/image502.emf"/><Relationship Id="rId5" Type="http://schemas.openxmlformats.org/officeDocument/2006/relationships/oleObject" Target="../embeddings/oleObject485.bin"/><Relationship Id="rId4" Type="http://schemas.openxmlformats.org/officeDocument/2006/relationships/image" Target="../media/image501.emf"/><Relationship Id="rId3" Type="http://schemas.openxmlformats.org/officeDocument/2006/relationships/oleObject" Target="../embeddings/oleObject484.bin"/><Relationship Id="rId2" Type="http://schemas.openxmlformats.org/officeDocument/2006/relationships/image" Target="../media/image500.emf"/><Relationship Id="rId15" Type="http://schemas.openxmlformats.org/officeDocument/2006/relationships/notesSlide" Target="../notesSlides/notesSlide142.xml"/><Relationship Id="rId14" Type="http://schemas.openxmlformats.org/officeDocument/2006/relationships/vmlDrawing" Target="../drawings/vmlDrawing120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oleObject" Target="../embeddings/oleObject483.bin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3.xml"/><Relationship Id="rId7" Type="http://schemas.openxmlformats.org/officeDocument/2006/relationships/vmlDrawing" Target="../drawings/vmlDrawing121.vml"/><Relationship Id="rId6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image" Target="../media/image504.emf"/><Relationship Id="rId1" Type="http://schemas.openxmlformats.org/officeDocument/2006/relationships/oleObject" Target="../embeddings/oleObject487.bin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8.emf"/><Relationship Id="rId8" Type="http://schemas.openxmlformats.org/officeDocument/2006/relationships/oleObject" Target="../embeddings/oleObject491.bin"/><Relationship Id="rId7" Type="http://schemas.openxmlformats.org/officeDocument/2006/relationships/image" Target="../media/image9.png"/><Relationship Id="rId6" Type="http://schemas.openxmlformats.org/officeDocument/2006/relationships/image" Target="../media/image507.emf"/><Relationship Id="rId5" Type="http://schemas.openxmlformats.org/officeDocument/2006/relationships/oleObject" Target="../embeddings/oleObject490.bin"/><Relationship Id="rId4" Type="http://schemas.openxmlformats.org/officeDocument/2006/relationships/image" Target="../media/image506.emf"/><Relationship Id="rId3" Type="http://schemas.openxmlformats.org/officeDocument/2006/relationships/oleObject" Target="../embeddings/oleObject489.bin"/><Relationship Id="rId2" Type="http://schemas.openxmlformats.org/officeDocument/2006/relationships/image" Target="../media/image505.emf"/><Relationship Id="rId18" Type="http://schemas.openxmlformats.org/officeDocument/2006/relationships/notesSlide" Target="../notesSlides/notesSlide144.xml"/><Relationship Id="rId17" Type="http://schemas.openxmlformats.org/officeDocument/2006/relationships/vmlDrawing" Target="../drawings/vmlDrawing122.vml"/><Relationship Id="rId16" Type="http://schemas.openxmlformats.org/officeDocument/2006/relationships/slideLayout" Target="../slideLayouts/slideLayout7.xml"/><Relationship Id="rId15" Type="http://schemas.openxmlformats.org/officeDocument/2006/relationships/slide" Target="slide1.xml"/><Relationship Id="rId14" Type="http://schemas.openxmlformats.org/officeDocument/2006/relationships/image" Target="../media/image8.png"/><Relationship Id="rId13" Type="http://schemas.openxmlformats.org/officeDocument/2006/relationships/image" Target="../media/image510.emf"/><Relationship Id="rId12" Type="http://schemas.openxmlformats.org/officeDocument/2006/relationships/oleObject" Target="../embeddings/oleObject493.bin"/><Relationship Id="rId11" Type="http://schemas.openxmlformats.org/officeDocument/2006/relationships/image" Target="../media/image509.emf"/><Relationship Id="rId10" Type="http://schemas.openxmlformats.org/officeDocument/2006/relationships/oleObject" Target="../embeddings/oleObject492.bin"/><Relationship Id="rId1" Type="http://schemas.openxmlformats.org/officeDocument/2006/relationships/oleObject" Target="../embeddings/oleObject488.bin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513.emf"/><Relationship Id="rId5" Type="http://schemas.openxmlformats.org/officeDocument/2006/relationships/oleObject" Target="../embeddings/oleObject496.bin"/><Relationship Id="rId4" Type="http://schemas.openxmlformats.org/officeDocument/2006/relationships/image" Target="../media/image512.emf"/><Relationship Id="rId3" Type="http://schemas.openxmlformats.org/officeDocument/2006/relationships/oleObject" Target="../embeddings/oleObject495.bin"/><Relationship Id="rId2" Type="http://schemas.openxmlformats.org/officeDocument/2006/relationships/image" Target="../media/image511.emf"/><Relationship Id="rId11" Type="http://schemas.openxmlformats.org/officeDocument/2006/relationships/notesSlide" Target="../notesSlides/notesSlide145.xml"/><Relationship Id="rId10" Type="http://schemas.openxmlformats.org/officeDocument/2006/relationships/vmlDrawing" Target="../drawings/vmlDrawing123.vml"/><Relationship Id="rId1" Type="http://schemas.openxmlformats.org/officeDocument/2006/relationships/oleObject" Target="../embeddings/oleObject494.bin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7.emf"/><Relationship Id="rId8" Type="http://schemas.openxmlformats.org/officeDocument/2006/relationships/oleObject" Target="../embeddings/oleObject500.bin"/><Relationship Id="rId7" Type="http://schemas.openxmlformats.org/officeDocument/2006/relationships/image" Target="../media/image516.emf"/><Relationship Id="rId6" Type="http://schemas.openxmlformats.org/officeDocument/2006/relationships/oleObject" Target="../embeddings/oleObject499.bin"/><Relationship Id="rId5" Type="http://schemas.openxmlformats.org/officeDocument/2006/relationships/image" Target="../media/image515.emf"/><Relationship Id="rId4" Type="http://schemas.openxmlformats.org/officeDocument/2006/relationships/oleObject" Target="../embeddings/oleObject498.bin"/><Relationship Id="rId3" Type="http://schemas.openxmlformats.org/officeDocument/2006/relationships/image" Target="../media/image9.png"/><Relationship Id="rId2" Type="http://schemas.openxmlformats.org/officeDocument/2006/relationships/image" Target="../media/image514.emf"/><Relationship Id="rId18" Type="http://schemas.openxmlformats.org/officeDocument/2006/relationships/notesSlide" Target="../notesSlides/notesSlide146.xml"/><Relationship Id="rId17" Type="http://schemas.openxmlformats.org/officeDocument/2006/relationships/vmlDrawing" Target="../drawings/vmlDrawing124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519.emf"/><Relationship Id="rId14" Type="http://schemas.openxmlformats.org/officeDocument/2006/relationships/oleObject" Target="../embeddings/oleObject502.bin"/><Relationship Id="rId13" Type="http://schemas.openxmlformats.org/officeDocument/2006/relationships/image" Target="../media/image518.emf"/><Relationship Id="rId12" Type="http://schemas.openxmlformats.org/officeDocument/2006/relationships/oleObject" Target="../embeddings/oleObject501.bin"/><Relationship Id="rId11" Type="http://schemas.openxmlformats.org/officeDocument/2006/relationships/slide" Target="slide1.xml"/><Relationship Id="rId10" Type="http://schemas.openxmlformats.org/officeDocument/2006/relationships/image" Target="../media/image8.png"/><Relationship Id="rId1" Type="http://schemas.openxmlformats.org/officeDocument/2006/relationships/oleObject" Target="../embeddings/oleObject497.bin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3.emf"/><Relationship Id="rId8" Type="http://schemas.openxmlformats.org/officeDocument/2006/relationships/oleObject" Target="../embeddings/oleObject506.bin"/><Relationship Id="rId7" Type="http://schemas.openxmlformats.org/officeDocument/2006/relationships/image" Target="../media/image522.emf"/><Relationship Id="rId6" Type="http://schemas.openxmlformats.org/officeDocument/2006/relationships/oleObject" Target="../embeddings/oleObject505.bin"/><Relationship Id="rId5" Type="http://schemas.openxmlformats.org/officeDocument/2006/relationships/image" Target="../media/image521.emf"/><Relationship Id="rId4" Type="http://schemas.openxmlformats.org/officeDocument/2006/relationships/oleObject" Target="../embeddings/oleObject504.bin"/><Relationship Id="rId3" Type="http://schemas.openxmlformats.org/officeDocument/2006/relationships/image" Target="../media/image9.png"/><Relationship Id="rId2" Type="http://schemas.openxmlformats.org/officeDocument/2006/relationships/image" Target="../media/image520.emf"/><Relationship Id="rId16" Type="http://schemas.openxmlformats.org/officeDocument/2006/relationships/notesSlide" Target="../notesSlides/notesSlide147.xml"/><Relationship Id="rId15" Type="http://schemas.openxmlformats.org/officeDocument/2006/relationships/vmlDrawing" Target="../drawings/vmlDrawing125.vml"/><Relationship Id="rId14" Type="http://schemas.openxmlformats.org/officeDocument/2006/relationships/slideLayout" Target="../slideLayouts/slideLayout7.xml"/><Relationship Id="rId13" Type="http://schemas.openxmlformats.org/officeDocument/2006/relationships/slide" Target="slide1.xml"/><Relationship Id="rId12" Type="http://schemas.openxmlformats.org/officeDocument/2006/relationships/image" Target="../media/image8.png"/><Relationship Id="rId11" Type="http://schemas.openxmlformats.org/officeDocument/2006/relationships/image" Target="../media/image524.emf"/><Relationship Id="rId10" Type="http://schemas.openxmlformats.org/officeDocument/2006/relationships/oleObject" Target="../embeddings/oleObject507.bin"/><Relationship Id="rId1" Type="http://schemas.openxmlformats.org/officeDocument/2006/relationships/oleObject" Target="../embeddings/oleObject503.bin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528.emf"/><Relationship Id="rId7" Type="http://schemas.openxmlformats.org/officeDocument/2006/relationships/oleObject" Target="../embeddings/oleObject511.bin"/><Relationship Id="rId6" Type="http://schemas.openxmlformats.org/officeDocument/2006/relationships/image" Target="../media/image527.emf"/><Relationship Id="rId5" Type="http://schemas.openxmlformats.org/officeDocument/2006/relationships/oleObject" Target="../embeddings/oleObject510.bin"/><Relationship Id="rId4" Type="http://schemas.openxmlformats.org/officeDocument/2006/relationships/image" Target="../media/image526.emf"/><Relationship Id="rId3" Type="http://schemas.openxmlformats.org/officeDocument/2006/relationships/oleObject" Target="../embeddings/oleObject509.bin"/><Relationship Id="rId2" Type="http://schemas.openxmlformats.org/officeDocument/2006/relationships/image" Target="../media/image525.emf"/><Relationship Id="rId13" Type="http://schemas.openxmlformats.org/officeDocument/2006/relationships/notesSlide" Target="../notesSlides/notesSlide148.xml"/><Relationship Id="rId12" Type="http://schemas.openxmlformats.org/officeDocument/2006/relationships/vmlDrawing" Target="../drawings/vmlDrawing126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508.bin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8.png"/><Relationship Id="rId7" Type="http://schemas.openxmlformats.org/officeDocument/2006/relationships/image" Target="../media/image13.jpeg"/><Relationship Id="rId6" Type="http://schemas.openxmlformats.org/officeDocument/2006/relationships/image" Target="../media/image531.emf"/><Relationship Id="rId5" Type="http://schemas.openxmlformats.org/officeDocument/2006/relationships/oleObject" Target="../embeddings/oleObject514.bin"/><Relationship Id="rId4" Type="http://schemas.openxmlformats.org/officeDocument/2006/relationships/image" Target="../media/image530.emf"/><Relationship Id="rId3" Type="http://schemas.openxmlformats.org/officeDocument/2006/relationships/oleObject" Target="../embeddings/oleObject513.bin"/><Relationship Id="rId2" Type="http://schemas.openxmlformats.org/officeDocument/2006/relationships/image" Target="../media/image529.emf"/><Relationship Id="rId12" Type="http://schemas.openxmlformats.org/officeDocument/2006/relationships/notesSlide" Target="../notesSlides/notesSlide149.xml"/><Relationship Id="rId11" Type="http://schemas.openxmlformats.org/officeDocument/2006/relationships/vmlDrawing" Target="../drawings/vmlDrawing127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512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slide" Target="slide1.xml"/><Relationship Id="rId19" Type="http://schemas.openxmlformats.org/officeDocument/2006/relationships/notesSlide" Target="../notesSlides/notesSlide15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05.xml"/><Relationship Id="rId16" Type="http://schemas.openxmlformats.org/officeDocument/2006/relationships/tags" Target="../tags/tag204.xml"/><Relationship Id="rId15" Type="http://schemas.openxmlformats.org/officeDocument/2006/relationships/tags" Target="../tags/tag203.xml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9.bin"/><Relationship Id="rId8" Type="http://schemas.openxmlformats.org/officeDocument/2006/relationships/image" Target="../media/image535.wmf"/><Relationship Id="rId7" Type="http://schemas.openxmlformats.org/officeDocument/2006/relationships/oleObject" Target="../embeddings/oleObject518.bin"/><Relationship Id="rId6" Type="http://schemas.openxmlformats.org/officeDocument/2006/relationships/image" Target="../media/image534.wmf"/><Relationship Id="rId5" Type="http://schemas.openxmlformats.org/officeDocument/2006/relationships/oleObject" Target="../embeddings/oleObject517.bin"/><Relationship Id="rId4" Type="http://schemas.openxmlformats.org/officeDocument/2006/relationships/image" Target="../media/image533.wmf"/><Relationship Id="rId3" Type="http://schemas.openxmlformats.org/officeDocument/2006/relationships/oleObject" Target="../embeddings/oleObject516.bin"/><Relationship Id="rId2" Type="http://schemas.openxmlformats.org/officeDocument/2006/relationships/image" Target="../media/image532.wmf"/><Relationship Id="rId19" Type="http://schemas.openxmlformats.org/officeDocument/2006/relationships/notesSlide" Target="../notesSlides/notesSlide150.xml"/><Relationship Id="rId18" Type="http://schemas.openxmlformats.org/officeDocument/2006/relationships/vmlDrawing" Target="../drawings/vmlDrawing128.vml"/><Relationship Id="rId17" Type="http://schemas.openxmlformats.org/officeDocument/2006/relationships/slideLayout" Target="../slideLayouts/slideLayout53.xml"/><Relationship Id="rId16" Type="http://schemas.openxmlformats.org/officeDocument/2006/relationships/image" Target="../media/image539.wmf"/><Relationship Id="rId15" Type="http://schemas.openxmlformats.org/officeDocument/2006/relationships/oleObject" Target="../embeddings/oleObject522.bin"/><Relationship Id="rId14" Type="http://schemas.openxmlformats.org/officeDocument/2006/relationships/image" Target="../media/image538.wmf"/><Relationship Id="rId13" Type="http://schemas.openxmlformats.org/officeDocument/2006/relationships/oleObject" Target="../embeddings/oleObject521.bin"/><Relationship Id="rId12" Type="http://schemas.openxmlformats.org/officeDocument/2006/relationships/image" Target="../media/image537.wmf"/><Relationship Id="rId11" Type="http://schemas.openxmlformats.org/officeDocument/2006/relationships/oleObject" Target="../embeddings/oleObject520.bin"/><Relationship Id="rId10" Type="http://schemas.openxmlformats.org/officeDocument/2006/relationships/image" Target="../media/image536.wmf"/><Relationship Id="rId1" Type="http://schemas.openxmlformats.org/officeDocument/2006/relationships/oleObject" Target="../embeddings/oleObject515.bin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543.emf"/><Relationship Id="rId7" Type="http://schemas.openxmlformats.org/officeDocument/2006/relationships/oleObject" Target="../embeddings/oleObject526.bin"/><Relationship Id="rId6" Type="http://schemas.openxmlformats.org/officeDocument/2006/relationships/image" Target="../media/image542.emf"/><Relationship Id="rId5" Type="http://schemas.openxmlformats.org/officeDocument/2006/relationships/oleObject" Target="../embeddings/oleObject525.bin"/><Relationship Id="rId4" Type="http://schemas.openxmlformats.org/officeDocument/2006/relationships/image" Target="../media/image541.emf"/><Relationship Id="rId3" Type="http://schemas.openxmlformats.org/officeDocument/2006/relationships/oleObject" Target="../embeddings/oleObject524.bin"/><Relationship Id="rId2" Type="http://schemas.openxmlformats.org/officeDocument/2006/relationships/image" Target="../media/image540.emf"/><Relationship Id="rId13" Type="http://schemas.openxmlformats.org/officeDocument/2006/relationships/notesSlide" Target="../notesSlides/notesSlide151.xml"/><Relationship Id="rId12" Type="http://schemas.openxmlformats.org/officeDocument/2006/relationships/vmlDrawing" Target="../drawings/vmlDrawing129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523.bin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1.bin"/><Relationship Id="rId8" Type="http://schemas.openxmlformats.org/officeDocument/2006/relationships/image" Target="../media/image547.emf"/><Relationship Id="rId7" Type="http://schemas.openxmlformats.org/officeDocument/2006/relationships/oleObject" Target="../embeddings/oleObject530.bin"/><Relationship Id="rId6" Type="http://schemas.openxmlformats.org/officeDocument/2006/relationships/image" Target="../media/image546.emf"/><Relationship Id="rId5" Type="http://schemas.openxmlformats.org/officeDocument/2006/relationships/oleObject" Target="../embeddings/oleObject529.bin"/><Relationship Id="rId4" Type="http://schemas.openxmlformats.org/officeDocument/2006/relationships/image" Target="../media/image545.emf"/><Relationship Id="rId3" Type="http://schemas.openxmlformats.org/officeDocument/2006/relationships/oleObject" Target="../embeddings/oleObject528.bin"/><Relationship Id="rId21" Type="http://schemas.openxmlformats.org/officeDocument/2006/relationships/notesSlide" Target="../notesSlides/notesSlide152.xml"/><Relationship Id="rId20" Type="http://schemas.openxmlformats.org/officeDocument/2006/relationships/vmlDrawing" Target="../drawings/vmlDrawing130.vml"/><Relationship Id="rId2" Type="http://schemas.openxmlformats.org/officeDocument/2006/relationships/image" Target="../media/image544.emf"/><Relationship Id="rId19" Type="http://schemas.openxmlformats.org/officeDocument/2006/relationships/slideLayout" Target="../slideLayouts/slideLayout7.xml"/><Relationship Id="rId18" Type="http://schemas.openxmlformats.org/officeDocument/2006/relationships/slide" Target="slide1.xml"/><Relationship Id="rId17" Type="http://schemas.openxmlformats.org/officeDocument/2006/relationships/image" Target="../media/image8.png"/><Relationship Id="rId16" Type="http://schemas.openxmlformats.org/officeDocument/2006/relationships/image" Target="../media/image551.emf"/><Relationship Id="rId15" Type="http://schemas.openxmlformats.org/officeDocument/2006/relationships/oleObject" Target="../embeddings/oleObject534.bin"/><Relationship Id="rId14" Type="http://schemas.openxmlformats.org/officeDocument/2006/relationships/image" Target="../media/image550.emf"/><Relationship Id="rId13" Type="http://schemas.openxmlformats.org/officeDocument/2006/relationships/oleObject" Target="../embeddings/oleObject533.bin"/><Relationship Id="rId12" Type="http://schemas.openxmlformats.org/officeDocument/2006/relationships/image" Target="../media/image549.emf"/><Relationship Id="rId11" Type="http://schemas.openxmlformats.org/officeDocument/2006/relationships/oleObject" Target="../embeddings/oleObject532.bin"/><Relationship Id="rId10" Type="http://schemas.openxmlformats.org/officeDocument/2006/relationships/image" Target="../media/image548.wmf"/><Relationship Id="rId1" Type="http://schemas.openxmlformats.org/officeDocument/2006/relationships/oleObject" Target="../embeddings/oleObject527.bin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3.xml"/><Relationship Id="rId8" Type="http://schemas.openxmlformats.org/officeDocument/2006/relationships/vmlDrawing" Target="../drawings/vmlDrawing131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553.emf"/><Relationship Id="rId3" Type="http://schemas.openxmlformats.org/officeDocument/2006/relationships/oleObject" Target="../embeddings/oleObject536.bin"/><Relationship Id="rId2" Type="http://schemas.openxmlformats.org/officeDocument/2006/relationships/image" Target="../media/image552.emf"/><Relationship Id="rId1" Type="http://schemas.openxmlformats.org/officeDocument/2006/relationships/oleObject" Target="../embeddings/oleObject535.bin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8.png"/><Relationship Id="rId7" Type="http://schemas.openxmlformats.org/officeDocument/2006/relationships/image" Target="../media/image556.emf"/><Relationship Id="rId6" Type="http://schemas.openxmlformats.org/officeDocument/2006/relationships/oleObject" Target="../embeddings/oleObject539.bin"/><Relationship Id="rId5" Type="http://schemas.openxmlformats.org/officeDocument/2006/relationships/image" Target="../media/image555.emf"/><Relationship Id="rId4" Type="http://schemas.openxmlformats.org/officeDocument/2006/relationships/oleObject" Target="../embeddings/oleObject538.bin"/><Relationship Id="rId3" Type="http://schemas.openxmlformats.org/officeDocument/2006/relationships/image" Target="../media/image554.emf"/><Relationship Id="rId2" Type="http://schemas.openxmlformats.org/officeDocument/2006/relationships/oleObject" Target="../embeddings/oleObject537.bin"/><Relationship Id="rId12" Type="http://schemas.openxmlformats.org/officeDocument/2006/relationships/notesSlide" Target="../notesSlides/notesSlide154.xml"/><Relationship Id="rId11" Type="http://schemas.openxmlformats.org/officeDocument/2006/relationships/vmlDrawing" Target="../drawings/vmlDrawing132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0.emf"/><Relationship Id="rId8" Type="http://schemas.openxmlformats.org/officeDocument/2006/relationships/oleObject" Target="../embeddings/oleObject543.bin"/><Relationship Id="rId7" Type="http://schemas.openxmlformats.org/officeDocument/2006/relationships/image" Target="../media/image559.emf"/><Relationship Id="rId6" Type="http://schemas.openxmlformats.org/officeDocument/2006/relationships/oleObject" Target="../embeddings/oleObject542.bin"/><Relationship Id="rId5" Type="http://schemas.openxmlformats.org/officeDocument/2006/relationships/image" Target="../media/image558.emf"/><Relationship Id="rId4" Type="http://schemas.openxmlformats.org/officeDocument/2006/relationships/oleObject" Target="../embeddings/oleObject541.bin"/><Relationship Id="rId3" Type="http://schemas.openxmlformats.org/officeDocument/2006/relationships/image" Target="../media/image8.png"/><Relationship Id="rId23" Type="http://schemas.openxmlformats.org/officeDocument/2006/relationships/notesSlide" Target="../notesSlides/notesSlide155.xml"/><Relationship Id="rId22" Type="http://schemas.openxmlformats.org/officeDocument/2006/relationships/vmlDrawing" Target="../drawings/vmlDrawing133.vml"/><Relationship Id="rId21" Type="http://schemas.openxmlformats.org/officeDocument/2006/relationships/slideLayout" Target="../slideLayouts/slideLayout7.xml"/><Relationship Id="rId20" Type="http://schemas.openxmlformats.org/officeDocument/2006/relationships/slide" Target="slide1.xml"/><Relationship Id="rId2" Type="http://schemas.openxmlformats.org/officeDocument/2006/relationships/image" Target="../media/image557.emf"/><Relationship Id="rId19" Type="http://schemas.openxmlformats.org/officeDocument/2006/relationships/image" Target="../media/image565.emf"/><Relationship Id="rId18" Type="http://schemas.openxmlformats.org/officeDocument/2006/relationships/oleObject" Target="../embeddings/oleObject548.bin"/><Relationship Id="rId17" Type="http://schemas.openxmlformats.org/officeDocument/2006/relationships/image" Target="../media/image564.emf"/><Relationship Id="rId16" Type="http://schemas.openxmlformats.org/officeDocument/2006/relationships/oleObject" Target="../embeddings/oleObject547.bin"/><Relationship Id="rId15" Type="http://schemas.openxmlformats.org/officeDocument/2006/relationships/image" Target="../media/image563.emf"/><Relationship Id="rId14" Type="http://schemas.openxmlformats.org/officeDocument/2006/relationships/oleObject" Target="../embeddings/oleObject546.bin"/><Relationship Id="rId13" Type="http://schemas.openxmlformats.org/officeDocument/2006/relationships/image" Target="../media/image562.emf"/><Relationship Id="rId12" Type="http://schemas.openxmlformats.org/officeDocument/2006/relationships/oleObject" Target="../embeddings/oleObject545.bin"/><Relationship Id="rId11" Type="http://schemas.openxmlformats.org/officeDocument/2006/relationships/image" Target="../media/image561.emf"/><Relationship Id="rId10" Type="http://schemas.openxmlformats.org/officeDocument/2006/relationships/oleObject" Target="../embeddings/oleObject544.bin"/><Relationship Id="rId1" Type="http://schemas.openxmlformats.org/officeDocument/2006/relationships/oleObject" Target="../embeddings/oleObject540.bin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3.bin"/><Relationship Id="rId8" Type="http://schemas.openxmlformats.org/officeDocument/2006/relationships/image" Target="../media/image569.emf"/><Relationship Id="rId7" Type="http://schemas.openxmlformats.org/officeDocument/2006/relationships/oleObject" Target="../embeddings/oleObject552.bin"/><Relationship Id="rId6" Type="http://schemas.openxmlformats.org/officeDocument/2006/relationships/image" Target="../media/image568.emf"/><Relationship Id="rId5" Type="http://schemas.openxmlformats.org/officeDocument/2006/relationships/oleObject" Target="../embeddings/oleObject551.bin"/><Relationship Id="rId4" Type="http://schemas.openxmlformats.org/officeDocument/2006/relationships/image" Target="../media/image567.emf"/><Relationship Id="rId3" Type="http://schemas.openxmlformats.org/officeDocument/2006/relationships/oleObject" Target="../embeddings/oleObject550.bin"/><Relationship Id="rId2" Type="http://schemas.openxmlformats.org/officeDocument/2006/relationships/image" Target="../media/image566.emf"/><Relationship Id="rId15" Type="http://schemas.openxmlformats.org/officeDocument/2006/relationships/notesSlide" Target="../notesSlides/notesSlide156.xml"/><Relationship Id="rId14" Type="http://schemas.openxmlformats.org/officeDocument/2006/relationships/vmlDrawing" Target="../drawings/vmlDrawing134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570.emf"/><Relationship Id="rId1" Type="http://schemas.openxmlformats.org/officeDocument/2006/relationships/oleObject" Target="../embeddings/oleObject549.bin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8.xml"/><Relationship Id="rId8" Type="http://schemas.openxmlformats.org/officeDocument/2006/relationships/vmlDrawing" Target="../drawings/vmlDrawing135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572.emf"/><Relationship Id="rId3" Type="http://schemas.openxmlformats.org/officeDocument/2006/relationships/oleObject" Target="../embeddings/oleObject555.bin"/><Relationship Id="rId2" Type="http://schemas.openxmlformats.org/officeDocument/2006/relationships/image" Target="../media/image571.emf"/><Relationship Id="rId1" Type="http://schemas.openxmlformats.org/officeDocument/2006/relationships/oleObject" Target="../embeddings/oleObject554.bin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576.emf"/><Relationship Id="rId7" Type="http://schemas.openxmlformats.org/officeDocument/2006/relationships/oleObject" Target="../embeddings/oleObject559.bin"/><Relationship Id="rId6" Type="http://schemas.openxmlformats.org/officeDocument/2006/relationships/image" Target="../media/image575.emf"/><Relationship Id="rId5" Type="http://schemas.openxmlformats.org/officeDocument/2006/relationships/oleObject" Target="../embeddings/oleObject558.bin"/><Relationship Id="rId4" Type="http://schemas.openxmlformats.org/officeDocument/2006/relationships/image" Target="../media/image574.emf"/><Relationship Id="rId3" Type="http://schemas.openxmlformats.org/officeDocument/2006/relationships/oleObject" Target="../embeddings/oleObject557.bin"/><Relationship Id="rId2" Type="http://schemas.openxmlformats.org/officeDocument/2006/relationships/image" Target="../media/image573.emf"/><Relationship Id="rId13" Type="http://schemas.openxmlformats.org/officeDocument/2006/relationships/notesSlide" Target="../notesSlides/notesSlide159.xml"/><Relationship Id="rId12" Type="http://schemas.openxmlformats.org/officeDocument/2006/relationships/vmlDrawing" Target="../drawings/vmlDrawing136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55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1.e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40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9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8.emf"/><Relationship Id="rId13" Type="http://schemas.openxmlformats.org/officeDocument/2006/relationships/notesSlide" Target="../notesSlides/notesSlide16.xml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25.bin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8.emf"/><Relationship Id="rId8" Type="http://schemas.openxmlformats.org/officeDocument/2006/relationships/oleObject" Target="../embeddings/oleObject561.bin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image" Target="../media/image577.emf"/><Relationship Id="rId4" Type="http://schemas.openxmlformats.org/officeDocument/2006/relationships/oleObject" Target="../embeddings/oleObject560.bin"/><Relationship Id="rId30" Type="http://schemas.openxmlformats.org/officeDocument/2006/relationships/notesSlide" Target="../notesSlides/notesSlide160.xml"/><Relationship Id="rId3" Type="http://schemas.openxmlformats.org/officeDocument/2006/relationships/tags" Target="../tags/tag362.xml"/><Relationship Id="rId29" Type="http://schemas.openxmlformats.org/officeDocument/2006/relationships/vmlDrawing" Target="../drawings/vmlDrawing137.v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581.wmf"/><Relationship Id="rId26" Type="http://schemas.openxmlformats.org/officeDocument/2006/relationships/oleObject" Target="../embeddings/oleObject564.bin"/><Relationship Id="rId25" Type="http://schemas.openxmlformats.org/officeDocument/2006/relationships/tags" Target="../tags/tag374.xml"/><Relationship Id="rId24" Type="http://schemas.openxmlformats.org/officeDocument/2006/relationships/tags" Target="../tags/tag373.xml"/><Relationship Id="rId23" Type="http://schemas.openxmlformats.org/officeDocument/2006/relationships/tags" Target="../tags/tag372.xml"/><Relationship Id="rId22" Type="http://schemas.openxmlformats.org/officeDocument/2006/relationships/tags" Target="../tags/tag371.xml"/><Relationship Id="rId21" Type="http://schemas.openxmlformats.org/officeDocument/2006/relationships/image" Target="../media/image9.png"/><Relationship Id="rId20" Type="http://schemas.openxmlformats.org/officeDocument/2006/relationships/tags" Target="../tags/tag370.xml"/><Relationship Id="rId2" Type="http://schemas.openxmlformats.org/officeDocument/2006/relationships/slide" Target="slide1.xml"/><Relationship Id="rId19" Type="http://schemas.openxmlformats.org/officeDocument/2006/relationships/tags" Target="../tags/tag369.xml"/><Relationship Id="rId18" Type="http://schemas.openxmlformats.org/officeDocument/2006/relationships/image" Target="../media/image580.emf"/><Relationship Id="rId17" Type="http://schemas.openxmlformats.org/officeDocument/2006/relationships/oleObject" Target="../embeddings/oleObject563.bin"/><Relationship Id="rId16" Type="http://schemas.openxmlformats.org/officeDocument/2006/relationships/tags" Target="../tags/tag368.xml"/><Relationship Id="rId15" Type="http://schemas.openxmlformats.org/officeDocument/2006/relationships/tags" Target="../tags/tag367.xml"/><Relationship Id="rId14" Type="http://schemas.openxmlformats.org/officeDocument/2006/relationships/image" Target="../media/image13.jpeg"/><Relationship Id="rId13" Type="http://schemas.openxmlformats.org/officeDocument/2006/relationships/tags" Target="../tags/tag366.xml"/><Relationship Id="rId12" Type="http://schemas.openxmlformats.org/officeDocument/2006/relationships/image" Target="../media/image579.emf"/><Relationship Id="rId11" Type="http://schemas.openxmlformats.org/officeDocument/2006/relationships/oleObject" Target="../embeddings/oleObject562.bin"/><Relationship Id="rId10" Type="http://schemas.openxmlformats.org/officeDocument/2006/relationships/tags" Target="../tags/tag365.xml"/><Relationship Id="rId1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png"/><Relationship Id="rId8" Type="http://schemas.openxmlformats.org/officeDocument/2006/relationships/slide" Target="slide1.xml"/><Relationship Id="rId7" Type="http://schemas.openxmlformats.org/officeDocument/2006/relationships/image" Target="../media/image584.emf"/><Relationship Id="rId6" Type="http://schemas.openxmlformats.org/officeDocument/2006/relationships/oleObject" Target="../embeddings/oleObject567.bin"/><Relationship Id="rId5" Type="http://schemas.openxmlformats.org/officeDocument/2006/relationships/image" Target="../media/image583.emf"/><Relationship Id="rId4" Type="http://schemas.openxmlformats.org/officeDocument/2006/relationships/oleObject" Target="../embeddings/oleObject566.bin"/><Relationship Id="rId3" Type="http://schemas.openxmlformats.org/officeDocument/2006/relationships/image" Target="../media/image582.emf"/><Relationship Id="rId2" Type="http://schemas.openxmlformats.org/officeDocument/2006/relationships/oleObject" Target="../embeddings/oleObject565.bin"/><Relationship Id="rId13" Type="http://schemas.openxmlformats.org/officeDocument/2006/relationships/notesSlide" Target="../notesSlides/notesSlide161.xml"/><Relationship Id="rId12" Type="http://schemas.openxmlformats.org/officeDocument/2006/relationships/vmlDrawing" Target="../drawings/vmlDrawing138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86.png"/><Relationship Id="rId1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0.emf"/><Relationship Id="rId8" Type="http://schemas.openxmlformats.org/officeDocument/2006/relationships/oleObject" Target="../embeddings/oleObject571.bin"/><Relationship Id="rId7" Type="http://schemas.openxmlformats.org/officeDocument/2006/relationships/image" Target="../media/image589.emf"/><Relationship Id="rId6" Type="http://schemas.openxmlformats.org/officeDocument/2006/relationships/oleObject" Target="../embeddings/oleObject570.bin"/><Relationship Id="rId5" Type="http://schemas.openxmlformats.org/officeDocument/2006/relationships/image" Target="../media/image588.wmf"/><Relationship Id="rId4" Type="http://schemas.openxmlformats.org/officeDocument/2006/relationships/oleObject" Target="../embeddings/oleObject569.bin"/><Relationship Id="rId3" Type="http://schemas.openxmlformats.org/officeDocument/2006/relationships/image" Target="../media/image8.png"/><Relationship Id="rId2" Type="http://schemas.openxmlformats.org/officeDocument/2006/relationships/image" Target="../media/image587.emf"/><Relationship Id="rId17" Type="http://schemas.openxmlformats.org/officeDocument/2006/relationships/notesSlide" Target="../notesSlides/notesSlide162.xml"/><Relationship Id="rId16" Type="http://schemas.openxmlformats.org/officeDocument/2006/relationships/vmlDrawing" Target="../drawings/vmlDrawing139.vml"/><Relationship Id="rId15" Type="http://schemas.openxmlformats.org/officeDocument/2006/relationships/slideLayout" Target="../slideLayouts/slideLayout7.xml"/><Relationship Id="rId14" Type="http://schemas.openxmlformats.org/officeDocument/2006/relationships/slide" Target="slide1.xml"/><Relationship Id="rId13" Type="http://schemas.openxmlformats.org/officeDocument/2006/relationships/image" Target="../media/image592.emf"/><Relationship Id="rId12" Type="http://schemas.openxmlformats.org/officeDocument/2006/relationships/oleObject" Target="../embeddings/oleObject573.bin"/><Relationship Id="rId11" Type="http://schemas.openxmlformats.org/officeDocument/2006/relationships/image" Target="../media/image591.emf"/><Relationship Id="rId10" Type="http://schemas.openxmlformats.org/officeDocument/2006/relationships/oleObject" Target="../embeddings/oleObject572.bin"/><Relationship Id="rId1" Type="http://schemas.openxmlformats.org/officeDocument/2006/relationships/oleObject" Target="../embeddings/oleObject568.bin"/></Relationships>
</file>

<file path=ppt/slides/_rels/slide1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6.emf"/><Relationship Id="rId8" Type="http://schemas.openxmlformats.org/officeDocument/2006/relationships/oleObject" Target="../embeddings/oleObject577.bin"/><Relationship Id="rId7" Type="http://schemas.openxmlformats.org/officeDocument/2006/relationships/image" Target="../media/image595.emf"/><Relationship Id="rId6" Type="http://schemas.openxmlformats.org/officeDocument/2006/relationships/oleObject" Target="../embeddings/oleObject576.bin"/><Relationship Id="rId5" Type="http://schemas.openxmlformats.org/officeDocument/2006/relationships/image" Target="../media/image594.emf"/><Relationship Id="rId4" Type="http://schemas.openxmlformats.org/officeDocument/2006/relationships/oleObject" Target="../embeddings/oleObject575.bin"/><Relationship Id="rId3" Type="http://schemas.openxmlformats.org/officeDocument/2006/relationships/image" Target="../media/image593.emf"/><Relationship Id="rId2" Type="http://schemas.openxmlformats.org/officeDocument/2006/relationships/oleObject" Target="../embeddings/oleObject574.bin"/><Relationship Id="rId17" Type="http://schemas.openxmlformats.org/officeDocument/2006/relationships/notesSlide" Target="../notesSlides/notesSlide163.xml"/><Relationship Id="rId16" Type="http://schemas.openxmlformats.org/officeDocument/2006/relationships/vmlDrawing" Target="../drawings/vmlDrawing140.vml"/><Relationship Id="rId15" Type="http://schemas.openxmlformats.org/officeDocument/2006/relationships/slideLayout" Target="../slideLayouts/slideLayout7.xml"/><Relationship Id="rId14" Type="http://schemas.openxmlformats.org/officeDocument/2006/relationships/slide" Target="slide1.xml"/><Relationship Id="rId13" Type="http://schemas.openxmlformats.org/officeDocument/2006/relationships/image" Target="../media/image598.emf"/><Relationship Id="rId12" Type="http://schemas.openxmlformats.org/officeDocument/2006/relationships/oleObject" Target="../embeddings/oleObject579.bin"/><Relationship Id="rId11" Type="http://schemas.openxmlformats.org/officeDocument/2006/relationships/image" Target="../media/image597.emf"/><Relationship Id="rId10" Type="http://schemas.openxmlformats.org/officeDocument/2006/relationships/oleObject" Target="../embeddings/oleObject578.bin"/><Relationship Id="rId1" Type="http://schemas.openxmlformats.org/officeDocument/2006/relationships/image" Target="../media/image8.png"/></Relationships>
</file>

<file path=ppt/slides/_rels/slide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2.emf"/><Relationship Id="rId8" Type="http://schemas.openxmlformats.org/officeDocument/2006/relationships/oleObject" Target="../embeddings/oleObject583.bin"/><Relationship Id="rId7" Type="http://schemas.openxmlformats.org/officeDocument/2006/relationships/image" Target="../media/image601.emf"/><Relationship Id="rId6" Type="http://schemas.openxmlformats.org/officeDocument/2006/relationships/oleObject" Target="../embeddings/oleObject582.bin"/><Relationship Id="rId5" Type="http://schemas.openxmlformats.org/officeDocument/2006/relationships/image" Target="../media/image600.emf"/><Relationship Id="rId4" Type="http://schemas.openxmlformats.org/officeDocument/2006/relationships/oleObject" Target="../embeddings/oleObject581.bin"/><Relationship Id="rId3" Type="http://schemas.openxmlformats.org/officeDocument/2006/relationships/image" Target="../media/image8.png"/><Relationship Id="rId2" Type="http://schemas.openxmlformats.org/officeDocument/2006/relationships/image" Target="../media/image599.emf"/><Relationship Id="rId19" Type="http://schemas.openxmlformats.org/officeDocument/2006/relationships/notesSlide" Target="../notesSlides/notesSlide164.xml"/><Relationship Id="rId18" Type="http://schemas.openxmlformats.org/officeDocument/2006/relationships/vmlDrawing" Target="../drawings/vmlDrawing141.vml"/><Relationship Id="rId17" Type="http://schemas.openxmlformats.org/officeDocument/2006/relationships/slideLayout" Target="../slideLayouts/slideLayout7.xml"/><Relationship Id="rId16" Type="http://schemas.openxmlformats.org/officeDocument/2006/relationships/slide" Target="slide1.xml"/><Relationship Id="rId15" Type="http://schemas.openxmlformats.org/officeDocument/2006/relationships/image" Target="../media/image605.emf"/><Relationship Id="rId14" Type="http://schemas.openxmlformats.org/officeDocument/2006/relationships/oleObject" Target="../embeddings/oleObject586.bin"/><Relationship Id="rId13" Type="http://schemas.openxmlformats.org/officeDocument/2006/relationships/image" Target="../media/image604.emf"/><Relationship Id="rId12" Type="http://schemas.openxmlformats.org/officeDocument/2006/relationships/oleObject" Target="../embeddings/oleObject585.bin"/><Relationship Id="rId11" Type="http://schemas.openxmlformats.org/officeDocument/2006/relationships/image" Target="../media/image603.emf"/><Relationship Id="rId10" Type="http://schemas.openxmlformats.org/officeDocument/2006/relationships/oleObject" Target="../embeddings/oleObject584.bin"/><Relationship Id="rId1" Type="http://schemas.openxmlformats.org/officeDocument/2006/relationships/oleObject" Target="../embeddings/oleObject580.bin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91.bin"/><Relationship Id="rId8" Type="http://schemas.openxmlformats.org/officeDocument/2006/relationships/image" Target="../media/image609.emf"/><Relationship Id="rId7" Type="http://schemas.openxmlformats.org/officeDocument/2006/relationships/oleObject" Target="../embeddings/oleObject590.bin"/><Relationship Id="rId6" Type="http://schemas.openxmlformats.org/officeDocument/2006/relationships/image" Target="../media/image608.emf"/><Relationship Id="rId5" Type="http://schemas.openxmlformats.org/officeDocument/2006/relationships/oleObject" Target="../embeddings/oleObject589.bin"/><Relationship Id="rId4" Type="http://schemas.openxmlformats.org/officeDocument/2006/relationships/image" Target="../media/image607.emf"/><Relationship Id="rId3" Type="http://schemas.openxmlformats.org/officeDocument/2006/relationships/oleObject" Target="../embeddings/oleObject588.bin"/><Relationship Id="rId2" Type="http://schemas.openxmlformats.org/officeDocument/2006/relationships/image" Target="../media/image606.emf"/><Relationship Id="rId15" Type="http://schemas.openxmlformats.org/officeDocument/2006/relationships/notesSlide" Target="../notesSlides/notesSlide165.xml"/><Relationship Id="rId14" Type="http://schemas.openxmlformats.org/officeDocument/2006/relationships/vmlDrawing" Target="../drawings/vmlDrawing142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610.emf"/><Relationship Id="rId1" Type="http://schemas.openxmlformats.org/officeDocument/2006/relationships/oleObject" Target="../embeddings/oleObject587.bin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tags" Target="../tags/tag375.xml"/><Relationship Id="rId8" Type="http://schemas.openxmlformats.org/officeDocument/2006/relationships/slide" Target="slide1.xml"/><Relationship Id="rId7" Type="http://schemas.openxmlformats.org/officeDocument/2006/relationships/image" Target="../media/image613.emf"/><Relationship Id="rId6" Type="http://schemas.openxmlformats.org/officeDocument/2006/relationships/oleObject" Target="../embeddings/oleObject594.bin"/><Relationship Id="rId5" Type="http://schemas.openxmlformats.org/officeDocument/2006/relationships/image" Target="../media/image612.emf"/><Relationship Id="rId41" Type="http://schemas.openxmlformats.org/officeDocument/2006/relationships/notesSlide" Target="../notesSlides/notesSlide166.xml"/><Relationship Id="rId40" Type="http://schemas.openxmlformats.org/officeDocument/2006/relationships/vmlDrawing" Target="../drawings/vmlDrawing143.vml"/><Relationship Id="rId4" Type="http://schemas.openxmlformats.org/officeDocument/2006/relationships/oleObject" Target="../embeddings/oleObject593.bin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615.emf"/><Relationship Id="rId37" Type="http://schemas.openxmlformats.org/officeDocument/2006/relationships/oleObject" Target="../embeddings/oleObject596.bin"/><Relationship Id="rId36" Type="http://schemas.openxmlformats.org/officeDocument/2006/relationships/tags" Target="../tags/tag400.xml"/><Relationship Id="rId35" Type="http://schemas.openxmlformats.org/officeDocument/2006/relationships/tags" Target="../tags/tag399.xml"/><Relationship Id="rId34" Type="http://schemas.openxmlformats.org/officeDocument/2006/relationships/tags" Target="../tags/tag398.xml"/><Relationship Id="rId33" Type="http://schemas.openxmlformats.org/officeDocument/2006/relationships/tags" Target="../tags/tag397.xml"/><Relationship Id="rId32" Type="http://schemas.openxmlformats.org/officeDocument/2006/relationships/tags" Target="../tags/tag396.xml"/><Relationship Id="rId31" Type="http://schemas.openxmlformats.org/officeDocument/2006/relationships/tags" Target="../tags/tag395.xml"/><Relationship Id="rId30" Type="http://schemas.openxmlformats.org/officeDocument/2006/relationships/tags" Target="../tags/tag394.xml"/><Relationship Id="rId3" Type="http://schemas.openxmlformats.org/officeDocument/2006/relationships/image" Target="../media/image611.emf"/><Relationship Id="rId29" Type="http://schemas.openxmlformats.org/officeDocument/2006/relationships/tags" Target="../tags/tag393.xml"/><Relationship Id="rId28" Type="http://schemas.openxmlformats.org/officeDocument/2006/relationships/tags" Target="../tags/tag392.xml"/><Relationship Id="rId27" Type="http://schemas.openxmlformats.org/officeDocument/2006/relationships/tags" Target="../tags/tag391.xml"/><Relationship Id="rId26" Type="http://schemas.openxmlformats.org/officeDocument/2006/relationships/tags" Target="../tags/tag390.xml"/><Relationship Id="rId25" Type="http://schemas.openxmlformats.org/officeDocument/2006/relationships/tags" Target="../tags/tag389.xml"/><Relationship Id="rId24" Type="http://schemas.openxmlformats.org/officeDocument/2006/relationships/tags" Target="../tags/tag388.xml"/><Relationship Id="rId23" Type="http://schemas.openxmlformats.org/officeDocument/2006/relationships/tags" Target="../tags/tag387.xml"/><Relationship Id="rId22" Type="http://schemas.openxmlformats.org/officeDocument/2006/relationships/tags" Target="../tags/tag386.xml"/><Relationship Id="rId21" Type="http://schemas.openxmlformats.org/officeDocument/2006/relationships/tags" Target="../tags/tag385.xml"/><Relationship Id="rId20" Type="http://schemas.openxmlformats.org/officeDocument/2006/relationships/tags" Target="../tags/tag384.xml"/><Relationship Id="rId2" Type="http://schemas.openxmlformats.org/officeDocument/2006/relationships/oleObject" Target="../embeddings/oleObject592.bin"/><Relationship Id="rId19" Type="http://schemas.openxmlformats.org/officeDocument/2006/relationships/tags" Target="../tags/tag383.xml"/><Relationship Id="rId18" Type="http://schemas.openxmlformats.org/officeDocument/2006/relationships/tags" Target="../tags/tag382.xml"/><Relationship Id="rId17" Type="http://schemas.openxmlformats.org/officeDocument/2006/relationships/tags" Target="../tags/tag381.xml"/><Relationship Id="rId16" Type="http://schemas.openxmlformats.org/officeDocument/2006/relationships/tags" Target="../tags/tag380.xml"/><Relationship Id="rId15" Type="http://schemas.openxmlformats.org/officeDocument/2006/relationships/tags" Target="../tags/tag379.xml"/><Relationship Id="rId14" Type="http://schemas.openxmlformats.org/officeDocument/2006/relationships/tags" Target="../tags/tag378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image" Target="../media/image614.emf"/><Relationship Id="rId10" Type="http://schemas.openxmlformats.org/officeDocument/2006/relationships/oleObject" Target="../embeddings/oleObject595.bin"/><Relationship Id="rId1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618.emf"/><Relationship Id="rId6" Type="http://schemas.openxmlformats.org/officeDocument/2006/relationships/oleObject" Target="../embeddings/oleObject599.bin"/><Relationship Id="rId5" Type="http://schemas.openxmlformats.org/officeDocument/2006/relationships/image" Target="../media/image8.png"/><Relationship Id="rId4" Type="http://schemas.openxmlformats.org/officeDocument/2006/relationships/image" Target="../media/image617.emf"/><Relationship Id="rId3" Type="http://schemas.openxmlformats.org/officeDocument/2006/relationships/oleObject" Target="../embeddings/oleObject598.bin"/><Relationship Id="rId2" Type="http://schemas.openxmlformats.org/officeDocument/2006/relationships/image" Target="../media/image616.emf"/><Relationship Id="rId11" Type="http://schemas.openxmlformats.org/officeDocument/2006/relationships/notesSlide" Target="../notesSlides/notesSlide167.xml"/><Relationship Id="rId10" Type="http://schemas.openxmlformats.org/officeDocument/2006/relationships/vmlDrawing" Target="../drawings/vmlDrawing144.vml"/><Relationship Id="rId1" Type="http://schemas.openxmlformats.org/officeDocument/2006/relationships/oleObject" Target="../embeddings/oleObject597.bin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8.xml"/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7.xml"/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.bin"/><Relationship Id="rId8" Type="http://schemas.openxmlformats.org/officeDocument/2006/relationships/image" Target="../media/image44.emf"/><Relationship Id="rId7" Type="http://schemas.openxmlformats.org/officeDocument/2006/relationships/oleObject" Target="../embeddings/oleObject31.bin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3.e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42.emf"/><Relationship Id="rId14" Type="http://schemas.openxmlformats.org/officeDocument/2006/relationships/notesSlide" Target="../notesSlides/notesSlide17.xml"/><Relationship Id="rId13" Type="http://schemas.openxmlformats.org/officeDocument/2006/relationships/vmlDrawing" Target="../drawings/vmlDrawing10.vml"/><Relationship Id="rId12" Type="http://schemas.openxmlformats.org/officeDocument/2006/relationships/slideLayout" Target="../slideLayouts/slideLayout7.xml"/><Relationship Id="rId11" Type="http://schemas.openxmlformats.org/officeDocument/2006/relationships/slide" Target="slide1.xml"/><Relationship Id="rId10" Type="http://schemas.openxmlformats.org/officeDocument/2006/relationships/image" Target="../media/image45.emf"/><Relationship Id="rId1" Type="http://schemas.openxmlformats.org/officeDocument/2006/relationships/oleObject" Target="../embeddings/oleObject29.bin"/></Relationships>
</file>

<file path=ppt/slides/_rels/slide17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4.bin"/><Relationship Id="rId8" Type="http://schemas.openxmlformats.org/officeDocument/2006/relationships/image" Target="../media/image621.emf"/><Relationship Id="rId7" Type="http://schemas.openxmlformats.org/officeDocument/2006/relationships/oleObject" Target="../embeddings/oleObject603.bin"/><Relationship Id="rId6" Type="http://schemas.openxmlformats.org/officeDocument/2006/relationships/image" Target="../media/image588.wmf"/><Relationship Id="rId5" Type="http://schemas.openxmlformats.org/officeDocument/2006/relationships/oleObject" Target="../embeddings/oleObject602.bin"/><Relationship Id="rId4" Type="http://schemas.openxmlformats.org/officeDocument/2006/relationships/image" Target="../media/image620.emf"/><Relationship Id="rId3" Type="http://schemas.openxmlformats.org/officeDocument/2006/relationships/oleObject" Target="../embeddings/oleObject601.bin"/><Relationship Id="rId2" Type="http://schemas.openxmlformats.org/officeDocument/2006/relationships/image" Target="../media/image619.emf"/><Relationship Id="rId19" Type="http://schemas.openxmlformats.org/officeDocument/2006/relationships/notesSlide" Target="../notesSlides/notesSlide170.xml"/><Relationship Id="rId18" Type="http://schemas.openxmlformats.org/officeDocument/2006/relationships/vmlDrawing" Target="../drawings/vmlDrawing145.vml"/><Relationship Id="rId17" Type="http://schemas.openxmlformats.org/officeDocument/2006/relationships/slideLayout" Target="../slideLayouts/slideLayout7.xml"/><Relationship Id="rId16" Type="http://schemas.openxmlformats.org/officeDocument/2006/relationships/slide" Target="slide1.xml"/><Relationship Id="rId15" Type="http://schemas.openxmlformats.org/officeDocument/2006/relationships/image" Target="../media/image8.png"/><Relationship Id="rId14" Type="http://schemas.openxmlformats.org/officeDocument/2006/relationships/image" Target="../media/image624.emf"/><Relationship Id="rId13" Type="http://schemas.openxmlformats.org/officeDocument/2006/relationships/oleObject" Target="../embeddings/oleObject606.bin"/><Relationship Id="rId12" Type="http://schemas.openxmlformats.org/officeDocument/2006/relationships/image" Target="../media/image623.emf"/><Relationship Id="rId11" Type="http://schemas.openxmlformats.org/officeDocument/2006/relationships/oleObject" Target="../embeddings/oleObject605.bin"/><Relationship Id="rId10" Type="http://schemas.openxmlformats.org/officeDocument/2006/relationships/image" Target="../media/image622.emf"/><Relationship Id="rId1" Type="http://schemas.openxmlformats.org/officeDocument/2006/relationships/oleObject" Target="../embeddings/oleObject600.bin"/></Relationships>
</file>

<file path=ppt/slides/_rels/slide17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6.vml"/><Relationship Id="rId8" Type="http://schemas.openxmlformats.org/officeDocument/2006/relationships/slideLayout" Target="../slideLayouts/slideLayout7.xml"/><Relationship Id="rId7" Type="http://schemas.openxmlformats.org/officeDocument/2006/relationships/slide" Target="sl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26.emf"/><Relationship Id="rId3" Type="http://schemas.openxmlformats.org/officeDocument/2006/relationships/oleObject" Target="../embeddings/oleObject608.bin"/><Relationship Id="rId2" Type="http://schemas.openxmlformats.org/officeDocument/2006/relationships/image" Target="../media/image625.emf"/><Relationship Id="rId10" Type="http://schemas.openxmlformats.org/officeDocument/2006/relationships/notesSlide" Target="../notesSlides/notesSlide171.xml"/><Relationship Id="rId1" Type="http://schemas.openxmlformats.org/officeDocument/2006/relationships/oleObject" Target="../embeddings/oleObject607.bin"/></Relationships>
</file>

<file path=ppt/slides/_rels/slide17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2.bin"/><Relationship Id="rId8" Type="http://schemas.openxmlformats.org/officeDocument/2006/relationships/image" Target="../media/image8.png"/><Relationship Id="rId7" Type="http://schemas.openxmlformats.org/officeDocument/2006/relationships/image" Target="../media/image13.jpeg"/><Relationship Id="rId6" Type="http://schemas.openxmlformats.org/officeDocument/2006/relationships/image" Target="../media/image629.emf"/><Relationship Id="rId5" Type="http://schemas.openxmlformats.org/officeDocument/2006/relationships/oleObject" Target="../embeddings/oleObject611.bin"/><Relationship Id="rId4" Type="http://schemas.openxmlformats.org/officeDocument/2006/relationships/image" Target="../media/image628.emf"/><Relationship Id="rId3" Type="http://schemas.openxmlformats.org/officeDocument/2006/relationships/oleObject" Target="../embeddings/oleObject610.bin"/><Relationship Id="rId2" Type="http://schemas.openxmlformats.org/officeDocument/2006/relationships/image" Target="../media/image627.emf"/><Relationship Id="rId14" Type="http://schemas.openxmlformats.org/officeDocument/2006/relationships/notesSlide" Target="../notesSlides/notesSlide172.xml"/><Relationship Id="rId13" Type="http://schemas.openxmlformats.org/officeDocument/2006/relationships/vmlDrawing" Target="../drawings/vmlDrawing147.vml"/><Relationship Id="rId12" Type="http://schemas.openxmlformats.org/officeDocument/2006/relationships/slideLayout" Target="../slideLayouts/slideLayout7.xml"/><Relationship Id="rId11" Type="http://schemas.openxmlformats.org/officeDocument/2006/relationships/slide" Target="slide1.xml"/><Relationship Id="rId10" Type="http://schemas.openxmlformats.org/officeDocument/2006/relationships/image" Target="../media/image630.emf"/><Relationship Id="rId1" Type="http://schemas.openxmlformats.org/officeDocument/2006/relationships/oleObject" Target="../embeddings/oleObject609.bin"/></Relationships>
</file>

<file path=ppt/slides/_rels/slide17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8.vml"/><Relationship Id="rId8" Type="http://schemas.openxmlformats.org/officeDocument/2006/relationships/slideLayout" Target="../slideLayouts/slideLayout7.xml"/><Relationship Id="rId7" Type="http://schemas.openxmlformats.org/officeDocument/2006/relationships/slide" Target="sl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32.emf"/><Relationship Id="rId3" Type="http://schemas.openxmlformats.org/officeDocument/2006/relationships/oleObject" Target="../embeddings/oleObject614.bin"/><Relationship Id="rId2" Type="http://schemas.openxmlformats.org/officeDocument/2006/relationships/image" Target="../media/image631.emf"/><Relationship Id="rId10" Type="http://schemas.openxmlformats.org/officeDocument/2006/relationships/notesSlide" Target="../notesSlides/notesSlide173.xml"/><Relationship Id="rId1" Type="http://schemas.openxmlformats.org/officeDocument/2006/relationships/oleObject" Target="../embeddings/oleObject613.bin"/></Relationships>
</file>

<file path=ppt/slides/_rels/slide17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35.emf"/><Relationship Id="rId7" Type="http://schemas.openxmlformats.org/officeDocument/2006/relationships/oleObject" Target="../embeddings/oleObject617.bin"/><Relationship Id="rId6" Type="http://schemas.openxmlformats.org/officeDocument/2006/relationships/image" Target="../media/image634.emf"/><Relationship Id="rId5" Type="http://schemas.openxmlformats.org/officeDocument/2006/relationships/oleObject" Target="../embeddings/oleObject616.bin"/><Relationship Id="rId4" Type="http://schemas.openxmlformats.org/officeDocument/2006/relationships/image" Target="../media/image633.emf"/><Relationship Id="rId3" Type="http://schemas.openxmlformats.org/officeDocument/2006/relationships/oleObject" Target="../embeddings/oleObject615.bin"/><Relationship Id="rId2" Type="http://schemas.openxmlformats.org/officeDocument/2006/relationships/slide" Target="slide1.xml"/><Relationship Id="rId11" Type="http://schemas.openxmlformats.org/officeDocument/2006/relationships/notesSlide" Target="../notesSlides/notesSlide174.xml"/><Relationship Id="rId10" Type="http://schemas.openxmlformats.org/officeDocument/2006/relationships/vmlDrawing" Target="../drawings/vmlDrawing149.vml"/><Relationship Id="rId1" Type="http://schemas.openxmlformats.org/officeDocument/2006/relationships/image" Target="../media/image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5.xml"/><Relationship Id="rId7" Type="http://schemas.openxmlformats.org/officeDocument/2006/relationships/vmlDrawing" Target="../drawings/vmlDrawing150.vml"/><Relationship Id="rId6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36.emf"/><Relationship Id="rId1" Type="http://schemas.openxmlformats.org/officeDocument/2006/relationships/oleObject" Target="../embeddings/oleObject618.bin"/></Relationships>
</file>

<file path=ppt/slides/_rels/slide1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39.emf"/><Relationship Id="rId7" Type="http://schemas.openxmlformats.org/officeDocument/2006/relationships/oleObject" Target="../embeddings/oleObject621.bin"/><Relationship Id="rId6" Type="http://schemas.openxmlformats.org/officeDocument/2006/relationships/image" Target="../media/image638.emf"/><Relationship Id="rId5" Type="http://schemas.openxmlformats.org/officeDocument/2006/relationships/oleObject" Target="../embeddings/oleObject620.bin"/><Relationship Id="rId4" Type="http://schemas.openxmlformats.org/officeDocument/2006/relationships/slide" Target="slide1.xml"/><Relationship Id="rId3" Type="http://schemas.openxmlformats.org/officeDocument/2006/relationships/image" Target="../media/image637.emf"/><Relationship Id="rId2" Type="http://schemas.openxmlformats.org/officeDocument/2006/relationships/oleObject" Target="../embeddings/oleObject619.bin"/><Relationship Id="rId11" Type="http://schemas.openxmlformats.org/officeDocument/2006/relationships/notesSlide" Target="../notesSlides/notesSlide176.xml"/><Relationship Id="rId10" Type="http://schemas.openxmlformats.org/officeDocument/2006/relationships/vmlDrawing" Target="../drawings/vmlDrawing151.vml"/><Relationship Id="rId1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42.emf"/><Relationship Id="rId7" Type="http://schemas.openxmlformats.org/officeDocument/2006/relationships/oleObject" Target="../embeddings/oleObject624.bin"/><Relationship Id="rId6" Type="http://schemas.openxmlformats.org/officeDocument/2006/relationships/image" Target="../media/image641.emf"/><Relationship Id="rId5" Type="http://schemas.openxmlformats.org/officeDocument/2006/relationships/oleObject" Target="../embeddings/oleObject623.bin"/><Relationship Id="rId4" Type="http://schemas.openxmlformats.org/officeDocument/2006/relationships/image" Target="../media/image640.emf"/><Relationship Id="rId3" Type="http://schemas.openxmlformats.org/officeDocument/2006/relationships/oleObject" Target="../embeddings/oleObject622.bin"/><Relationship Id="rId2" Type="http://schemas.openxmlformats.org/officeDocument/2006/relationships/slide" Target="slide1.xml"/><Relationship Id="rId11" Type="http://schemas.openxmlformats.org/officeDocument/2006/relationships/notesSlide" Target="../notesSlides/notesSlide177.xml"/><Relationship Id="rId10" Type="http://schemas.openxmlformats.org/officeDocument/2006/relationships/vmlDrawing" Target="../drawings/vmlDrawing152.vml"/><Relationship Id="rId1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645.emf"/><Relationship Id="rId6" Type="http://schemas.openxmlformats.org/officeDocument/2006/relationships/oleObject" Target="../embeddings/oleObject627.bin"/><Relationship Id="rId5" Type="http://schemas.openxmlformats.org/officeDocument/2006/relationships/image" Target="../media/image644.emf"/><Relationship Id="rId4" Type="http://schemas.openxmlformats.org/officeDocument/2006/relationships/oleObject" Target="../embeddings/oleObject626.bin"/><Relationship Id="rId3" Type="http://schemas.openxmlformats.org/officeDocument/2006/relationships/image" Target="../media/image643.emf"/><Relationship Id="rId2" Type="http://schemas.openxmlformats.org/officeDocument/2006/relationships/oleObject" Target="../embeddings/oleObject625.bin"/><Relationship Id="rId11" Type="http://schemas.openxmlformats.org/officeDocument/2006/relationships/notesSlide" Target="../notesSlides/notesSlide178.xml"/><Relationship Id="rId10" Type="http://schemas.openxmlformats.org/officeDocument/2006/relationships/vmlDrawing" Target="../drawings/vmlDrawing153.vml"/><Relationship Id="rId1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01.xml"/><Relationship Id="rId2" Type="http://schemas.openxmlformats.org/officeDocument/2006/relationships/slide" Target="slide1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.bin"/><Relationship Id="rId8" Type="http://schemas.openxmlformats.org/officeDocument/2006/relationships/image" Target="../media/image49.e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48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7.emf"/><Relationship Id="rId3" Type="http://schemas.openxmlformats.org/officeDocument/2006/relationships/oleObject" Target="../embeddings/oleObject34.bin"/><Relationship Id="rId20" Type="http://schemas.openxmlformats.org/officeDocument/2006/relationships/notesSlide" Target="../notesSlides/notesSlide18.xml"/><Relationship Id="rId2" Type="http://schemas.openxmlformats.org/officeDocument/2006/relationships/image" Target="../media/image46.emf"/><Relationship Id="rId19" Type="http://schemas.openxmlformats.org/officeDocument/2006/relationships/vmlDrawing" Target="../drawings/vmlDrawing11.vml"/><Relationship Id="rId18" Type="http://schemas.openxmlformats.org/officeDocument/2006/relationships/slideLayout" Target="../slideLayouts/slideLayout7.xml"/><Relationship Id="rId17" Type="http://schemas.openxmlformats.org/officeDocument/2006/relationships/slide" Target="slide1.xml"/><Relationship Id="rId16" Type="http://schemas.openxmlformats.org/officeDocument/2006/relationships/image" Target="../media/image9.png"/><Relationship Id="rId15" Type="http://schemas.openxmlformats.org/officeDocument/2006/relationships/image" Target="../media/image8.png"/><Relationship Id="rId14" Type="http://schemas.openxmlformats.org/officeDocument/2006/relationships/image" Target="../media/image52.emf"/><Relationship Id="rId13" Type="http://schemas.openxmlformats.org/officeDocument/2006/relationships/oleObject" Target="../embeddings/oleObject39.bin"/><Relationship Id="rId12" Type="http://schemas.openxmlformats.org/officeDocument/2006/relationships/image" Target="../media/image51.emf"/><Relationship Id="rId11" Type="http://schemas.openxmlformats.org/officeDocument/2006/relationships/oleObject" Target="../embeddings/oleObject38.bin"/><Relationship Id="rId10" Type="http://schemas.openxmlformats.org/officeDocument/2006/relationships/image" Target="../media/image50.emf"/><Relationship Id="rId1" Type="http://schemas.openxmlformats.org/officeDocument/2006/relationships/oleObject" Target="../embeddings/oleObject33.bin"/></Relationships>
</file>

<file path=ppt/slides/_rels/slide180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tags" Target="../tags/tag402.xml"/><Relationship Id="rId25" Type="http://schemas.openxmlformats.org/officeDocument/2006/relationships/notesSlide" Target="../notesSlides/notesSlide180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422.xml"/><Relationship Id="rId22" Type="http://schemas.openxmlformats.org/officeDocument/2006/relationships/tags" Target="../tags/tag421.xml"/><Relationship Id="rId21" Type="http://schemas.openxmlformats.org/officeDocument/2006/relationships/tags" Target="../tags/tag420.xml"/><Relationship Id="rId20" Type="http://schemas.openxmlformats.org/officeDocument/2006/relationships/tags" Target="../tags/tag419.xml"/><Relationship Id="rId2" Type="http://schemas.openxmlformats.org/officeDocument/2006/relationships/slide" Target="slide1.xml"/><Relationship Id="rId19" Type="http://schemas.openxmlformats.org/officeDocument/2006/relationships/tags" Target="../tags/tag418.xml"/><Relationship Id="rId18" Type="http://schemas.openxmlformats.org/officeDocument/2006/relationships/tags" Target="../tags/tag417.xml"/><Relationship Id="rId17" Type="http://schemas.openxmlformats.org/officeDocument/2006/relationships/tags" Target="../tags/tag416.xml"/><Relationship Id="rId16" Type="http://schemas.openxmlformats.org/officeDocument/2006/relationships/tags" Target="../tags/tag415.xml"/><Relationship Id="rId15" Type="http://schemas.openxmlformats.org/officeDocument/2006/relationships/tags" Target="../tags/tag414.xml"/><Relationship Id="rId14" Type="http://schemas.openxmlformats.org/officeDocument/2006/relationships/tags" Target="../tags/tag413.xml"/><Relationship Id="rId13" Type="http://schemas.openxmlformats.org/officeDocument/2006/relationships/tags" Target="../tags/tag412.xml"/><Relationship Id="rId12" Type="http://schemas.openxmlformats.org/officeDocument/2006/relationships/tags" Target="../tags/tag411.xml"/><Relationship Id="rId11" Type="http://schemas.openxmlformats.org/officeDocument/2006/relationships/tags" Target="../tags/tag410.xml"/><Relationship Id="rId10" Type="http://schemas.openxmlformats.org/officeDocument/2006/relationships/tags" Target="../tags/tag409.xml"/><Relationship Id="rId1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0" Type="http://schemas.openxmlformats.org/officeDocument/2006/relationships/notesSlide" Target="../notesSlides/notesSlide181.xml"/><Relationship Id="rId4" Type="http://schemas.openxmlformats.org/officeDocument/2006/relationships/tags" Target="../tags/tag424.xml"/><Relationship Id="rId39" Type="http://schemas.openxmlformats.org/officeDocument/2006/relationships/slideLayout" Target="../slideLayouts/slideLayout7.xml"/><Relationship Id="rId38" Type="http://schemas.openxmlformats.org/officeDocument/2006/relationships/tags" Target="../tags/tag458.xml"/><Relationship Id="rId37" Type="http://schemas.openxmlformats.org/officeDocument/2006/relationships/tags" Target="../tags/tag457.xml"/><Relationship Id="rId36" Type="http://schemas.openxmlformats.org/officeDocument/2006/relationships/tags" Target="../tags/tag456.xml"/><Relationship Id="rId35" Type="http://schemas.openxmlformats.org/officeDocument/2006/relationships/tags" Target="../tags/tag455.xml"/><Relationship Id="rId34" Type="http://schemas.openxmlformats.org/officeDocument/2006/relationships/tags" Target="../tags/tag454.xml"/><Relationship Id="rId33" Type="http://schemas.openxmlformats.org/officeDocument/2006/relationships/tags" Target="../tags/tag453.xml"/><Relationship Id="rId32" Type="http://schemas.openxmlformats.org/officeDocument/2006/relationships/tags" Target="../tags/tag452.xml"/><Relationship Id="rId31" Type="http://schemas.openxmlformats.org/officeDocument/2006/relationships/tags" Target="../tags/tag451.xml"/><Relationship Id="rId30" Type="http://schemas.openxmlformats.org/officeDocument/2006/relationships/tags" Target="../tags/tag450.xml"/><Relationship Id="rId3" Type="http://schemas.openxmlformats.org/officeDocument/2006/relationships/tags" Target="../tags/tag423.xml"/><Relationship Id="rId29" Type="http://schemas.openxmlformats.org/officeDocument/2006/relationships/tags" Target="../tags/tag449.xml"/><Relationship Id="rId28" Type="http://schemas.openxmlformats.org/officeDocument/2006/relationships/tags" Target="../tags/tag448.xml"/><Relationship Id="rId27" Type="http://schemas.openxmlformats.org/officeDocument/2006/relationships/tags" Target="../tags/tag447.xml"/><Relationship Id="rId26" Type="http://schemas.openxmlformats.org/officeDocument/2006/relationships/tags" Target="../tags/tag446.xml"/><Relationship Id="rId25" Type="http://schemas.openxmlformats.org/officeDocument/2006/relationships/tags" Target="../tags/tag445.xml"/><Relationship Id="rId24" Type="http://schemas.openxmlformats.org/officeDocument/2006/relationships/tags" Target="../tags/tag444.xml"/><Relationship Id="rId23" Type="http://schemas.openxmlformats.org/officeDocument/2006/relationships/tags" Target="../tags/tag443.xml"/><Relationship Id="rId22" Type="http://schemas.openxmlformats.org/officeDocument/2006/relationships/tags" Target="../tags/tag442.xml"/><Relationship Id="rId21" Type="http://schemas.openxmlformats.org/officeDocument/2006/relationships/tags" Target="../tags/tag441.xml"/><Relationship Id="rId20" Type="http://schemas.openxmlformats.org/officeDocument/2006/relationships/tags" Target="../tags/tag440.xml"/><Relationship Id="rId2" Type="http://schemas.openxmlformats.org/officeDocument/2006/relationships/slide" Target="slide1.xml"/><Relationship Id="rId19" Type="http://schemas.openxmlformats.org/officeDocument/2006/relationships/tags" Target="../tags/tag439.xml"/><Relationship Id="rId18" Type="http://schemas.openxmlformats.org/officeDocument/2006/relationships/tags" Target="../tags/tag438.xml"/><Relationship Id="rId17" Type="http://schemas.openxmlformats.org/officeDocument/2006/relationships/tags" Target="../tags/tag437.xml"/><Relationship Id="rId16" Type="http://schemas.openxmlformats.org/officeDocument/2006/relationships/tags" Target="../tags/tag436.xml"/><Relationship Id="rId15" Type="http://schemas.openxmlformats.org/officeDocument/2006/relationships/tags" Target="../tags/tag435.xml"/><Relationship Id="rId14" Type="http://schemas.openxmlformats.org/officeDocument/2006/relationships/tags" Target="../tags/tag434.xml"/><Relationship Id="rId13" Type="http://schemas.openxmlformats.org/officeDocument/2006/relationships/tags" Target="../tags/tag433.xml"/><Relationship Id="rId12" Type="http://schemas.openxmlformats.org/officeDocument/2006/relationships/tags" Target="../tags/tag432.xml"/><Relationship Id="rId11" Type="http://schemas.openxmlformats.org/officeDocument/2006/relationships/tags" Target="../tags/tag431.xml"/><Relationship Id="rId10" Type="http://schemas.openxmlformats.org/officeDocument/2006/relationships/tags" Target="../tags/tag430.xml"/><Relationship Id="rId1" Type="http://schemas.openxmlformats.org/officeDocument/2006/relationships/image" Target="../media/image8.png"/></Relationships>
</file>

<file path=ppt/slides/_rels/slide1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9.emf"/><Relationship Id="rId8" Type="http://schemas.openxmlformats.org/officeDocument/2006/relationships/oleObject" Target="../embeddings/oleObject631.bin"/><Relationship Id="rId7" Type="http://schemas.openxmlformats.org/officeDocument/2006/relationships/image" Target="../media/image648.emf"/><Relationship Id="rId6" Type="http://schemas.openxmlformats.org/officeDocument/2006/relationships/oleObject" Target="../embeddings/oleObject630.bin"/><Relationship Id="rId5" Type="http://schemas.openxmlformats.org/officeDocument/2006/relationships/image" Target="../media/image647.emf"/><Relationship Id="rId4" Type="http://schemas.openxmlformats.org/officeDocument/2006/relationships/oleObject" Target="../embeddings/oleObject629.bin"/><Relationship Id="rId3" Type="http://schemas.openxmlformats.org/officeDocument/2006/relationships/image" Target="../media/image646.emf"/><Relationship Id="rId2" Type="http://schemas.openxmlformats.org/officeDocument/2006/relationships/oleObject" Target="../embeddings/oleObject628.bin"/><Relationship Id="rId13" Type="http://schemas.openxmlformats.org/officeDocument/2006/relationships/notesSlide" Target="../notesSlides/notesSlide182.xml"/><Relationship Id="rId12" Type="http://schemas.openxmlformats.org/officeDocument/2006/relationships/vmlDrawing" Target="../drawings/vmlDrawing154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59.xml"/><Relationship Id="rId2" Type="http://schemas.openxmlformats.org/officeDocument/2006/relationships/slide" Target="slide1.xml"/><Relationship Id="rId1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652.emf"/><Relationship Id="rId6" Type="http://schemas.openxmlformats.org/officeDocument/2006/relationships/oleObject" Target="../embeddings/oleObject634.bin"/><Relationship Id="rId5" Type="http://schemas.openxmlformats.org/officeDocument/2006/relationships/image" Target="../media/image651.emf"/><Relationship Id="rId4" Type="http://schemas.openxmlformats.org/officeDocument/2006/relationships/oleObject" Target="../embeddings/oleObject633.bin"/><Relationship Id="rId3" Type="http://schemas.openxmlformats.org/officeDocument/2006/relationships/image" Target="../media/image650.emf"/><Relationship Id="rId2" Type="http://schemas.openxmlformats.org/officeDocument/2006/relationships/oleObject" Target="../embeddings/oleObject632.bin"/><Relationship Id="rId11" Type="http://schemas.openxmlformats.org/officeDocument/2006/relationships/notesSlide" Target="../notesSlides/notesSlide184.xml"/><Relationship Id="rId10" Type="http://schemas.openxmlformats.org/officeDocument/2006/relationships/vmlDrawing" Target="../drawings/vmlDrawing155.v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56.emf"/><Relationship Id="rId7" Type="http://schemas.openxmlformats.org/officeDocument/2006/relationships/oleObject" Target="../embeddings/oleObject43.bin"/><Relationship Id="rId6" Type="http://schemas.openxmlformats.org/officeDocument/2006/relationships/image" Target="../media/image55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4.emf"/><Relationship Id="rId3" Type="http://schemas.openxmlformats.org/officeDocument/2006/relationships/oleObject" Target="../embeddings/oleObject41.bin"/><Relationship Id="rId24" Type="http://schemas.openxmlformats.org/officeDocument/2006/relationships/notesSlide" Target="../notesSlides/notesSlide19.xml"/><Relationship Id="rId23" Type="http://schemas.openxmlformats.org/officeDocument/2006/relationships/vmlDrawing" Target="../drawings/vmlDrawing12.v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214.xml"/><Relationship Id="rId20" Type="http://schemas.openxmlformats.org/officeDocument/2006/relationships/tags" Target="../tags/tag213.xml"/><Relationship Id="rId2" Type="http://schemas.openxmlformats.org/officeDocument/2006/relationships/image" Target="../media/image53.emf"/><Relationship Id="rId19" Type="http://schemas.openxmlformats.org/officeDocument/2006/relationships/image" Target="../media/image9.png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image" Target="../media/image13.jpeg"/><Relationship Id="rId15" Type="http://schemas.openxmlformats.org/officeDocument/2006/relationships/tags" Target="../tags/tag210.xml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slide" Target="slide1.xml"/><Relationship Id="rId1" Type="http://schemas.openxmlformats.org/officeDocument/2006/relationships/oleObject" Target="../embeddings/oleObject40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59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8.emf"/><Relationship Id="rId3" Type="http://schemas.openxmlformats.org/officeDocument/2006/relationships/oleObject" Target="../embeddings/oleObject45.bin"/><Relationship Id="rId24" Type="http://schemas.openxmlformats.org/officeDocument/2006/relationships/notesSlide" Target="../notesSlides/notesSlide20.xml"/><Relationship Id="rId23" Type="http://schemas.openxmlformats.org/officeDocument/2006/relationships/vmlDrawing" Target="../drawings/vmlDrawing13.v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223.xml"/><Relationship Id="rId20" Type="http://schemas.openxmlformats.org/officeDocument/2006/relationships/tags" Target="../tags/tag222.xml"/><Relationship Id="rId2" Type="http://schemas.openxmlformats.org/officeDocument/2006/relationships/image" Target="../media/image57.emf"/><Relationship Id="rId19" Type="http://schemas.openxmlformats.org/officeDocument/2006/relationships/image" Target="../media/image9.png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image" Target="../media/image13.jpeg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image" Target="../media/image60.emf"/><Relationship Id="rId1" Type="http://schemas.openxmlformats.org/officeDocument/2006/relationships/oleObject" Target="../embeddings/oleObject44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4.xml"/><Relationship Id="rId6" Type="http://schemas.openxmlformats.org/officeDocument/2006/relationships/slide" Target="slide1.xml"/><Relationship Id="rId5" Type="http://schemas.openxmlformats.org/officeDocument/2006/relationships/image" Target="../media/image9.png"/><Relationship Id="rId4" Type="http://schemas.openxmlformats.org/officeDocument/2006/relationships/image" Target="../media/image13.jpeg"/><Relationship Id="rId3" Type="http://schemas.openxmlformats.org/officeDocument/2006/relationships/image" Target="../media/image8.png"/><Relationship Id="rId2" Type="http://schemas.openxmlformats.org/officeDocument/2006/relationships/image" Target="../media/image61.emf"/><Relationship Id="rId10" Type="http://schemas.openxmlformats.org/officeDocument/2006/relationships/notesSlide" Target="../notesSlides/notesSlide22.xml"/><Relationship Id="rId1" Type="http://schemas.openxmlformats.org/officeDocument/2006/relationships/oleObject" Target="../embeddings/oleObject48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emf"/><Relationship Id="rId8" Type="http://schemas.openxmlformats.org/officeDocument/2006/relationships/oleObject" Target="../embeddings/oleObject52.bin"/><Relationship Id="rId7" Type="http://schemas.openxmlformats.org/officeDocument/2006/relationships/image" Target="../media/image13.jpeg"/><Relationship Id="rId6" Type="http://schemas.openxmlformats.org/officeDocument/2006/relationships/image" Target="../media/image64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63.e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62.emf"/><Relationship Id="rId15" Type="http://schemas.openxmlformats.org/officeDocument/2006/relationships/notesSlide" Target="../notesSlides/notesSlide23.xml"/><Relationship Id="rId14" Type="http://schemas.openxmlformats.org/officeDocument/2006/relationships/vmlDrawing" Target="../drawings/vmlDrawing15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oleObject" Target="../embeddings/oleObject49.bin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7.xml"/><Relationship Id="rId4" Type="http://schemas.openxmlformats.org/officeDocument/2006/relationships/slide" Target="slide1.xml"/><Relationship Id="rId3" Type="http://schemas.openxmlformats.org/officeDocument/2006/relationships/image" Target="../media/image8.png"/><Relationship Id="rId2" Type="http://schemas.openxmlformats.org/officeDocument/2006/relationships/image" Target="../media/image66.emf"/><Relationship Id="rId1" Type="http://schemas.openxmlformats.org/officeDocument/2006/relationships/oleObject" Target="../embeddings/oleObject53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.bin"/><Relationship Id="rId8" Type="http://schemas.openxmlformats.org/officeDocument/2006/relationships/image" Target="../media/image70.emf"/><Relationship Id="rId7" Type="http://schemas.openxmlformats.org/officeDocument/2006/relationships/oleObject" Target="../embeddings/oleObject57.bin"/><Relationship Id="rId6" Type="http://schemas.openxmlformats.org/officeDocument/2006/relationships/image" Target="../media/image69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68.e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67.emf"/><Relationship Id="rId15" Type="http://schemas.openxmlformats.org/officeDocument/2006/relationships/notesSlide" Target="../notesSlides/notesSlide26.xml"/><Relationship Id="rId14" Type="http://schemas.openxmlformats.org/officeDocument/2006/relationships/vmlDrawing" Target="../drawings/vmlDrawing17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71.emf"/><Relationship Id="rId1" Type="http://schemas.openxmlformats.org/officeDocument/2006/relationships/oleObject" Target="../embeddings/oleObject54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3.bin"/><Relationship Id="rId8" Type="http://schemas.openxmlformats.org/officeDocument/2006/relationships/image" Target="../media/image75.emf"/><Relationship Id="rId7" Type="http://schemas.openxmlformats.org/officeDocument/2006/relationships/oleObject" Target="../embeddings/oleObject62.bin"/><Relationship Id="rId6" Type="http://schemas.openxmlformats.org/officeDocument/2006/relationships/image" Target="../media/image74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73.e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72.emf"/><Relationship Id="rId17" Type="http://schemas.openxmlformats.org/officeDocument/2006/relationships/notesSlide" Target="../notesSlides/notesSlide27.xml"/><Relationship Id="rId16" Type="http://schemas.openxmlformats.org/officeDocument/2006/relationships/vmlDrawing" Target="../drawings/vmlDrawing18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77.emf"/><Relationship Id="rId13" Type="http://schemas.openxmlformats.org/officeDocument/2006/relationships/oleObject" Target="../embeddings/oleObject64.bin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76.emf"/><Relationship Id="rId1" Type="http://schemas.openxmlformats.org/officeDocument/2006/relationships/oleObject" Target="../embeddings/oleObject5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emf"/><Relationship Id="rId8" Type="http://schemas.openxmlformats.org/officeDocument/2006/relationships/oleObject" Target="../embeddings/oleObject67.bin"/><Relationship Id="rId7" Type="http://schemas.openxmlformats.org/officeDocument/2006/relationships/tags" Target="../tags/tag225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79.e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78.emf"/><Relationship Id="rId13" Type="http://schemas.openxmlformats.org/officeDocument/2006/relationships/notesSlide" Target="../notesSlides/notesSlide29.xml"/><Relationship Id="rId12" Type="http://schemas.openxmlformats.org/officeDocument/2006/relationships/vmlDrawing" Target="../drawings/vmlDrawing19.v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26.xml"/><Relationship Id="rId1" Type="http://schemas.openxmlformats.org/officeDocument/2006/relationships/oleObject" Target="../embeddings/oleObject65.bin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83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82.emf"/><Relationship Id="rId3" Type="http://schemas.openxmlformats.org/officeDocument/2006/relationships/oleObject" Target="../embeddings/oleObject69.bin"/><Relationship Id="rId21" Type="http://schemas.openxmlformats.org/officeDocument/2006/relationships/notesSlide" Target="../notesSlides/notesSlide30.xml"/><Relationship Id="rId20" Type="http://schemas.openxmlformats.org/officeDocument/2006/relationships/vmlDrawing" Target="../drawings/vmlDrawing20.vml"/><Relationship Id="rId2" Type="http://schemas.openxmlformats.org/officeDocument/2006/relationships/image" Target="../media/image81.emf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30.xml"/><Relationship Id="rId17" Type="http://schemas.openxmlformats.org/officeDocument/2006/relationships/image" Target="../media/image86.emf"/><Relationship Id="rId16" Type="http://schemas.openxmlformats.org/officeDocument/2006/relationships/oleObject" Target="../embeddings/oleObject73.bin"/><Relationship Id="rId15" Type="http://schemas.openxmlformats.org/officeDocument/2006/relationships/tags" Target="../tags/tag229.xml"/><Relationship Id="rId14" Type="http://schemas.openxmlformats.org/officeDocument/2006/relationships/image" Target="../media/image85.emf"/><Relationship Id="rId13" Type="http://schemas.openxmlformats.org/officeDocument/2006/relationships/oleObject" Target="../embeddings/oleObject72.bin"/><Relationship Id="rId12" Type="http://schemas.openxmlformats.org/officeDocument/2006/relationships/tags" Target="../tags/tag228.xml"/><Relationship Id="rId11" Type="http://schemas.openxmlformats.org/officeDocument/2006/relationships/image" Target="../media/image84.emf"/><Relationship Id="rId10" Type="http://schemas.openxmlformats.org/officeDocument/2006/relationships/oleObject" Target="../embeddings/oleObject71.bin"/><Relationship Id="rId1" Type="http://schemas.openxmlformats.org/officeDocument/2006/relationships/oleObject" Target="../embeddings/oleObject68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8.wmf"/><Relationship Id="rId7" Type="http://schemas.openxmlformats.org/officeDocument/2006/relationships/oleObject" Target="../embeddings/oleObject75.bin"/><Relationship Id="rId6" Type="http://schemas.openxmlformats.org/officeDocument/2006/relationships/slide" Target="slide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3.jpeg"/><Relationship Id="rId2" Type="http://schemas.openxmlformats.org/officeDocument/2006/relationships/image" Target="../media/image87.emf"/><Relationship Id="rId11" Type="http://schemas.openxmlformats.org/officeDocument/2006/relationships/notesSlide" Target="../notesSlides/notesSlide31.xml"/><Relationship Id="rId10" Type="http://schemas.openxmlformats.org/officeDocument/2006/relationships/vmlDrawing" Target="../drawings/vmlDrawing21.vml"/><Relationship Id="rId1" Type="http://schemas.openxmlformats.org/officeDocument/2006/relationships/oleObject" Target="../embeddings/oleObject74.bin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7.xml"/><Relationship Id="rId4" Type="http://schemas.openxmlformats.org/officeDocument/2006/relationships/slide" Target="slide1.xml"/><Relationship Id="rId3" Type="http://schemas.openxmlformats.org/officeDocument/2006/relationships/image" Target="../media/image8.png"/><Relationship Id="rId2" Type="http://schemas.openxmlformats.org/officeDocument/2006/relationships/image" Target="../media/image89.emf"/><Relationship Id="rId1" Type="http://schemas.openxmlformats.org/officeDocument/2006/relationships/oleObject" Target="../embeddings/oleObject7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vmlDrawing" Target="../drawings/vmlDrawing23.vml"/><Relationship Id="rId6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90.emf"/><Relationship Id="rId1" Type="http://schemas.openxmlformats.org/officeDocument/2006/relationships/oleObject" Target="../embeddings/oleObject77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slide" Target="slide1.xml"/><Relationship Id="rId7" Type="http://schemas.openxmlformats.org/officeDocument/2006/relationships/image" Target="../media/image93.emf"/><Relationship Id="rId6" Type="http://schemas.openxmlformats.org/officeDocument/2006/relationships/oleObject" Target="../embeddings/oleObject80.bin"/><Relationship Id="rId5" Type="http://schemas.openxmlformats.org/officeDocument/2006/relationships/image" Target="../media/image8.png"/><Relationship Id="rId4" Type="http://schemas.openxmlformats.org/officeDocument/2006/relationships/image" Target="../media/image92.emf"/><Relationship Id="rId35" Type="http://schemas.openxmlformats.org/officeDocument/2006/relationships/notesSlide" Target="../notesSlides/notesSlide34.xml"/><Relationship Id="rId34" Type="http://schemas.openxmlformats.org/officeDocument/2006/relationships/vmlDrawing" Target="../drawings/vmlDrawing24.vml"/><Relationship Id="rId33" Type="http://schemas.openxmlformats.org/officeDocument/2006/relationships/slideLayout" Target="../slideLayouts/slideLayout7.xml"/><Relationship Id="rId32" Type="http://schemas.openxmlformats.org/officeDocument/2006/relationships/tags" Target="../tags/tag254.xml"/><Relationship Id="rId31" Type="http://schemas.openxmlformats.org/officeDocument/2006/relationships/tags" Target="../tags/tag253.xml"/><Relationship Id="rId30" Type="http://schemas.openxmlformats.org/officeDocument/2006/relationships/tags" Target="../tags/tag252.xml"/><Relationship Id="rId3" Type="http://schemas.openxmlformats.org/officeDocument/2006/relationships/oleObject" Target="../embeddings/oleObject79.bin"/><Relationship Id="rId29" Type="http://schemas.openxmlformats.org/officeDocument/2006/relationships/tags" Target="../tags/tag251.xml"/><Relationship Id="rId28" Type="http://schemas.openxmlformats.org/officeDocument/2006/relationships/tags" Target="../tags/tag250.xml"/><Relationship Id="rId27" Type="http://schemas.openxmlformats.org/officeDocument/2006/relationships/tags" Target="../tags/tag249.xml"/><Relationship Id="rId26" Type="http://schemas.openxmlformats.org/officeDocument/2006/relationships/tags" Target="../tags/tag248.xml"/><Relationship Id="rId25" Type="http://schemas.openxmlformats.org/officeDocument/2006/relationships/tags" Target="../tags/tag247.xml"/><Relationship Id="rId24" Type="http://schemas.openxmlformats.org/officeDocument/2006/relationships/tags" Target="../tags/tag246.xml"/><Relationship Id="rId23" Type="http://schemas.openxmlformats.org/officeDocument/2006/relationships/tags" Target="../tags/tag245.xml"/><Relationship Id="rId22" Type="http://schemas.openxmlformats.org/officeDocument/2006/relationships/tags" Target="../tags/tag244.xml"/><Relationship Id="rId21" Type="http://schemas.openxmlformats.org/officeDocument/2006/relationships/tags" Target="../tags/tag243.xml"/><Relationship Id="rId20" Type="http://schemas.openxmlformats.org/officeDocument/2006/relationships/tags" Target="../tags/tag242.xml"/><Relationship Id="rId2" Type="http://schemas.openxmlformats.org/officeDocument/2006/relationships/image" Target="../media/image91.emf"/><Relationship Id="rId19" Type="http://schemas.openxmlformats.org/officeDocument/2006/relationships/tags" Target="../tags/tag241.xml"/><Relationship Id="rId18" Type="http://schemas.openxmlformats.org/officeDocument/2006/relationships/tags" Target="../tags/tag240.xml"/><Relationship Id="rId17" Type="http://schemas.openxmlformats.org/officeDocument/2006/relationships/tags" Target="../tags/tag239.xml"/><Relationship Id="rId16" Type="http://schemas.openxmlformats.org/officeDocument/2006/relationships/tags" Target="../tags/tag238.xml"/><Relationship Id="rId15" Type="http://schemas.openxmlformats.org/officeDocument/2006/relationships/tags" Target="../tags/tag237.xml"/><Relationship Id="rId14" Type="http://schemas.openxmlformats.org/officeDocument/2006/relationships/tags" Target="../tags/tag236.xml"/><Relationship Id="rId13" Type="http://schemas.openxmlformats.org/officeDocument/2006/relationships/tags" Target="../tags/tag235.xml"/><Relationship Id="rId12" Type="http://schemas.openxmlformats.org/officeDocument/2006/relationships/tags" Target="../tags/tag234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oleObject" Target="../embeddings/oleObject78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5.bin"/><Relationship Id="rId8" Type="http://schemas.openxmlformats.org/officeDocument/2006/relationships/image" Target="../media/image97.emf"/><Relationship Id="rId7" Type="http://schemas.openxmlformats.org/officeDocument/2006/relationships/oleObject" Target="../embeddings/oleObject84.bin"/><Relationship Id="rId6" Type="http://schemas.openxmlformats.org/officeDocument/2006/relationships/image" Target="../media/image96.e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95.emf"/><Relationship Id="rId3" Type="http://schemas.openxmlformats.org/officeDocument/2006/relationships/oleObject" Target="../embeddings/oleObject82.bin"/><Relationship Id="rId2" Type="http://schemas.openxmlformats.org/officeDocument/2006/relationships/image" Target="../media/image94.emf"/><Relationship Id="rId17" Type="http://schemas.openxmlformats.org/officeDocument/2006/relationships/notesSlide" Target="../notesSlides/notesSlide35.xml"/><Relationship Id="rId16" Type="http://schemas.openxmlformats.org/officeDocument/2006/relationships/vmlDrawing" Target="../drawings/vmlDrawing25.vml"/><Relationship Id="rId15" Type="http://schemas.openxmlformats.org/officeDocument/2006/relationships/slideLayout" Target="../slideLayouts/slideLayout7.xml"/><Relationship Id="rId14" Type="http://schemas.openxmlformats.org/officeDocument/2006/relationships/slide" Target="slide1.xml"/><Relationship Id="rId13" Type="http://schemas.openxmlformats.org/officeDocument/2006/relationships/image" Target="../media/image8.png"/><Relationship Id="rId12" Type="http://schemas.openxmlformats.org/officeDocument/2006/relationships/image" Target="../media/image99.emf"/><Relationship Id="rId11" Type="http://schemas.openxmlformats.org/officeDocument/2006/relationships/oleObject" Target="../embeddings/oleObject86.bin"/><Relationship Id="rId10" Type="http://schemas.openxmlformats.org/officeDocument/2006/relationships/image" Target="../media/image98.emf"/><Relationship Id="rId1" Type="http://schemas.openxmlformats.org/officeDocument/2006/relationships/oleObject" Target="../embeddings/oleObject81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103.emf"/><Relationship Id="rId7" Type="http://schemas.openxmlformats.org/officeDocument/2006/relationships/oleObject" Target="../embeddings/oleObject90.bin"/><Relationship Id="rId6" Type="http://schemas.openxmlformats.org/officeDocument/2006/relationships/image" Target="../media/image102.e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01.emf"/><Relationship Id="rId3" Type="http://schemas.openxmlformats.org/officeDocument/2006/relationships/oleObject" Target="../embeddings/oleObject88.bin"/><Relationship Id="rId21" Type="http://schemas.openxmlformats.org/officeDocument/2006/relationships/notesSlide" Target="../notesSlides/notesSlide37.xml"/><Relationship Id="rId20" Type="http://schemas.openxmlformats.org/officeDocument/2006/relationships/vmlDrawing" Target="../drawings/vmlDrawing26.vml"/><Relationship Id="rId2" Type="http://schemas.openxmlformats.org/officeDocument/2006/relationships/image" Target="../media/image100.e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05.emf"/><Relationship Id="rId17" Type="http://schemas.openxmlformats.org/officeDocument/2006/relationships/oleObject" Target="../embeddings/oleObject92.bin"/><Relationship Id="rId16" Type="http://schemas.openxmlformats.org/officeDocument/2006/relationships/tags" Target="../tags/tag258.xml"/><Relationship Id="rId15" Type="http://schemas.openxmlformats.org/officeDocument/2006/relationships/image" Target="../media/image104.emf"/><Relationship Id="rId14" Type="http://schemas.openxmlformats.org/officeDocument/2006/relationships/oleObject" Target="../embeddings/oleObject91.bin"/><Relationship Id="rId13" Type="http://schemas.openxmlformats.org/officeDocument/2006/relationships/tags" Target="../tags/tag257.xml"/><Relationship Id="rId12" Type="http://schemas.openxmlformats.org/officeDocument/2006/relationships/tags" Target="../tags/tag256.xml"/><Relationship Id="rId11" Type="http://schemas.openxmlformats.org/officeDocument/2006/relationships/tags" Target="../tags/tag255.xml"/><Relationship Id="rId10" Type="http://schemas.openxmlformats.org/officeDocument/2006/relationships/slide" Target="slide1.xml"/><Relationship Id="rId1" Type="http://schemas.openxmlformats.org/officeDocument/2006/relationships/oleObject" Target="../embeddings/oleObject87.bin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7.xml"/><Relationship Id="rId4" Type="http://schemas.openxmlformats.org/officeDocument/2006/relationships/slide" Target="slide1.xml"/><Relationship Id="rId3" Type="http://schemas.openxmlformats.org/officeDocument/2006/relationships/image" Target="../media/image106.emf"/><Relationship Id="rId2" Type="http://schemas.openxmlformats.org/officeDocument/2006/relationships/oleObject" Target="../embeddings/oleObject93.bin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emf"/><Relationship Id="rId8" Type="http://schemas.openxmlformats.org/officeDocument/2006/relationships/oleObject" Target="../embeddings/oleObject97.bin"/><Relationship Id="rId7" Type="http://schemas.openxmlformats.org/officeDocument/2006/relationships/image" Target="../media/image109.emf"/><Relationship Id="rId6" Type="http://schemas.openxmlformats.org/officeDocument/2006/relationships/oleObject" Target="../embeddings/oleObject96.bin"/><Relationship Id="rId5" Type="http://schemas.openxmlformats.org/officeDocument/2006/relationships/image" Target="../media/image108.emf"/><Relationship Id="rId4" Type="http://schemas.openxmlformats.org/officeDocument/2006/relationships/oleObject" Target="../embeddings/oleObject95.bin"/><Relationship Id="rId3" Type="http://schemas.openxmlformats.org/officeDocument/2006/relationships/image" Target="../media/image107.emf"/><Relationship Id="rId2" Type="http://schemas.openxmlformats.org/officeDocument/2006/relationships/oleObject" Target="../embeddings/oleObject94.bin"/><Relationship Id="rId15" Type="http://schemas.openxmlformats.org/officeDocument/2006/relationships/notesSlide" Target="../notesSlides/notesSlide39.xml"/><Relationship Id="rId14" Type="http://schemas.openxmlformats.org/officeDocument/2006/relationships/vmlDrawing" Target="../drawings/vmlDrawing28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111.emf"/><Relationship Id="rId10" Type="http://schemas.openxmlformats.org/officeDocument/2006/relationships/oleObject" Target="../embeddings/oleObject98.bin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jpeg"/><Relationship Id="rId2" Type="http://schemas.openxmlformats.org/officeDocument/2006/relationships/slide" Target="slide1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2.bin"/><Relationship Id="rId8" Type="http://schemas.openxmlformats.org/officeDocument/2006/relationships/image" Target="../media/image114.emf"/><Relationship Id="rId7" Type="http://schemas.openxmlformats.org/officeDocument/2006/relationships/oleObject" Target="../embeddings/oleObject101.bin"/><Relationship Id="rId6" Type="http://schemas.openxmlformats.org/officeDocument/2006/relationships/image" Target="../media/image113.e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12.emf"/><Relationship Id="rId3" Type="http://schemas.openxmlformats.org/officeDocument/2006/relationships/oleObject" Target="../embeddings/oleObject99.bin"/><Relationship Id="rId2" Type="http://schemas.openxmlformats.org/officeDocument/2006/relationships/slide" Target="slide1.xml"/><Relationship Id="rId15" Type="http://schemas.openxmlformats.org/officeDocument/2006/relationships/notesSlide" Target="../notesSlides/notesSlide40.xml"/><Relationship Id="rId14" Type="http://schemas.openxmlformats.org/officeDocument/2006/relationships/vmlDrawing" Target="../drawings/vmlDrawing29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16.emf"/><Relationship Id="rId11" Type="http://schemas.openxmlformats.org/officeDocument/2006/relationships/oleObject" Target="../embeddings/oleObject103.bin"/><Relationship Id="rId10" Type="http://schemas.openxmlformats.org/officeDocument/2006/relationships/image" Target="../media/image115.emf"/><Relationship Id="rId1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8.bin"/><Relationship Id="rId8" Type="http://schemas.openxmlformats.org/officeDocument/2006/relationships/image" Target="../media/image120.emf"/><Relationship Id="rId7" Type="http://schemas.openxmlformats.org/officeDocument/2006/relationships/oleObject" Target="../embeddings/oleObject107.bin"/><Relationship Id="rId6" Type="http://schemas.openxmlformats.org/officeDocument/2006/relationships/image" Target="../media/image119.emf"/><Relationship Id="rId5" Type="http://schemas.openxmlformats.org/officeDocument/2006/relationships/oleObject" Target="../embeddings/oleObject106.bin"/><Relationship Id="rId43" Type="http://schemas.openxmlformats.org/officeDocument/2006/relationships/notesSlide" Target="../notesSlides/notesSlide41.xml"/><Relationship Id="rId42" Type="http://schemas.openxmlformats.org/officeDocument/2006/relationships/vmlDrawing" Target="../drawings/vmlDrawing30.vml"/><Relationship Id="rId41" Type="http://schemas.openxmlformats.org/officeDocument/2006/relationships/slideLayout" Target="../slideLayouts/slideLayout7.xml"/><Relationship Id="rId40" Type="http://schemas.openxmlformats.org/officeDocument/2006/relationships/tags" Target="../tags/tag286.xml"/><Relationship Id="rId4" Type="http://schemas.openxmlformats.org/officeDocument/2006/relationships/image" Target="../media/image118.emf"/><Relationship Id="rId39" Type="http://schemas.openxmlformats.org/officeDocument/2006/relationships/tags" Target="../tags/tag285.xml"/><Relationship Id="rId38" Type="http://schemas.openxmlformats.org/officeDocument/2006/relationships/tags" Target="../tags/tag284.xml"/><Relationship Id="rId37" Type="http://schemas.openxmlformats.org/officeDocument/2006/relationships/tags" Target="../tags/tag283.xml"/><Relationship Id="rId36" Type="http://schemas.openxmlformats.org/officeDocument/2006/relationships/tags" Target="../tags/tag282.xml"/><Relationship Id="rId35" Type="http://schemas.openxmlformats.org/officeDocument/2006/relationships/tags" Target="../tags/tag281.xml"/><Relationship Id="rId34" Type="http://schemas.openxmlformats.org/officeDocument/2006/relationships/tags" Target="../tags/tag280.xml"/><Relationship Id="rId33" Type="http://schemas.openxmlformats.org/officeDocument/2006/relationships/tags" Target="../tags/tag279.xml"/><Relationship Id="rId32" Type="http://schemas.openxmlformats.org/officeDocument/2006/relationships/tags" Target="../tags/tag278.xml"/><Relationship Id="rId31" Type="http://schemas.openxmlformats.org/officeDocument/2006/relationships/tags" Target="../tags/tag277.xml"/><Relationship Id="rId30" Type="http://schemas.openxmlformats.org/officeDocument/2006/relationships/tags" Target="../tags/tag276.xml"/><Relationship Id="rId3" Type="http://schemas.openxmlformats.org/officeDocument/2006/relationships/oleObject" Target="../embeddings/oleObject105.bin"/><Relationship Id="rId29" Type="http://schemas.openxmlformats.org/officeDocument/2006/relationships/tags" Target="../tags/tag275.xml"/><Relationship Id="rId28" Type="http://schemas.openxmlformats.org/officeDocument/2006/relationships/tags" Target="../tags/tag274.xml"/><Relationship Id="rId27" Type="http://schemas.openxmlformats.org/officeDocument/2006/relationships/tags" Target="../tags/tag273.xml"/><Relationship Id="rId26" Type="http://schemas.openxmlformats.org/officeDocument/2006/relationships/tags" Target="../tags/tag272.xml"/><Relationship Id="rId25" Type="http://schemas.openxmlformats.org/officeDocument/2006/relationships/tags" Target="../tags/tag271.xml"/><Relationship Id="rId24" Type="http://schemas.openxmlformats.org/officeDocument/2006/relationships/tags" Target="../tags/tag270.xml"/><Relationship Id="rId23" Type="http://schemas.openxmlformats.org/officeDocument/2006/relationships/tags" Target="../tags/tag269.xml"/><Relationship Id="rId22" Type="http://schemas.openxmlformats.org/officeDocument/2006/relationships/tags" Target="../tags/tag268.xml"/><Relationship Id="rId21" Type="http://schemas.openxmlformats.org/officeDocument/2006/relationships/tags" Target="../tags/tag267.xml"/><Relationship Id="rId20" Type="http://schemas.openxmlformats.org/officeDocument/2006/relationships/tags" Target="../tags/tag266.xml"/><Relationship Id="rId2" Type="http://schemas.openxmlformats.org/officeDocument/2006/relationships/image" Target="../media/image117.emf"/><Relationship Id="rId19" Type="http://schemas.openxmlformats.org/officeDocument/2006/relationships/tags" Target="../tags/tag265.xml"/><Relationship Id="rId18" Type="http://schemas.openxmlformats.org/officeDocument/2006/relationships/tags" Target="../tags/tag264.xml"/><Relationship Id="rId17" Type="http://schemas.openxmlformats.org/officeDocument/2006/relationships/tags" Target="../tags/tag263.xml"/><Relationship Id="rId16" Type="http://schemas.openxmlformats.org/officeDocument/2006/relationships/tags" Target="../tags/tag262.xml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121.emf"/><Relationship Id="rId1" Type="http://schemas.openxmlformats.org/officeDocument/2006/relationships/oleObject" Target="../embeddings/oleObject104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slide" Target="slide1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13.jpeg"/><Relationship Id="rId4" Type="http://schemas.openxmlformats.org/officeDocument/2006/relationships/image" Target="../media/image123.emf"/><Relationship Id="rId3" Type="http://schemas.openxmlformats.org/officeDocument/2006/relationships/oleObject" Target="../embeddings/oleObject110.bin"/><Relationship Id="rId2" Type="http://schemas.openxmlformats.org/officeDocument/2006/relationships/image" Target="../media/image122.emf"/><Relationship Id="rId12" Type="http://schemas.openxmlformats.org/officeDocument/2006/relationships/notesSlide" Target="../notesSlides/notesSlide42.xml"/><Relationship Id="rId11" Type="http://schemas.openxmlformats.org/officeDocument/2006/relationships/vmlDrawing" Target="../drawings/vmlDrawing31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109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3.xml"/><Relationship Id="rId8" Type="http://schemas.openxmlformats.org/officeDocument/2006/relationships/vmlDrawing" Target="../drawings/vmlDrawing3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5.emf"/><Relationship Id="rId5" Type="http://schemas.openxmlformats.org/officeDocument/2006/relationships/oleObject" Target="../embeddings/oleObject112.bin"/><Relationship Id="rId4" Type="http://schemas.openxmlformats.org/officeDocument/2006/relationships/slide" Target="slide1.xml"/><Relationship Id="rId3" Type="http://schemas.openxmlformats.org/officeDocument/2006/relationships/image" Target="../media/image124.emf"/><Relationship Id="rId2" Type="http://schemas.openxmlformats.org/officeDocument/2006/relationships/oleObject" Target="../embeddings/oleObject111.bin"/><Relationship Id="rId1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7.bin"/><Relationship Id="rId8" Type="http://schemas.openxmlformats.org/officeDocument/2006/relationships/image" Target="../media/image129.emf"/><Relationship Id="rId7" Type="http://schemas.openxmlformats.org/officeDocument/2006/relationships/oleObject" Target="../embeddings/oleObject116.bin"/><Relationship Id="rId6" Type="http://schemas.openxmlformats.org/officeDocument/2006/relationships/image" Target="../media/image128.e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127.emf"/><Relationship Id="rId3" Type="http://schemas.openxmlformats.org/officeDocument/2006/relationships/oleObject" Target="../embeddings/oleObject114.bin"/><Relationship Id="rId2" Type="http://schemas.openxmlformats.org/officeDocument/2006/relationships/image" Target="../media/image126.emf"/><Relationship Id="rId17" Type="http://schemas.openxmlformats.org/officeDocument/2006/relationships/notesSlide" Target="../notesSlides/notesSlide44.xml"/><Relationship Id="rId16" Type="http://schemas.openxmlformats.org/officeDocument/2006/relationships/vmlDrawing" Target="../drawings/vmlDrawing33.vml"/><Relationship Id="rId15" Type="http://schemas.openxmlformats.org/officeDocument/2006/relationships/slideLayout" Target="../slideLayouts/slideLayout7.xml"/><Relationship Id="rId14" Type="http://schemas.openxmlformats.org/officeDocument/2006/relationships/slide" Target="slide1.xml"/><Relationship Id="rId13" Type="http://schemas.openxmlformats.org/officeDocument/2006/relationships/image" Target="../media/image8.png"/><Relationship Id="rId12" Type="http://schemas.openxmlformats.org/officeDocument/2006/relationships/image" Target="../media/image131.emf"/><Relationship Id="rId11" Type="http://schemas.openxmlformats.org/officeDocument/2006/relationships/oleObject" Target="../embeddings/oleObject118.bin"/><Relationship Id="rId10" Type="http://schemas.openxmlformats.org/officeDocument/2006/relationships/image" Target="../media/image130.emf"/><Relationship Id="rId1" Type="http://schemas.openxmlformats.org/officeDocument/2006/relationships/oleObject" Target="../embeddings/oleObject113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8.png"/><Relationship Id="rId7" Type="http://schemas.openxmlformats.org/officeDocument/2006/relationships/image" Target="../media/image135.emf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34.emf"/><Relationship Id="rId4" Type="http://schemas.openxmlformats.org/officeDocument/2006/relationships/oleObject" Target="../embeddings/oleObject120.bin"/><Relationship Id="rId36" Type="http://schemas.openxmlformats.org/officeDocument/2006/relationships/notesSlide" Target="../notesSlides/notesSlide45.xml"/><Relationship Id="rId35" Type="http://schemas.openxmlformats.org/officeDocument/2006/relationships/vmlDrawing" Target="../drawings/vmlDrawing34.vml"/><Relationship Id="rId34" Type="http://schemas.openxmlformats.org/officeDocument/2006/relationships/slideLayout" Target="../slideLayouts/slideLayout7.xml"/><Relationship Id="rId33" Type="http://schemas.openxmlformats.org/officeDocument/2006/relationships/tags" Target="../tags/tag311.xml"/><Relationship Id="rId32" Type="http://schemas.openxmlformats.org/officeDocument/2006/relationships/tags" Target="../tags/tag310.xml"/><Relationship Id="rId31" Type="http://schemas.openxmlformats.org/officeDocument/2006/relationships/tags" Target="../tags/tag309.xml"/><Relationship Id="rId30" Type="http://schemas.openxmlformats.org/officeDocument/2006/relationships/tags" Target="../tags/tag308.xml"/><Relationship Id="rId3" Type="http://schemas.openxmlformats.org/officeDocument/2006/relationships/image" Target="../media/image133.emf"/><Relationship Id="rId29" Type="http://schemas.openxmlformats.org/officeDocument/2006/relationships/tags" Target="../tags/tag307.xml"/><Relationship Id="rId28" Type="http://schemas.openxmlformats.org/officeDocument/2006/relationships/tags" Target="../tags/tag306.xml"/><Relationship Id="rId27" Type="http://schemas.openxmlformats.org/officeDocument/2006/relationships/tags" Target="../tags/tag305.xml"/><Relationship Id="rId26" Type="http://schemas.openxmlformats.org/officeDocument/2006/relationships/tags" Target="../tags/tag304.xml"/><Relationship Id="rId25" Type="http://schemas.openxmlformats.org/officeDocument/2006/relationships/tags" Target="../tags/tag303.xml"/><Relationship Id="rId24" Type="http://schemas.openxmlformats.org/officeDocument/2006/relationships/tags" Target="../tags/tag302.xml"/><Relationship Id="rId23" Type="http://schemas.openxmlformats.org/officeDocument/2006/relationships/tags" Target="../tags/tag301.xml"/><Relationship Id="rId22" Type="http://schemas.openxmlformats.org/officeDocument/2006/relationships/tags" Target="../tags/tag300.xml"/><Relationship Id="rId21" Type="http://schemas.openxmlformats.org/officeDocument/2006/relationships/tags" Target="../tags/tag299.xml"/><Relationship Id="rId20" Type="http://schemas.openxmlformats.org/officeDocument/2006/relationships/tags" Target="../tags/tag298.xml"/><Relationship Id="rId2" Type="http://schemas.openxmlformats.org/officeDocument/2006/relationships/oleObject" Target="../embeddings/oleObject119.bin"/><Relationship Id="rId19" Type="http://schemas.openxmlformats.org/officeDocument/2006/relationships/tags" Target="../tags/tag297.xml"/><Relationship Id="rId18" Type="http://schemas.openxmlformats.org/officeDocument/2006/relationships/tags" Target="../tags/tag296.xml"/><Relationship Id="rId17" Type="http://schemas.openxmlformats.org/officeDocument/2006/relationships/tags" Target="../tags/tag295.xml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image" Target="../media/image132.jpe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138.e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37.emf"/><Relationship Id="rId3" Type="http://schemas.openxmlformats.org/officeDocument/2006/relationships/oleObject" Target="../embeddings/oleObject123.bin"/><Relationship Id="rId2" Type="http://schemas.openxmlformats.org/officeDocument/2006/relationships/image" Target="../media/image136.emf"/><Relationship Id="rId11" Type="http://schemas.openxmlformats.org/officeDocument/2006/relationships/notesSlide" Target="../notesSlides/notesSlide46.xml"/><Relationship Id="rId10" Type="http://schemas.openxmlformats.org/officeDocument/2006/relationships/vmlDrawing" Target="../drawings/vmlDrawing35.vml"/><Relationship Id="rId1" Type="http://schemas.openxmlformats.org/officeDocument/2006/relationships/oleObject" Target="../embeddings/oleObject122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7.xml"/><Relationship Id="rId8" Type="http://schemas.openxmlformats.org/officeDocument/2006/relationships/vmlDrawing" Target="../drawings/vmlDrawing36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140.emf"/><Relationship Id="rId3" Type="http://schemas.openxmlformats.org/officeDocument/2006/relationships/oleObject" Target="../embeddings/oleObject126.bin"/><Relationship Id="rId2" Type="http://schemas.openxmlformats.org/officeDocument/2006/relationships/image" Target="../media/image139.emf"/><Relationship Id="rId1" Type="http://schemas.openxmlformats.org/officeDocument/2006/relationships/oleObject" Target="../embeddings/oleObject125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1.bin"/><Relationship Id="rId8" Type="http://schemas.openxmlformats.org/officeDocument/2006/relationships/image" Target="../media/image144.emf"/><Relationship Id="rId7" Type="http://schemas.openxmlformats.org/officeDocument/2006/relationships/oleObject" Target="../embeddings/oleObject130.bin"/><Relationship Id="rId6" Type="http://schemas.openxmlformats.org/officeDocument/2006/relationships/image" Target="../media/image143.e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42.emf"/><Relationship Id="rId3" Type="http://schemas.openxmlformats.org/officeDocument/2006/relationships/oleObject" Target="../embeddings/oleObject128.bin"/><Relationship Id="rId21" Type="http://schemas.openxmlformats.org/officeDocument/2006/relationships/notesSlide" Target="../notesSlides/notesSlide48.xml"/><Relationship Id="rId20" Type="http://schemas.openxmlformats.org/officeDocument/2006/relationships/vmlDrawing" Target="../drawings/vmlDrawing37.vml"/><Relationship Id="rId2" Type="http://schemas.openxmlformats.org/officeDocument/2006/relationships/image" Target="../media/image141.emf"/><Relationship Id="rId19" Type="http://schemas.openxmlformats.org/officeDocument/2006/relationships/slideLayout" Target="../slideLayouts/slideLayout60.xml"/><Relationship Id="rId18" Type="http://schemas.openxmlformats.org/officeDocument/2006/relationships/image" Target="../media/image149.emf"/><Relationship Id="rId17" Type="http://schemas.openxmlformats.org/officeDocument/2006/relationships/oleObject" Target="../embeddings/oleObject135.bin"/><Relationship Id="rId16" Type="http://schemas.openxmlformats.org/officeDocument/2006/relationships/image" Target="../media/image148.emf"/><Relationship Id="rId15" Type="http://schemas.openxmlformats.org/officeDocument/2006/relationships/oleObject" Target="../embeddings/oleObject134.bin"/><Relationship Id="rId14" Type="http://schemas.openxmlformats.org/officeDocument/2006/relationships/image" Target="../media/image147.emf"/><Relationship Id="rId13" Type="http://schemas.openxmlformats.org/officeDocument/2006/relationships/oleObject" Target="../embeddings/oleObject133.bin"/><Relationship Id="rId12" Type="http://schemas.openxmlformats.org/officeDocument/2006/relationships/image" Target="../media/image146.emf"/><Relationship Id="rId11" Type="http://schemas.openxmlformats.org/officeDocument/2006/relationships/oleObject" Target="../embeddings/oleObject132.bin"/><Relationship Id="rId10" Type="http://schemas.openxmlformats.org/officeDocument/2006/relationships/image" Target="../media/image145.emf"/><Relationship Id="rId1" Type="http://schemas.openxmlformats.org/officeDocument/2006/relationships/oleObject" Target="../embeddings/oleObject127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vmlDrawing" Target="../drawings/vmlDrawing38.vml"/><Relationship Id="rId6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50.emf"/><Relationship Id="rId1" Type="http://schemas.openxmlformats.org/officeDocument/2006/relationships/oleObject" Target="../embeddings/oleObject136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2.xml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13.jpeg"/><Relationship Id="rId4" Type="http://schemas.openxmlformats.org/officeDocument/2006/relationships/image" Target="../media/image12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1.emf"/><Relationship Id="rId10" Type="http://schemas.openxmlformats.org/officeDocument/2006/relationships/notesSlide" Target="../notesSlides/notesSlide5.xml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7.xml"/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9.vml"/><Relationship Id="rId8" Type="http://schemas.openxmlformats.org/officeDocument/2006/relationships/slideLayout" Target="../slideLayouts/slideLayout7.xml"/><Relationship Id="rId7" Type="http://schemas.openxmlformats.org/officeDocument/2006/relationships/slide" Target="slide1.xml"/><Relationship Id="rId6" Type="http://schemas.openxmlformats.org/officeDocument/2006/relationships/image" Target="../media/image13.jpeg"/><Relationship Id="rId5" Type="http://schemas.openxmlformats.org/officeDocument/2006/relationships/image" Target="../media/image8.png"/><Relationship Id="rId4" Type="http://schemas.openxmlformats.org/officeDocument/2006/relationships/image" Target="../media/image152.emf"/><Relationship Id="rId3" Type="http://schemas.openxmlformats.org/officeDocument/2006/relationships/oleObject" Target="../embeddings/oleObject138.bin"/><Relationship Id="rId2" Type="http://schemas.openxmlformats.org/officeDocument/2006/relationships/image" Target="../media/image151.emf"/><Relationship Id="rId10" Type="http://schemas.openxmlformats.org/officeDocument/2006/relationships/notesSlide" Target="../notesSlides/notesSlide52.xml"/><Relationship Id="rId1" Type="http://schemas.openxmlformats.org/officeDocument/2006/relationships/oleObject" Target="../embeddings/oleObject137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3.bin"/><Relationship Id="rId8" Type="http://schemas.openxmlformats.org/officeDocument/2006/relationships/image" Target="../media/image156.emf"/><Relationship Id="rId7" Type="http://schemas.openxmlformats.org/officeDocument/2006/relationships/oleObject" Target="../embeddings/oleObject142.bin"/><Relationship Id="rId6" Type="http://schemas.openxmlformats.org/officeDocument/2006/relationships/image" Target="../media/image155.e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154.emf"/><Relationship Id="rId3" Type="http://schemas.openxmlformats.org/officeDocument/2006/relationships/oleObject" Target="../embeddings/oleObject140.bin"/><Relationship Id="rId2" Type="http://schemas.openxmlformats.org/officeDocument/2006/relationships/image" Target="../media/image153.emf"/><Relationship Id="rId17" Type="http://schemas.openxmlformats.org/officeDocument/2006/relationships/notesSlide" Target="../notesSlides/notesSlide53.xml"/><Relationship Id="rId16" Type="http://schemas.openxmlformats.org/officeDocument/2006/relationships/vmlDrawing" Target="../drawings/vmlDrawing40.vml"/><Relationship Id="rId15" Type="http://schemas.openxmlformats.org/officeDocument/2006/relationships/slideLayout" Target="../slideLayouts/slideLayout7.xml"/><Relationship Id="rId14" Type="http://schemas.openxmlformats.org/officeDocument/2006/relationships/slide" Target="slide1.xml"/><Relationship Id="rId13" Type="http://schemas.openxmlformats.org/officeDocument/2006/relationships/image" Target="../media/image8.png"/><Relationship Id="rId12" Type="http://schemas.openxmlformats.org/officeDocument/2006/relationships/image" Target="../media/image158.emf"/><Relationship Id="rId11" Type="http://schemas.openxmlformats.org/officeDocument/2006/relationships/oleObject" Target="../embeddings/oleObject144.bin"/><Relationship Id="rId10" Type="http://schemas.openxmlformats.org/officeDocument/2006/relationships/image" Target="../media/image157.emf"/><Relationship Id="rId1" Type="http://schemas.openxmlformats.org/officeDocument/2006/relationships/oleObject" Target="../embeddings/oleObject139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161.emf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160.emf"/><Relationship Id="rId4" Type="http://schemas.openxmlformats.org/officeDocument/2006/relationships/oleObject" Target="../embeddings/oleObject146.bin"/><Relationship Id="rId3" Type="http://schemas.openxmlformats.org/officeDocument/2006/relationships/image" Target="../media/image8.png"/><Relationship Id="rId2" Type="http://schemas.openxmlformats.org/officeDocument/2006/relationships/image" Target="../media/image159.emf"/><Relationship Id="rId11" Type="http://schemas.openxmlformats.org/officeDocument/2006/relationships/notesSlide" Target="../notesSlides/notesSlide54.xml"/><Relationship Id="rId10" Type="http://schemas.openxmlformats.org/officeDocument/2006/relationships/vmlDrawing" Target="../drawings/vmlDrawing41.vml"/><Relationship Id="rId1" Type="http://schemas.openxmlformats.org/officeDocument/2006/relationships/oleObject" Target="../embeddings/oleObject145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5.xml"/><Relationship Id="rId8" Type="http://schemas.openxmlformats.org/officeDocument/2006/relationships/vmlDrawing" Target="../drawings/vmlDrawing42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3.jpeg"/><Relationship Id="rId2" Type="http://schemas.openxmlformats.org/officeDocument/2006/relationships/image" Target="../media/image162.emf"/><Relationship Id="rId1" Type="http://schemas.openxmlformats.org/officeDocument/2006/relationships/oleObject" Target="../embeddings/oleObject148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166.emf"/><Relationship Id="rId7" Type="http://schemas.openxmlformats.org/officeDocument/2006/relationships/oleObject" Target="../embeddings/oleObject152.bin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164.emf"/><Relationship Id="rId3" Type="http://schemas.openxmlformats.org/officeDocument/2006/relationships/oleObject" Target="../embeddings/oleObject150.bin"/><Relationship Id="rId2" Type="http://schemas.openxmlformats.org/officeDocument/2006/relationships/image" Target="../media/image163.emf"/><Relationship Id="rId14" Type="http://schemas.openxmlformats.org/officeDocument/2006/relationships/notesSlide" Target="../notesSlides/notesSlide56.xml"/><Relationship Id="rId13" Type="http://schemas.openxmlformats.org/officeDocument/2006/relationships/vmlDrawing" Target="../drawings/vmlDrawing43.vml"/><Relationship Id="rId12" Type="http://schemas.openxmlformats.org/officeDocument/2006/relationships/slideLayout" Target="../slideLayouts/slideLayout7.xml"/><Relationship Id="rId11" Type="http://schemas.openxmlformats.org/officeDocument/2006/relationships/slide" Target="slide1.xml"/><Relationship Id="rId10" Type="http://schemas.openxmlformats.org/officeDocument/2006/relationships/image" Target="../media/image9.png"/><Relationship Id="rId1" Type="http://schemas.openxmlformats.org/officeDocument/2006/relationships/oleObject" Target="../embeddings/oleObject149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170.emf"/><Relationship Id="rId7" Type="http://schemas.openxmlformats.org/officeDocument/2006/relationships/oleObject" Target="../embeddings/oleObject156.bin"/><Relationship Id="rId6" Type="http://schemas.openxmlformats.org/officeDocument/2006/relationships/image" Target="../media/image169.e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168.emf"/><Relationship Id="rId3" Type="http://schemas.openxmlformats.org/officeDocument/2006/relationships/oleObject" Target="../embeddings/oleObject154.bin"/><Relationship Id="rId2" Type="http://schemas.openxmlformats.org/officeDocument/2006/relationships/image" Target="../media/image167.emf"/><Relationship Id="rId13" Type="http://schemas.openxmlformats.org/officeDocument/2006/relationships/notesSlide" Target="../notesSlides/notesSlide57.xml"/><Relationship Id="rId12" Type="http://schemas.openxmlformats.org/officeDocument/2006/relationships/vmlDrawing" Target="../drawings/vmlDrawing44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153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1.bin"/><Relationship Id="rId8" Type="http://schemas.openxmlformats.org/officeDocument/2006/relationships/image" Target="../media/image174.emf"/><Relationship Id="rId7" Type="http://schemas.openxmlformats.org/officeDocument/2006/relationships/oleObject" Target="../embeddings/oleObject160.bin"/><Relationship Id="rId6" Type="http://schemas.openxmlformats.org/officeDocument/2006/relationships/image" Target="../media/image173.emf"/><Relationship Id="rId5" Type="http://schemas.openxmlformats.org/officeDocument/2006/relationships/oleObject" Target="../embeddings/oleObject159.bin"/><Relationship Id="rId4" Type="http://schemas.openxmlformats.org/officeDocument/2006/relationships/image" Target="../media/image172.emf"/><Relationship Id="rId3" Type="http://schemas.openxmlformats.org/officeDocument/2006/relationships/oleObject" Target="../embeddings/oleObject158.bin"/><Relationship Id="rId2" Type="http://schemas.openxmlformats.org/officeDocument/2006/relationships/image" Target="../media/image171.emf"/><Relationship Id="rId17" Type="http://schemas.openxmlformats.org/officeDocument/2006/relationships/notesSlide" Target="../notesSlides/notesSlide58.xml"/><Relationship Id="rId16" Type="http://schemas.openxmlformats.org/officeDocument/2006/relationships/vmlDrawing" Target="../drawings/vmlDrawing45.vml"/><Relationship Id="rId15" Type="http://schemas.openxmlformats.org/officeDocument/2006/relationships/slideLayout" Target="../slideLayouts/slideLayout7.xml"/><Relationship Id="rId14" Type="http://schemas.openxmlformats.org/officeDocument/2006/relationships/slide" Target="slide1.xml"/><Relationship Id="rId13" Type="http://schemas.openxmlformats.org/officeDocument/2006/relationships/image" Target="../media/image8.png"/><Relationship Id="rId12" Type="http://schemas.openxmlformats.org/officeDocument/2006/relationships/image" Target="../media/image176.emf"/><Relationship Id="rId11" Type="http://schemas.openxmlformats.org/officeDocument/2006/relationships/oleObject" Target="../embeddings/oleObject162.bin"/><Relationship Id="rId10" Type="http://schemas.openxmlformats.org/officeDocument/2006/relationships/image" Target="../media/image175.emf"/><Relationship Id="rId1" Type="http://schemas.openxmlformats.org/officeDocument/2006/relationships/oleObject" Target="../embeddings/oleObject157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9.xml"/><Relationship Id="rId8" Type="http://schemas.openxmlformats.org/officeDocument/2006/relationships/vmlDrawing" Target="../drawings/vmlDrawing46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178.emf"/><Relationship Id="rId3" Type="http://schemas.openxmlformats.org/officeDocument/2006/relationships/oleObject" Target="../embeddings/oleObject164.bin"/><Relationship Id="rId2" Type="http://schemas.openxmlformats.org/officeDocument/2006/relationships/image" Target="../media/image177.emf"/><Relationship Id="rId1" Type="http://schemas.openxmlformats.org/officeDocument/2006/relationships/oleObject" Target="../embeddings/oleObject16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4.emf"/><Relationship Id="rId3" Type="http://schemas.openxmlformats.org/officeDocument/2006/relationships/oleObject" Target="../embeddings/oleObject3.bin"/><Relationship Id="rId2" Type="http://schemas.openxmlformats.org/officeDocument/2006/relationships/slide" Target="slide1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emf"/><Relationship Id="rId8" Type="http://schemas.openxmlformats.org/officeDocument/2006/relationships/oleObject" Target="../embeddings/oleObject168.bin"/><Relationship Id="rId7" Type="http://schemas.openxmlformats.org/officeDocument/2006/relationships/image" Target="../media/image181.emf"/><Relationship Id="rId6" Type="http://schemas.openxmlformats.org/officeDocument/2006/relationships/oleObject" Target="../embeddings/oleObject167.bin"/><Relationship Id="rId5" Type="http://schemas.openxmlformats.org/officeDocument/2006/relationships/image" Target="../media/image8.png"/><Relationship Id="rId4" Type="http://schemas.openxmlformats.org/officeDocument/2006/relationships/image" Target="../media/image180.emf"/><Relationship Id="rId3" Type="http://schemas.openxmlformats.org/officeDocument/2006/relationships/oleObject" Target="../embeddings/oleObject166.bin"/><Relationship Id="rId2" Type="http://schemas.openxmlformats.org/officeDocument/2006/relationships/image" Target="../media/image179.emf"/><Relationship Id="rId15" Type="http://schemas.openxmlformats.org/officeDocument/2006/relationships/notesSlide" Target="../notesSlides/notesSlide60.xml"/><Relationship Id="rId14" Type="http://schemas.openxmlformats.org/officeDocument/2006/relationships/vmlDrawing" Target="../drawings/vmlDrawing47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183.emf"/><Relationship Id="rId10" Type="http://schemas.openxmlformats.org/officeDocument/2006/relationships/oleObject" Target="../embeddings/oleObject169.bin"/><Relationship Id="rId1" Type="http://schemas.openxmlformats.org/officeDocument/2006/relationships/oleObject" Target="../embeddings/oleObject165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emf"/><Relationship Id="rId8" Type="http://schemas.openxmlformats.org/officeDocument/2006/relationships/oleObject" Target="../embeddings/oleObject173.bin"/><Relationship Id="rId7" Type="http://schemas.openxmlformats.org/officeDocument/2006/relationships/image" Target="../media/image8.png"/><Relationship Id="rId6" Type="http://schemas.openxmlformats.org/officeDocument/2006/relationships/image" Target="../media/image186.emf"/><Relationship Id="rId5" Type="http://schemas.openxmlformats.org/officeDocument/2006/relationships/oleObject" Target="../embeddings/oleObject172.bin"/><Relationship Id="rId4" Type="http://schemas.openxmlformats.org/officeDocument/2006/relationships/image" Target="../media/image185.emf"/><Relationship Id="rId3" Type="http://schemas.openxmlformats.org/officeDocument/2006/relationships/oleObject" Target="../embeddings/oleObject171.bin"/><Relationship Id="rId2" Type="http://schemas.openxmlformats.org/officeDocument/2006/relationships/image" Target="../media/image184.emf"/><Relationship Id="rId19" Type="http://schemas.openxmlformats.org/officeDocument/2006/relationships/notesSlide" Target="../notesSlides/notesSlide61.xml"/><Relationship Id="rId18" Type="http://schemas.openxmlformats.org/officeDocument/2006/relationships/vmlDrawing" Target="../drawings/vmlDrawing48.vml"/><Relationship Id="rId17" Type="http://schemas.openxmlformats.org/officeDocument/2006/relationships/slideLayout" Target="../slideLayouts/slideLayout7.xml"/><Relationship Id="rId16" Type="http://schemas.openxmlformats.org/officeDocument/2006/relationships/slide" Target="slide1.xml"/><Relationship Id="rId15" Type="http://schemas.openxmlformats.org/officeDocument/2006/relationships/image" Target="../media/image190.emf"/><Relationship Id="rId14" Type="http://schemas.openxmlformats.org/officeDocument/2006/relationships/oleObject" Target="../embeddings/oleObject176.bin"/><Relationship Id="rId13" Type="http://schemas.openxmlformats.org/officeDocument/2006/relationships/image" Target="../media/image189.emf"/><Relationship Id="rId12" Type="http://schemas.openxmlformats.org/officeDocument/2006/relationships/oleObject" Target="../embeddings/oleObject175.bin"/><Relationship Id="rId11" Type="http://schemas.openxmlformats.org/officeDocument/2006/relationships/image" Target="../media/image188.emf"/><Relationship Id="rId10" Type="http://schemas.openxmlformats.org/officeDocument/2006/relationships/oleObject" Target="../embeddings/oleObject174.bin"/><Relationship Id="rId1" Type="http://schemas.openxmlformats.org/officeDocument/2006/relationships/oleObject" Target="../embeddings/oleObject170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1.bin"/><Relationship Id="rId8" Type="http://schemas.openxmlformats.org/officeDocument/2006/relationships/image" Target="../media/image194.wmf"/><Relationship Id="rId7" Type="http://schemas.openxmlformats.org/officeDocument/2006/relationships/oleObject" Target="../embeddings/oleObject180.bin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192.wmf"/><Relationship Id="rId3" Type="http://schemas.openxmlformats.org/officeDocument/2006/relationships/oleObject" Target="../embeddings/oleObject178.bin"/><Relationship Id="rId25" Type="http://schemas.openxmlformats.org/officeDocument/2006/relationships/notesSlide" Target="../notesSlides/notesSlide62.xml"/><Relationship Id="rId24" Type="http://schemas.openxmlformats.org/officeDocument/2006/relationships/vmlDrawing" Target="../drawings/vmlDrawing49.vml"/><Relationship Id="rId23" Type="http://schemas.openxmlformats.org/officeDocument/2006/relationships/slideLayout" Target="../slideLayouts/slideLayout77.xml"/><Relationship Id="rId22" Type="http://schemas.openxmlformats.org/officeDocument/2006/relationships/image" Target="../media/image201.wmf"/><Relationship Id="rId21" Type="http://schemas.openxmlformats.org/officeDocument/2006/relationships/oleObject" Target="../embeddings/oleObject187.bin"/><Relationship Id="rId20" Type="http://schemas.openxmlformats.org/officeDocument/2006/relationships/image" Target="../media/image200.wmf"/><Relationship Id="rId2" Type="http://schemas.openxmlformats.org/officeDocument/2006/relationships/image" Target="../media/image191.wmf"/><Relationship Id="rId19" Type="http://schemas.openxmlformats.org/officeDocument/2006/relationships/oleObject" Target="../embeddings/oleObject186.bin"/><Relationship Id="rId18" Type="http://schemas.openxmlformats.org/officeDocument/2006/relationships/image" Target="../media/image199.wmf"/><Relationship Id="rId17" Type="http://schemas.openxmlformats.org/officeDocument/2006/relationships/oleObject" Target="../embeddings/oleObject185.bin"/><Relationship Id="rId16" Type="http://schemas.openxmlformats.org/officeDocument/2006/relationships/image" Target="../media/image198.wmf"/><Relationship Id="rId15" Type="http://schemas.openxmlformats.org/officeDocument/2006/relationships/oleObject" Target="../embeddings/oleObject184.bin"/><Relationship Id="rId14" Type="http://schemas.openxmlformats.org/officeDocument/2006/relationships/image" Target="../media/image197.wmf"/><Relationship Id="rId13" Type="http://schemas.openxmlformats.org/officeDocument/2006/relationships/oleObject" Target="../embeddings/oleObject183.bin"/><Relationship Id="rId12" Type="http://schemas.openxmlformats.org/officeDocument/2006/relationships/image" Target="../media/image196.wmf"/><Relationship Id="rId11" Type="http://schemas.openxmlformats.org/officeDocument/2006/relationships/oleObject" Target="../embeddings/oleObject182.bin"/><Relationship Id="rId10" Type="http://schemas.openxmlformats.org/officeDocument/2006/relationships/image" Target="../media/image195.wmf"/><Relationship Id="rId1" Type="http://schemas.openxmlformats.org/officeDocument/2006/relationships/oleObject" Target="../embeddings/oleObject177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3.xml"/><Relationship Id="rId8" Type="http://schemas.openxmlformats.org/officeDocument/2006/relationships/vmlDrawing" Target="../drawings/vmlDrawing50.vml"/><Relationship Id="rId7" Type="http://schemas.openxmlformats.org/officeDocument/2006/relationships/slideLayout" Target="../slideLayouts/slideLayout77.x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190.bin"/><Relationship Id="rId4" Type="http://schemas.openxmlformats.org/officeDocument/2006/relationships/image" Target="../media/image203.wmf"/><Relationship Id="rId3" Type="http://schemas.openxmlformats.org/officeDocument/2006/relationships/oleObject" Target="../embeddings/oleObject189.bin"/><Relationship Id="rId2" Type="http://schemas.openxmlformats.org/officeDocument/2006/relationships/image" Target="../media/image202.wmf"/><Relationship Id="rId1" Type="http://schemas.openxmlformats.org/officeDocument/2006/relationships/oleObject" Target="../embeddings/oleObject188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image" Target="../media/image207.emf"/><Relationship Id="rId7" Type="http://schemas.openxmlformats.org/officeDocument/2006/relationships/oleObject" Target="../embeddings/oleObject194.bin"/><Relationship Id="rId6" Type="http://schemas.openxmlformats.org/officeDocument/2006/relationships/image" Target="../media/image206.emf"/><Relationship Id="rId5" Type="http://schemas.openxmlformats.org/officeDocument/2006/relationships/oleObject" Target="../embeddings/oleObject193.bin"/><Relationship Id="rId4" Type="http://schemas.openxmlformats.org/officeDocument/2006/relationships/image" Target="../media/image205.emf"/><Relationship Id="rId3" Type="http://schemas.openxmlformats.org/officeDocument/2006/relationships/oleObject" Target="../embeddings/oleObject192.bin"/><Relationship Id="rId2" Type="http://schemas.openxmlformats.org/officeDocument/2006/relationships/image" Target="../media/image204.emf"/><Relationship Id="rId11" Type="http://schemas.openxmlformats.org/officeDocument/2006/relationships/notesSlide" Target="../notesSlides/notesSlide64.xml"/><Relationship Id="rId10" Type="http://schemas.openxmlformats.org/officeDocument/2006/relationships/vmlDrawing" Target="../drawings/vmlDrawing51.vml"/><Relationship Id="rId1" Type="http://schemas.openxmlformats.org/officeDocument/2006/relationships/oleObject" Target="../embeddings/oleObject191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9.bin"/><Relationship Id="rId8" Type="http://schemas.openxmlformats.org/officeDocument/2006/relationships/image" Target="../media/image211.emf"/><Relationship Id="rId7" Type="http://schemas.openxmlformats.org/officeDocument/2006/relationships/oleObject" Target="../embeddings/oleObject198.bin"/><Relationship Id="rId6" Type="http://schemas.openxmlformats.org/officeDocument/2006/relationships/image" Target="../media/image210.emf"/><Relationship Id="rId5" Type="http://schemas.openxmlformats.org/officeDocument/2006/relationships/oleObject" Target="../embeddings/oleObject197.bin"/><Relationship Id="rId4" Type="http://schemas.openxmlformats.org/officeDocument/2006/relationships/image" Target="../media/image209.emf"/><Relationship Id="rId3" Type="http://schemas.openxmlformats.org/officeDocument/2006/relationships/oleObject" Target="../embeddings/oleObject196.bin"/><Relationship Id="rId2" Type="http://schemas.openxmlformats.org/officeDocument/2006/relationships/image" Target="../media/image208.emf"/><Relationship Id="rId13" Type="http://schemas.openxmlformats.org/officeDocument/2006/relationships/notesSlide" Target="../notesSlides/notesSlide65.xml"/><Relationship Id="rId12" Type="http://schemas.openxmlformats.org/officeDocument/2006/relationships/vmlDrawing" Target="../drawings/vmlDrawing52.vml"/><Relationship Id="rId11" Type="http://schemas.openxmlformats.org/officeDocument/2006/relationships/slideLayout" Target="../slideLayouts/slideLayout84.xml"/><Relationship Id="rId10" Type="http://schemas.openxmlformats.org/officeDocument/2006/relationships/image" Target="../media/image204.emf"/><Relationship Id="rId1" Type="http://schemas.openxmlformats.org/officeDocument/2006/relationships/oleObject" Target="../embeddings/oleObject195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7.xml"/><Relationship Id="rId8" Type="http://schemas.openxmlformats.org/officeDocument/2006/relationships/vmlDrawing" Target="../drawings/vmlDrawing53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213.emf"/><Relationship Id="rId4" Type="http://schemas.openxmlformats.org/officeDocument/2006/relationships/oleObject" Target="../embeddings/oleObject201.bin"/><Relationship Id="rId3" Type="http://schemas.openxmlformats.org/officeDocument/2006/relationships/image" Target="../media/image8.png"/><Relationship Id="rId2" Type="http://schemas.openxmlformats.org/officeDocument/2006/relationships/image" Target="../media/image212.emf"/><Relationship Id="rId1" Type="http://schemas.openxmlformats.org/officeDocument/2006/relationships/oleObject" Target="../embeddings/oleObject200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8.xml"/><Relationship Id="rId7" Type="http://schemas.openxmlformats.org/officeDocument/2006/relationships/vmlDrawing" Target="../drawings/vmlDrawing54.vml"/><Relationship Id="rId6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image" Target="../media/image13.jpeg"/><Relationship Id="rId3" Type="http://schemas.openxmlformats.org/officeDocument/2006/relationships/image" Target="../media/image214.emf"/><Relationship Id="rId2" Type="http://schemas.openxmlformats.org/officeDocument/2006/relationships/oleObject" Target="../embeddings/oleObject202.bin"/><Relationship Id="rId1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7.xml"/><Relationship Id="rId4" Type="http://schemas.openxmlformats.org/officeDocument/2006/relationships/slide" Target="slide1.xml"/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image" Target="../media/image2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image" Target="../media/image13.jpeg"/><Relationship Id="rId3" Type="http://schemas.openxmlformats.org/officeDocument/2006/relationships/image" Target="../media/image15.e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0.xml"/><Relationship Id="rId6" Type="http://schemas.openxmlformats.org/officeDocument/2006/relationships/vmlDrawing" Target="../drawings/vmlDrawing55.vml"/><Relationship Id="rId5" Type="http://schemas.openxmlformats.org/officeDocument/2006/relationships/slideLayout" Target="../slideLayouts/slideLayout7.xml"/><Relationship Id="rId4" Type="http://schemas.openxmlformats.org/officeDocument/2006/relationships/slide" Target="slide1.xml"/><Relationship Id="rId3" Type="http://schemas.openxmlformats.org/officeDocument/2006/relationships/image" Target="../media/image8.png"/><Relationship Id="rId2" Type="http://schemas.openxmlformats.org/officeDocument/2006/relationships/image" Target="../media/image216.emf"/><Relationship Id="rId1" Type="http://schemas.openxmlformats.org/officeDocument/2006/relationships/oleObject" Target="../embeddings/oleObject203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6.v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312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132.jpeg"/><Relationship Id="rId3" Type="http://schemas.openxmlformats.org/officeDocument/2006/relationships/image" Target="../media/image13.jpeg"/><Relationship Id="rId2" Type="http://schemas.openxmlformats.org/officeDocument/2006/relationships/image" Target="../media/image217.wmf"/><Relationship Id="rId10" Type="http://schemas.openxmlformats.org/officeDocument/2006/relationships/notesSlide" Target="../notesSlides/notesSlide71.xml"/><Relationship Id="rId1" Type="http://schemas.openxmlformats.org/officeDocument/2006/relationships/oleObject" Target="../embeddings/oleObject204.bin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9.bin"/><Relationship Id="rId8" Type="http://schemas.openxmlformats.org/officeDocument/2006/relationships/image" Target="../media/image221.emf"/><Relationship Id="rId7" Type="http://schemas.openxmlformats.org/officeDocument/2006/relationships/oleObject" Target="../embeddings/oleObject208.bin"/><Relationship Id="rId6" Type="http://schemas.openxmlformats.org/officeDocument/2006/relationships/image" Target="../media/image220.emf"/><Relationship Id="rId5" Type="http://schemas.openxmlformats.org/officeDocument/2006/relationships/oleObject" Target="../embeddings/oleObject207.bin"/><Relationship Id="rId4" Type="http://schemas.openxmlformats.org/officeDocument/2006/relationships/image" Target="../media/image219.emf"/><Relationship Id="rId3" Type="http://schemas.openxmlformats.org/officeDocument/2006/relationships/oleObject" Target="../embeddings/oleObject206.bin"/><Relationship Id="rId27" Type="http://schemas.openxmlformats.org/officeDocument/2006/relationships/notesSlide" Target="../notesSlides/notesSlide72.xml"/><Relationship Id="rId26" Type="http://schemas.openxmlformats.org/officeDocument/2006/relationships/vmlDrawing" Target="../drawings/vmlDrawing57.v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320.xml"/><Relationship Id="rId23" Type="http://schemas.openxmlformats.org/officeDocument/2006/relationships/tags" Target="../tags/tag319.xml"/><Relationship Id="rId22" Type="http://schemas.openxmlformats.org/officeDocument/2006/relationships/tags" Target="../tags/tag318.xml"/><Relationship Id="rId21" Type="http://schemas.openxmlformats.org/officeDocument/2006/relationships/tags" Target="../tags/tag317.xml"/><Relationship Id="rId20" Type="http://schemas.openxmlformats.org/officeDocument/2006/relationships/image" Target="../media/image224.emf"/><Relationship Id="rId2" Type="http://schemas.openxmlformats.org/officeDocument/2006/relationships/image" Target="../media/image218.emf"/><Relationship Id="rId19" Type="http://schemas.openxmlformats.org/officeDocument/2006/relationships/oleObject" Target="../embeddings/oleObject211.bin"/><Relationship Id="rId18" Type="http://schemas.openxmlformats.org/officeDocument/2006/relationships/tags" Target="../tags/tag316.xml"/><Relationship Id="rId17" Type="http://schemas.openxmlformats.org/officeDocument/2006/relationships/tags" Target="../tags/tag315.xml"/><Relationship Id="rId16" Type="http://schemas.openxmlformats.org/officeDocument/2006/relationships/image" Target="../media/image223.emf"/><Relationship Id="rId15" Type="http://schemas.openxmlformats.org/officeDocument/2006/relationships/oleObject" Target="../embeddings/oleObject210.bin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222.emf"/><Relationship Id="rId1" Type="http://schemas.openxmlformats.org/officeDocument/2006/relationships/oleObject" Target="../embeddings/oleObject205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image" Target="../media/image226.emf"/><Relationship Id="rId6" Type="http://schemas.openxmlformats.org/officeDocument/2006/relationships/oleObject" Target="../embeddings/oleObject213.bin"/><Relationship Id="rId5" Type="http://schemas.openxmlformats.org/officeDocument/2006/relationships/tags" Target="../tags/tag321.xml"/><Relationship Id="rId4" Type="http://schemas.openxmlformats.org/officeDocument/2006/relationships/slide" Target="slide1.xml"/><Relationship Id="rId3" Type="http://schemas.openxmlformats.org/officeDocument/2006/relationships/image" Target="../media/image225.emf"/><Relationship Id="rId27" Type="http://schemas.openxmlformats.org/officeDocument/2006/relationships/notesSlide" Target="../notesSlides/notesSlide73.xml"/><Relationship Id="rId26" Type="http://schemas.openxmlformats.org/officeDocument/2006/relationships/vmlDrawing" Target="../drawings/vmlDrawing58.v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330.xml"/><Relationship Id="rId23" Type="http://schemas.openxmlformats.org/officeDocument/2006/relationships/image" Target="../media/image230.emf"/><Relationship Id="rId22" Type="http://schemas.openxmlformats.org/officeDocument/2006/relationships/oleObject" Target="../embeddings/oleObject217.bin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oleObject" Target="../embeddings/oleObject212.bin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image" Target="../media/image229.emf"/><Relationship Id="rId16" Type="http://schemas.openxmlformats.org/officeDocument/2006/relationships/oleObject" Target="../embeddings/oleObject216.bin"/><Relationship Id="rId15" Type="http://schemas.openxmlformats.org/officeDocument/2006/relationships/tags" Target="../tags/tag325.xml"/><Relationship Id="rId14" Type="http://schemas.openxmlformats.org/officeDocument/2006/relationships/image" Target="../media/image228.emf"/><Relationship Id="rId13" Type="http://schemas.openxmlformats.org/officeDocument/2006/relationships/oleObject" Target="../embeddings/oleObject215.bin"/><Relationship Id="rId12" Type="http://schemas.openxmlformats.org/officeDocument/2006/relationships/tags" Target="../tags/tag324.xml"/><Relationship Id="rId11" Type="http://schemas.openxmlformats.org/officeDocument/2006/relationships/image" Target="../media/image227.emf"/><Relationship Id="rId10" Type="http://schemas.openxmlformats.org/officeDocument/2006/relationships/oleObject" Target="../embeddings/oleObject214.bin"/><Relationship Id="rId1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234.emf"/><Relationship Id="rId7" Type="http://schemas.openxmlformats.org/officeDocument/2006/relationships/oleObject" Target="../embeddings/oleObject221.bin"/><Relationship Id="rId6" Type="http://schemas.openxmlformats.org/officeDocument/2006/relationships/image" Target="../media/image233.emf"/><Relationship Id="rId5" Type="http://schemas.openxmlformats.org/officeDocument/2006/relationships/oleObject" Target="../embeddings/oleObject220.bin"/><Relationship Id="rId4" Type="http://schemas.openxmlformats.org/officeDocument/2006/relationships/image" Target="../media/image232.emf"/><Relationship Id="rId3" Type="http://schemas.openxmlformats.org/officeDocument/2006/relationships/oleObject" Target="../embeddings/oleObject219.bin"/><Relationship Id="rId2" Type="http://schemas.openxmlformats.org/officeDocument/2006/relationships/image" Target="../media/image231.emf"/><Relationship Id="rId13" Type="http://schemas.openxmlformats.org/officeDocument/2006/relationships/notesSlide" Target="../notesSlides/notesSlide74.xml"/><Relationship Id="rId12" Type="http://schemas.openxmlformats.org/officeDocument/2006/relationships/vmlDrawing" Target="../drawings/vmlDrawing59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218.bin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emf"/><Relationship Id="rId8" Type="http://schemas.openxmlformats.org/officeDocument/2006/relationships/oleObject" Target="../embeddings/oleObject225.bin"/><Relationship Id="rId7" Type="http://schemas.openxmlformats.org/officeDocument/2006/relationships/image" Target="../media/image237.emf"/><Relationship Id="rId6" Type="http://schemas.openxmlformats.org/officeDocument/2006/relationships/oleObject" Target="../embeddings/oleObject224.bin"/><Relationship Id="rId5" Type="http://schemas.openxmlformats.org/officeDocument/2006/relationships/image" Target="../media/image8.png"/><Relationship Id="rId4" Type="http://schemas.openxmlformats.org/officeDocument/2006/relationships/image" Target="../media/image236.emf"/><Relationship Id="rId3" Type="http://schemas.openxmlformats.org/officeDocument/2006/relationships/oleObject" Target="../embeddings/oleObject223.bin"/><Relationship Id="rId2" Type="http://schemas.openxmlformats.org/officeDocument/2006/relationships/image" Target="../media/image235.wmf"/><Relationship Id="rId14" Type="http://schemas.openxmlformats.org/officeDocument/2006/relationships/notesSlide" Target="../notesSlides/notesSlide75.xml"/><Relationship Id="rId13" Type="http://schemas.openxmlformats.org/officeDocument/2006/relationships/vmlDrawing" Target="../drawings/vmlDrawing60.vml"/><Relationship Id="rId12" Type="http://schemas.openxmlformats.org/officeDocument/2006/relationships/slideLayout" Target="../slideLayouts/slideLayout7.xml"/><Relationship Id="rId11" Type="http://schemas.openxmlformats.org/officeDocument/2006/relationships/slide" Target="slide1.xml"/><Relationship Id="rId10" Type="http://schemas.openxmlformats.org/officeDocument/2006/relationships/image" Target="../media/image9.png"/><Relationship Id="rId1" Type="http://schemas.openxmlformats.org/officeDocument/2006/relationships/oleObject" Target="../embeddings/oleObject222.bin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0.bin"/><Relationship Id="rId8" Type="http://schemas.openxmlformats.org/officeDocument/2006/relationships/image" Target="../media/image242.emf"/><Relationship Id="rId7" Type="http://schemas.openxmlformats.org/officeDocument/2006/relationships/oleObject" Target="../embeddings/oleObject229.bin"/><Relationship Id="rId6" Type="http://schemas.openxmlformats.org/officeDocument/2006/relationships/image" Target="../media/image241.emf"/><Relationship Id="rId5" Type="http://schemas.openxmlformats.org/officeDocument/2006/relationships/oleObject" Target="../embeddings/oleObject228.bin"/><Relationship Id="rId4" Type="http://schemas.openxmlformats.org/officeDocument/2006/relationships/image" Target="../media/image240.emf"/><Relationship Id="rId3" Type="http://schemas.openxmlformats.org/officeDocument/2006/relationships/oleObject" Target="../embeddings/oleObject227.bin"/><Relationship Id="rId2" Type="http://schemas.openxmlformats.org/officeDocument/2006/relationships/image" Target="../media/image239.emf"/><Relationship Id="rId15" Type="http://schemas.openxmlformats.org/officeDocument/2006/relationships/notesSlide" Target="../notesSlides/notesSlide76.xml"/><Relationship Id="rId14" Type="http://schemas.openxmlformats.org/officeDocument/2006/relationships/vmlDrawing" Target="../drawings/vmlDrawing61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243.emf"/><Relationship Id="rId1" Type="http://schemas.openxmlformats.org/officeDocument/2006/relationships/oleObject" Target="../embeddings/oleObject226.bin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7.emf"/><Relationship Id="rId8" Type="http://schemas.openxmlformats.org/officeDocument/2006/relationships/oleObject" Target="../embeddings/oleObject234.bin"/><Relationship Id="rId7" Type="http://schemas.openxmlformats.org/officeDocument/2006/relationships/image" Target="../media/image8.png"/><Relationship Id="rId6" Type="http://schemas.openxmlformats.org/officeDocument/2006/relationships/image" Target="../media/image246.emf"/><Relationship Id="rId5" Type="http://schemas.openxmlformats.org/officeDocument/2006/relationships/oleObject" Target="../embeddings/oleObject233.bin"/><Relationship Id="rId4" Type="http://schemas.openxmlformats.org/officeDocument/2006/relationships/image" Target="../media/image245.emf"/><Relationship Id="rId3" Type="http://schemas.openxmlformats.org/officeDocument/2006/relationships/oleObject" Target="../embeddings/oleObject232.bin"/><Relationship Id="rId24" Type="http://schemas.openxmlformats.org/officeDocument/2006/relationships/notesSlide" Target="../notesSlides/notesSlide77.xml"/><Relationship Id="rId23" Type="http://schemas.openxmlformats.org/officeDocument/2006/relationships/vmlDrawing" Target="../drawings/vmlDrawing62.v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251.emf"/><Relationship Id="rId20" Type="http://schemas.openxmlformats.org/officeDocument/2006/relationships/oleObject" Target="../embeddings/oleObject238.bin"/><Relationship Id="rId2" Type="http://schemas.openxmlformats.org/officeDocument/2006/relationships/image" Target="../media/image244.emf"/><Relationship Id="rId19" Type="http://schemas.openxmlformats.org/officeDocument/2006/relationships/tags" Target="../tags/tag333.xml"/><Relationship Id="rId18" Type="http://schemas.openxmlformats.org/officeDocument/2006/relationships/image" Target="../media/image250.emf"/><Relationship Id="rId17" Type="http://schemas.openxmlformats.org/officeDocument/2006/relationships/oleObject" Target="../embeddings/oleObject237.bin"/><Relationship Id="rId16" Type="http://schemas.openxmlformats.org/officeDocument/2006/relationships/tags" Target="../tags/tag332.xml"/><Relationship Id="rId15" Type="http://schemas.openxmlformats.org/officeDocument/2006/relationships/image" Target="../media/image249.emf"/><Relationship Id="rId14" Type="http://schemas.openxmlformats.org/officeDocument/2006/relationships/oleObject" Target="../embeddings/oleObject236.bin"/><Relationship Id="rId13" Type="http://schemas.openxmlformats.org/officeDocument/2006/relationships/tags" Target="../tags/tag331.xml"/><Relationship Id="rId12" Type="http://schemas.openxmlformats.org/officeDocument/2006/relationships/image" Target="../media/image248.emf"/><Relationship Id="rId11" Type="http://schemas.openxmlformats.org/officeDocument/2006/relationships/oleObject" Target="../embeddings/oleObject235.bin"/><Relationship Id="rId10" Type="http://schemas.openxmlformats.org/officeDocument/2006/relationships/slide" Target="slide1.xml"/><Relationship Id="rId1" Type="http://schemas.openxmlformats.org/officeDocument/2006/relationships/oleObject" Target="../embeddings/oleObject231.bin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2.bin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254.emf"/><Relationship Id="rId5" Type="http://schemas.openxmlformats.org/officeDocument/2006/relationships/oleObject" Target="../embeddings/oleObject241.bin"/><Relationship Id="rId4" Type="http://schemas.openxmlformats.org/officeDocument/2006/relationships/image" Target="../media/image253.emf"/><Relationship Id="rId3" Type="http://schemas.openxmlformats.org/officeDocument/2006/relationships/oleObject" Target="../embeddings/oleObject240.bin"/><Relationship Id="rId25" Type="http://schemas.openxmlformats.org/officeDocument/2006/relationships/notesSlide" Target="../notesSlides/notesSlide78.xml"/><Relationship Id="rId24" Type="http://schemas.openxmlformats.org/officeDocument/2006/relationships/vmlDrawing" Target="../drawings/vmlDrawing63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61.emf"/><Relationship Id="rId21" Type="http://schemas.openxmlformats.org/officeDocument/2006/relationships/oleObject" Target="../embeddings/oleObject248.bin"/><Relationship Id="rId20" Type="http://schemas.openxmlformats.org/officeDocument/2006/relationships/image" Target="../media/image260.emf"/><Relationship Id="rId2" Type="http://schemas.openxmlformats.org/officeDocument/2006/relationships/image" Target="../media/image252.emf"/><Relationship Id="rId19" Type="http://schemas.openxmlformats.org/officeDocument/2006/relationships/oleObject" Target="../embeddings/oleObject247.bin"/><Relationship Id="rId18" Type="http://schemas.openxmlformats.org/officeDocument/2006/relationships/image" Target="../media/image259.emf"/><Relationship Id="rId17" Type="http://schemas.openxmlformats.org/officeDocument/2006/relationships/oleObject" Target="../embeddings/oleObject246.bin"/><Relationship Id="rId16" Type="http://schemas.openxmlformats.org/officeDocument/2006/relationships/image" Target="../media/image258.emf"/><Relationship Id="rId15" Type="http://schemas.openxmlformats.org/officeDocument/2006/relationships/oleObject" Target="../embeddings/oleObject245.bin"/><Relationship Id="rId14" Type="http://schemas.openxmlformats.org/officeDocument/2006/relationships/image" Target="../media/image257.emf"/><Relationship Id="rId13" Type="http://schemas.openxmlformats.org/officeDocument/2006/relationships/oleObject" Target="../embeddings/oleObject244.bin"/><Relationship Id="rId12" Type="http://schemas.openxmlformats.org/officeDocument/2006/relationships/image" Target="../media/image256.emf"/><Relationship Id="rId11" Type="http://schemas.openxmlformats.org/officeDocument/2006/relationships/oleObject" Target="../embeddings/oleObject243.bin"/><Relationship Id="rId10" Type="http://schemas.openxmlformats.org/officeDocument/2006/relationships/image" Target="../media/image255.emf"/><Relationship Id="rId1" Type="http://schemas.openxmlformats.org/officeDocument/2006/relationships/oleObject" Target="../embeddings/oleObject239.bin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slide" Target="slide1.xml"/><Relationship Id="rId7" Type="http://schemas.openxmlformats.org/officeDocument/2006/relationships/image" Target="../media/image264.emf"/><Relationship Id="rId6" Type="http://schemas.openxmlformats.org/officeDocument/2006/relationships/oleObject" Target="../embeddings/oleObject251.bin"/><Relationship Id="rId5" Type="http://schemas.openxmlformats.org/officeDocument/2006/relationships/image" Target="../media/image8.png"/><Relationship Id="rId4" Type="http://schemas.openxmlformats.org/officeDocument/2006/relationships/image" Target="../media/image263.emf"/><Relationship Id="rId3" Type="http://schemas.openxmlformats.org/officeDocument/2006/relationships/oleObject" Target="../embeddings/oleObject250.bin"/><Relationship Id="rId21" Type="http://schemas.openxmlformats.org/officeDocument/2006/relationships/notesSlide" Target="../notesSlides/notesSlide79.xml"/><Relationship Id="rId20" Type="http://schemas.openxmlformats.org/officeDocument/2006/relationships/vmlDrawing" Target="../drawings/vmlDrawing64.vml"/><Relationship Id="rId2" Type="http://schemas.openxmlformats.org/officeDocument/2006/relationships/image" Target="../media/image262.emf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337.xml"/><Relationship Id="rId17" Type="http://schemas.openxmlformats.org/officeDocument/2006/relationships/image" Target="../media/image267.emf"/><Relationship Id="rId16" Type="http://schemas.openxmlformats.org/officeDocument/2006/relationships/oleObject" Target="../embeddings/oleObject254.bin"/><Relationship Id="rId15" Type="http://schemas.openxmlformats.org/officeDocument/2006/relationships/tags" Target="../tags/tag336.xml"/><Relationship Id="rId14" Type="http://schemas.openxmlformats.org/officeDocument/2006/relationships/image" Target="../media/image266.emf"/><Relationship Id="rId13" Type="http://schemas.openxmlformats.org/officeDocument/2006/relationships/oleObject" Target="../embeddings/oleObject253.bin"/><Relationship Id="rId12" Type="http://schemas.openxmlformats.org/officeDocument/2006/relationships/tags" Target="../tags/tag335.xml"/><Relationship Id="rId11" Type="http://schemas.openxmlformats.org/officeDocument/2006/relationships/image" Target="../media/image265.emf"/><Relationship Id="rId10" Type="http://schemas.openxmlformats.org/officeDocument/2006/relationships/oleObject" Target="../embeddings/oleObject252.bin"/><Relationship Id="rId1" Type="http://schemas.openxmlformats.org/officeDocument/2006/relationships/oleObject" Target="../embeddings/oleObject249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338.xml"/><Relationship Id="rId8" Type="http://schemas.openxmlformats.org/officeDocument/2006/relationships/slide" Target="slide1.xml"/><Relationship Id="rId7" Type="http://schemas.openxmlformats.org/officeDocument/2006/relationships/image" Target="../media/image270.emf"/><Relationship Id="rId6" Type="http://schemas.openxmlformats.org/officeDocument/2006/relationships/oleObject" Target="../embeddings/oleObject257.bin"/><Relationship Id="rId5" Type="http://schemas.openxmlformats.org/officeDocument/2006/relationships/image" Target="../media/image269.emf"/><Relationship Id="rId4" Type="http://schemas.openxmlformats.org/officeDocument/2006/relationships/oleObject" Target="../embeddings/oleObject256.bin"/><Relationship Id="rId34" Type="http://schemas.openxmlformats.org/officeDocument/2006/relationships/notesSlide" Target="../notesSlides/notesSlide80.xml"/><Relationship Id="rId33" Type="http://schemas.openxmlformats.org/officeDocument/2006/relationships/vmlDrawing" Target="../drawings/vmlDrawing65.v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348.xml"/><Relationship Id="rId30" Type="http://schemas.openxmlformats.org/officeDocument/2006/relationships/tags" Target="../tags/tag347.xml"/><Relationship Id="rId3" Type="http://schemas.openxmlformats.org/officeDocument/2006/relationships/image" Target="../media/image268.emf"/><Relationship Id="rId29" Type="http://schemas.openxmlformats.org/officeDocument/2006/relationships/tags" Target="../tags/tag346.xml"/><Relationship Id="rId28" Type="http://schemas.openxmlformats.org/officeDocument/2006/relationships/tags" Target="../tags/tag345.xml"/><Relationship Id="rId27" Type="http://schemas.openxmlformats.org/officeDocument/2006/relationships/tags" Target="../tags/tag344.xml"/><Relationship Id="rId26" Type="http://schemas.openxmlformats.org/officeDocument/2006/relationships/image" Target="../media/image276.emf"/><Relationship Id="rId25" Type="http://schemas.openxmlformats.org/officeDocument/2006/relationships/oleObject" Target="../embeddings/oleObject263.bin"/><Relationship Id="rId24" Type="http://schemas.openxmlformats.org/officeDocument/2006/relationships/tags" Target="../tags/tag343.xml"/><Relationship Id="rId23" Type="http://schemas.openxmlformats.org/officeDocument/2006/relationships/image" Target="../media/image275.emf"/><Relationship Id="rId22" Type="http://schemas.openxmlformats.org/officeDocument/2006/relationships/oleObject" Target="../embeddings/oleObject262.bin"/><Relationship Id="rId21" Type="http://schemas.openxmlformats.org/officeDocument/2006/relationships/tags" Target="../tags/tag342.xml"/><Relationship Id="rId20" Type="http://schemas.openxmlformats.org/officeDocument/2006/relationships/image" Target="../media/image274.emf"/><Relationship Id="rId2" Type="http://schemas.openxmlformats.org/officeDocument/2006/relationships/oleObject" Target="../embeddings/oleObject255.bin"/><Relationship Id="rId19" Type="http://schemas.openxmlformats.org/officeDocument/2006/relationships/oleObject" Target="../embeddings/oleObject261.bin"/><Relationship Id="rId18" Type="http://schemas.openxmlformats.org/officeDocument/2006/relationships/tags" Target="../tags/tag341.xml"/><Relationship Id="rId17" Type="http://schemas.openxmlformats.org/officeDocument/2006/relationships/image" Target="../media/image273.emf"/><Relationship Id="rId16" Type="http://schemas.openxmlformats.org/officeDocument/2006/relationships/oleObject" Target="../embeddings/oleObject260.bin"/><Relationship Id="rId15" Type="http://schemas.openxmlformats.org/officeDocument/2006/relationships/tags" Target="../tags/tag340.xml"/><Relationship Id="rId14" Type="http://schemas.openxmlformats.org/officeDocument/2006/relationships/image" Target="../media/image272.emf"/><Relationship Id="rId13" Type="http://schemas.openxmlformats.org/officeDocument/2006/relationships/oleObject" Target="../embeddings/oleObject259.bin"/><Relationship Id="rId12" Type="http://schemas.openxmlformats.org/officeDocument/2006/relationships/tags" Target="../tags/tag339.xml"/><Relationship Id="rId11" Type="http://schemas.openxmlformats.org/officeDocument/2006/relationships/image" Target="../media/image271.emf"/><Relationship Id="rId10" Type="http://schemas.openxmlformats.org/officeDocument/2006/relationships/oleObject" Target="../embeddings/oleObject258.bin"/><Relationship Id="rId1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6.vml"/><Relationship Id="rId8" Type="http://schemas.openxmlformats.org/officeDocument/2006/relationships/slideLayout" Target="../slideLayouts/slideLayout7.xml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278.emf"/><Relationship Id="rId4" Type="http://schemas.openxmlformats.org/officeDocument/2006/relationships/oleObject" Target="../embeddings/oleObject265.bin"/><Relationship Id="rId3" Type="http://schemas.openxmlformats.org/officeDocument/2006/relationships/image" Target="../media/image277.emf"/><Relationship Id="rId2" Type="http://schemas.openxmlformats.org/officeDocument/2006/relationships/oleObject" Target="../embeddings/oleObject264.bin"/><Relationship Id="rId10" Type="http://schemas.openxmlformats.org/officeDocument/2006/relationships/notesSlide" Target="../notesSlides/notesSlide81.xml"/><Relationship Id="rId1" Type="http://schemas.openxmlformats.org/officeDocument/2006/relationships/image" Target="../media/image34.jpe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8.png"/><Relationship Id="rId7" Type="http://schemas.openxmlformats.org/officeDocument/2006/relationships/image" Target="../media/image281.emf"/><Relationship Id="rId6" Type="http://schemas.openxmlformats.org/officeDocument/2006/relationships/oleObject" Target="../embeddings/oleObject268.bin"/><Relationship Id="rId5" Type="http://schemas.openxmlformats.org/officeDocument/2006/relationships/image" Target="../media/image280.emf"/><Relationship Id="rId4" Type="http://schemas.openxmlformats.org/officeDocument/2006/relationships/oleObject" Target="../embeddings/oleObject267.bin"/><Relationship Id="rId3" Type="http://schemas.openxmlformats.org/officeDocument/2006/relationships/image" Target="../media/image279.emf"/><Relationship Id="rId2" Type="http://schemas.openxmlformats.org/officeDocument/2006/relationships/oleObject" Target="../embeddings/oleObject266.bin"/><Relationship Id="rId12" Type="http://schemas.openxmlformats.org/officeDocument/2006/relationships/notesSlide" Target="../notesSlides/notesSlide82.xml"/><Relationship Id="rId11" Type="http://schemas.openxmlformats.org/officeDocument/2006/relationships/vmlDrawing" Target="../drawings/vmlDrawing67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3.xml"/><Relationship Id="rId8" Type="http://schemas.openxmlformats.org/officeDocument/2006/relationships/vmlDrawing" Target="../drawings/vmlDrawing68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283.emf"/><Relationship Id="rId3" Type="http://schemas.openxmlformats.org/officeDocument/2006/relationships/oleObject" Target="../embeddings/oleObject270.bin"/><Relationship Id="rId2" Type="http://schemas.openxmlformats.org/officeDocument/2006/relationships/image" Target="../media/image282.emf"/><Relationship Id="rId1" Type="http://schemas.openxmlformats.org/officeDocument/2006/relationships/oleObject" Target="../embeddings/oleObject269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287.emf"/><Relationship Id="rId7" Type="http://schemas.openxmlformats.org/officeDocument/2006/relationships/oleObject" Target="../embeddings/oleObject274.bin"/><Relationship Id="rId6" Type="http://schemas.openxmlformats.org/officeDocument/2006/relationships/image" Target="../media/image286.emf"/><Relationship Id="rId5" Type="http://schemas.openxmlformats.org/officeDocument/2006/relationships/oleObject" Target="../embeddings/oleObject273.bin"/><Relationship Id="rId4" Type="http://schemas.openxmlformats.org/officeDocument/2006/relationships/image" Target="../media/image285.emf"/><Relationship Id="rId3" Type="http://schemas.openxmlformats.org/officeDocument/2006/relationships/oleObject" Target="../embeddings/oleObject272.bin"/><Relationship Id="rId2" Type="http://schemas.openxmlformats.org/officeDocument/2006/relationships/image" Target="../media/image284.emf"/><Relationship Id="rId13" Type="http://schemas.openxmlformats.org/officeDocument/2006/relationships/notesSlide" Target="../notesSlides/notesSlide85.xml"/><Relationship Id="rId12" Type="http://schemas.openxmlformats.org/officeDocument/2006/relationships/vmlDrawing" Target="../drawings/vmlDrawing69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271.bin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9.bin"/><Relationship Id="rId8" Type="http://schemas.openxmlformats.org/officeDocument/2006/relationships/image" Target="../media/image291.emf"/><Relationship Id="rId7" Type="http://schemas.openxmlformats.org/officeDocument/2006/relationships/oleObject" Target="../embeddings/oleObject278.bin"/><Relationship Id="rId6" Type="http://schemas.openxmlformats.org/officeDocument/2006/relationships/image" Target="../media/image290.emf"/><Relationship Id="rId5" Type="http://schemas.openxmlformats.org/officeDocument/2006/relationships/oleObject" Target="../embeddings/oleObject277.bin"/><Relationship Id="rId4" Type="http://schemas.openxmlformats.org/officeDocument/2006/relationships/image" Target="../media/image289.emf"/><Relationship Id="rId3" Type="http://schemas.openxmlformats.org/officeDocument/2006/relationships/oleObject" Target="../embeddings/oleObject276.bin"/><Relationship Id="rId2" Type="http://schemas.openxmlformats.org/officeDocument/2006/relationships/image" Target="../media/image288.emf"/><Relationship Id="rId15" Type="http://schemas.openxmlformats.org/officeDocument/2006/relationships/notesSlide" Target="../notesSlides/notesSlide86.xml"/><Relationship Id="rId14" Type="http://schemas.openxmlformats.org/officeDocument/2006/relationships/vmlDrawing" Target="../drawings/vmlDrawing70.vml"/><Relationship Id="rId13" Type="http://schemas.openxmlformats.org/officeDocument/2006/relationships/slideLayout" Target="../slideLayouts/slideLayout7.xml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292.emf"/><Relationship Id="rId1" Type="http://schemas.openxmlformats.org/officeDocument/2006/relationships/oleObject" Target="../embeddings/oleObject275.bin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image" Target="../media/image296.emf"/><Relationship Id="rId7" Type="http://schemas.openxmlformats.org/officeDocument/2006/relationships/oleObject" Target="../embeddings/oleObject283.bin"/><Relationship Id="rId6" Type="http://schemas.openxmlformats.org/officeDocument/2006/relationships/image" Target="../media/image295.emf"/><Relationship Id="rId5" Type="http://schemas.openxmlformats.org/officeDocument/2006/relationships/oleObject" Target="../embeddings/oleObject282.bin"/><Relationship Id="rId4" Type="http://schemas.openxmlformats.org/officeDocument/2006/relationships/image" Target="../media/image294.emf"/><Relationship Id="rId3" Type="http://schemas.openxmlformats.org/officeDocument/2006/relationships/oleObject" Target="../embeddings/oleObject281.bin"/><Relationship Id="rId2" Type="http://schemas.openxmlformats.org/officeDocument/2006/relationships/image" Target="../media/image293.emf"/><Relationship Id="rId18" Type="http://schemas.openxmlformats.org/officeDocument/2006/relationships/notesSlide" Target="../notesSlides/notesSlide87.xml"/><Relationship Id="rId17" Type="http://schemas.openxmlformats.org/officeDocument/2006/relationships/vmlDrawing" Target="../drawings/vmlDrawing71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99.png"/><Relationship Id="rId14" Type="http://schemas.openxmlformats.org/officeDocument/2006/relationships/image" Target="../media/image298.png"/><Relationship Id="rId13" Type="http://schemas.openxmlformats.org/officeDocument/2006/relationships/slide" Target="slide1.xml"/><Relationship Id="rId12" Type="http://schemas.openxmlformats.org/officeDocument/2006/relationships/image" Target="../media/image8.png"/><Relationship Id="rId11" Type="http://schemas.openxmlformats.org/officeDocument/2006/relationships/image" Target="../media/image297.emf"/><Relationship Id="rId10" Type="http://schemas.openxmlformats.org/officeDocument/2006/relationships/oleObject" Target="../embeddings/oleObject284.bin"/><Relationship Id="rId1" Type="http://schemas.openxmlformats.org/officeDocument/2006/relationships/oleObject" Target="../embeddings/oleObject280.bin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9.bin"/><Relationship Id="rId8" Type="http://schemas.openxmlformats.org/officeDocument/2006/relationships/image" Target="../media/image303.emf"/><Relationship Id="rId7" Type="http://schemas.openxmlformats.org/officeDocument/2006/relationships/oleObject" Target="../embeddings/oleObject288.bin"/><Relationship Id="rId6" Type="http://schemas.openxmlformats.org/officeDocument/2006/relationships/image" Target="../media/image302.emf"/><Relationship Id="rId5" Type="http://schemas.openxmlformats.org/officeDocument/2006/relationships/oleObject" Target="../embeddings/oleObject287.bin"/><Relationship Id="rId4" Type="http://schemas.openxmlformats.org/officeDocument/2006/relationships/image" Target="../media/image301.emf"/><Relationship Id="rId3" Type="http://schemas.openxmlformats.org/officeDocument/2006/relationships/oleObject" Target="../embeddings/oleObject286.bin"/><Relationship Id="rId2" Type="http://schemas.openxmlformats.org/officeDocument/2006/relationships/image" Target="../media/image300.emf"/><Relationship Id="rId18" Type="http://schemas.openxmlformats.org/officeDocument/2006/relationships/notesSlide" Target="../notesSlides/notesSlide88.xml"/><Relationship Id="rId17" Type="http://schemas.openxmlformats.org/officeDocument/2006/relationships/vmlDrawing" Target="../drawings/vmlDrawing72.v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349.xml"/><Relationship Id="rId14" Type="http://schemas.openxmlformats.org/officeDocument/2006/relationships/slide" Target="slide1.xml"/><Relationship Id="rId13" Type="http://schemas.openxmlformats.org/officeDocument/2006/relationships/image" Target="../media/image8.png"/><Relationship Id="rId12" Type="http://schemas.openxmlformats.org/officeDocument/2006/relationships/image" Target="../media/image305.emf"/><Relationship Id="rId11" Type="http://schemas.openxmlformats.org/officeDocument/2006/relationships/oleObject" Target="../embeddings/oleObject290.bin"/><Relationship Id="rId10" Type="http://schemas.openxmlformats.org/officeDocument/2006/relationships/image" Target="../media/image304.emf"/><Relationship Id="rId1" Type="http://schemas.openxmlformats.org/officeDocument/2006/relationships/oleObject" Target="../embeddings/oleObject285.bin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308.emf"/><Relationship Id="rId5" Type="http://schemas.openxmlformats.org/officeDocument/2006/relationships/oleObject" Target="../embeddings/oleObject293.bin"/><Relationship Id="rId4" Type="http://schemas.openxmlformats.org/officeDocument/2006/relationships/image" Target="../media/image307.emf"/><Relationship Id="rId3" Type="http://schemas.openxmlformats.org/officeDocument/2006/relationships/oleObject" Target="../embeddings/oleObject292.bin"/><Relationship Id="rId2" Type="http://schemas.openxmlformats.org/officeDocument/2006/relationships/image" Target="../media/image306.emf"/><Relationship Id="rId13" Type="http://schemas.openxmlformats.org/officeDocument/2006/relationships/notesSlide" Target="../notesSlides/notesSlide89.xml"/><Relationship Id="rId12" Type="http://schemas.openxmlformats.org/officeDocument/2006/relationships/vmlDrawing" Target="../drawings/vmlDrawing7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10.png"/><Relationship Id="rId1" Type="http://schemas.openxmlformats.org/officeDocument/2006/relationships/oleObject" Target="../embeddings/oleObject291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slide" Target="slide1.xml"/><Relationship Id="rId7" Type="http://schemas.openxmlformats.org/officeDocument/2006/relationships/image" Target="../media/image8.png"/><Relationship Id="rId6" Type="http://schemas.openxmlformats.org/officeDocument/2006/relationships/image" Target="../media/image1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e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6.emf"/><Relationship Id="rId11" Type="http://schemas.openxmlformats.org/officeDocument/2006/relationships/notesSlide" Target="../notesSlides/notesSlide9.xml"/><Relationship Id="rId10" Type="http://schemas.openxmlformats.org/officeDocument/2006/relationships/vmlDrawing" Target="../drawings/vmlDrawing4.vml"/><Relationship Id="rId1" Type="http://schemas.openxmlformats.org/officeDocument/2006/relationships/oleObject" Target="../embeddings/oleObject5.bin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0.xml"/><Relationship Id="rId8" Type="http://schemas.openxmlformats.org/officeDocument/2006/relationships/vmlDrawing" Target="../drawings/vmlDrawing74.vml"/><Relationship Id="rId7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312.emf"/><Relationship Id="rId3" Type="http://schemas.openxmlformats.org/officeDocument/2006/relationships/oleObject" Target="../embeddings/oleObject295.bin"/><Relationship Id="rId2" Type="http://schemas.openxmlformats.org/officeDocument/2006/relationships/image" Target="../media/image311.emf"/><Relationship Id="rId1" Type="http://schemas.openxmlformats.org/officeDocument/2006/relationships/oleObject" Target="../embeddings/oleObject294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9.bin"/><Relationship Id="rId8" Type="http://schemas.openxmlformats.org/officeDocument/2006/relationships/image" Target="../media/image315.emf"/><Relationship Id="rId7" Type="http://schemas.openxmlformats.org/officeDocument/2006/relationships/oleObject" Target="../embeddings/oleObject298.bin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314.emf"/><Relationship Id="rId3" Type="http://schemas.openxmlformats.org/officeDocument/2006/relationships/oleObject" Target="../embeddings/oleObject297.bin"/><Relationship Id="rId2" Type="http://schemas.openxmlformats.org/officeDocument/2006/relationships/image" Target="../media/image313.emf"/><Relationship Id="rId13" Type="http://schemas.openxmlformats.org/officeDocument/2006/relationships/notesSlide" Target="../notesSlides/notesSlide91.xml"/><Relationship Id="rId12" Type="http://schemas.openxmlformats.org/officeDocument/2006/relationships/vmlDrawing" Target="../drawings/vmlDrawing7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11.emf"/><Relationship Id="rId1" Type="http://schemas.openxmlformats.org/officeDocument/2006/relationships/oleObject" Target="../embeddings/oleObject296.bin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4.bin"/><Relationship Id="rId8" Type="http://schemas.openxmlformats.org/officeDocument/2006/relationships/image" Target="../media/image319.emf"/><Relationship Id="rId7" Type="http://schemas.openxmlformats.org/officeDocument/2006/relationships/oleObject" Target="../embeddings/oleObject303.bin"/><Relationship Id="rId6" Type="http://schemas.openxmlformats.org/officeDocument/2006/relationships/image" Target="../media/image318.emf"/><Relationship Id="rId5" Type="http://schemas.openxmlformats.org/officeDocument/2006/relationships/oleObject" Target="../embeddings/oleObject302.bin"/><Relationship Id="rId4" Type="http://schemas.openxmlformats.org/officeDocument/2006/relationships/image" Target="../media/image317.emf"/><Relationship Id="rId3" Type="http://schemas.openxmlformats.org/officeDocument/2006/relationships/oleObject" Target="../embeddings/oleObject301.bin"/><Relationship Id="rId2" Type="http://schemas.openxmlformats.org/officeDocument/2006/relationships/image" Target="../media/image316.emf"/><Relationship Id="rId19" Type="http://schemas.openxmlformats.org/officeDocument/2006/relationships/notesSlide" Target="../notesSlides/notesSlide92.xml"/><Relationship Id="rId18" Type="http://schemas.openxmlformats.org/officeDocument/2006/relationships/vmlDrawing" Target="../drawings/vmlDrawing76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22.emf"/><Relationship Id="rId15" Type="http://schemas.openxmlformats.org/officeDocument/2006/relationships/oleObject" Target="../embeddings/oleObject306.bin"/><Relationship Id="rId14" Type="http://schemas.openxmlformats.org/officeDocument/2006/relationships/image" Target="../media/image321.emf"/><Relationship Id="rId13" Type="http://schemas.openxmlformats.org/officeDocument/2006/relationships/oleObject" Target="../embeddings/oleObject305.bin"/><Relationship Id="rId12" Type="http://schemas.openxmlformats.org/officeDocument/2006/relationships/slide" Target="slide1.xml"/><Relationship Id="rId11" Type="http://schemas.openxmlformats.org/officeDocument/2006/relationships/image" Target="../media/image8.png"/><Relationship Id="rId10" Type="http://schemas.openxmlformats.org/officeDocument/2006/relationships/image" Target="../media/image320.emf"/><Relationship Id="rId1" Type="http://schemas.openxmlformats.org/officeDocument/2006/relationships/oleObject" Target="../embeddings/oleObject300.bin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1.bin"/><Relationship Id="rId8" Type="http://schemas.openxmlformats.org/officeDocument/2006/relationships/image" Target="../media/image326.emf"/><Relationship Id="rId7" Type="http://schemas.openxmlformats.org/officeDocument/2006/relationships/oleObject" Target="../embeddings/oleObject310.bin"/><Relationship Id="rId6" Type="http://schemas.openxmlformats.org/officeDocument/2006/relationships/image" Target="../media/image325.emf"/><Relationship Id="rId5" Type="http://schemas.openxmlformats.org/officeDocument/2006/relationships/oleObject" Target="../embeddings/oleObject309.bin"/><Relationship Id="rId4" Type="http://schemas.openxmlformats.org/officeDocument/2006/relationships/image" Target="../media/image324.emf"/><Relationship Id="rId3" Type="http://schemas.openxmlformats.org/officeDocument/2006/relationships/oleObject" Target="../embeddings/oleObject308.bin"/><Relationship Id="rId20" Type="http://schemas.openxmlformats.org/officeDocument/2006/relationships/notesSlide" Target="../notesSlides/notesSlide94.xml"/><Relationship Id="rId2" Type="http://schemas.openxmlformats.org/officeDocument/2006/relationships/image" Target="../media/image323.emf"/><Relationship Id="rId19" Type="http://schemas.openxmlformats.org/officeDocument/2006/relationships/vmlDrawing" Target="../drawings/vmlDrawing77.vml"/><Relationship Id="rId18" Type="http://schemas.openxmlformats.org/officeDocument/2006/relationships/slideLayout" Target="../slideLayouts/slideLayout7.xml"/><Relationship Id="rId17" Type="http://schemas.openxmlformats.org/officeDocument/2006/relationships/slide" Target="slide1.xml"/><Relationship Id="rId16" Type="http://schemas.openxmlformats.org/officeDocument/2006/relationships/image" Target="../media/image13.jpeg"/><Relationship Id="rId15" Type="http://schemas.openxmlformats.org/officeDocument/2006/relationships/image" Target="../media/image8.png"/><Relationship Id="rId14" Type="http://schemas.openxmlformats.org/officeDocument/2006/relationships/image" Target="../media/image329.wmf"/><Relationship Id="rId13" Type="http://schemas.openxmlformats.org/officeDocument/2006/relationships/oleObject" Target="../embeddings/oleObject313.bin"/><Relationship Id="rId12" Type="http://schemas.openxmlformats.org/officeDocument/2006/relationships/image" Target="../media/image328.emf"/><Relationship Id="rId11" Type="http://schemas.openxmlformats.org/officeDocument/2006/relationships/oleObject" Target="../embeddings/oleObject312.bin"/><Relationship Id="rId10" Type="http://schemas.openxmlformats.org/officeDocument/2006/relationships/image" Target="../media/image327.emf"/><Relationship Id="rId1" Type="http://schemas.openxmlformats.org/officeDocument/2006/relationships/oleObject" Target="../embeddings/oleObject307.bin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3.emf"/><Relationship Id="rId8" Type="http://schemas.openxmlformats.org/officeDocument/2006/relationships/oleObject" Target="../embeddings/oleObject317.bin"/><Relationship Id="rId7" Type="http://schemas.openxmlformats.org/officeDocument/2006/relationships/image" Target="../media/image332.wmf"/><Relationship Id="rId6" Type="http://schemas.openxmlformats.org/officeDocument/2006/relationships/oleObject" Target="../embeddings/oleObject316.bin"/><Relationship Id="rId5" Type="http://schemas.openxmlformats.org/officeDocument/2006/relationships/image" Target="../media/image8.png"/><Relationship Id="rId4" Type="http://schemas.openxmlformats.org/officeDocument/2006/relationships/image" Target="../media/image331.emf"/><Relationship Id="rId3" Type="http://schemas.openxmlformats.org/officeDocument/2006/relationships/oleObject" Target="../embeddings/oleObject315.bin"/><Relationship Id="rId2" Type="http://schemas.openxmlformats.org/officeDocument/2006/relationships/image" Target="../media/image330.emf"/><Relationship Id="rId18" Type="http://schemas.openxmlformats.org/officeDocument/2006/relationships/notesSlide" Target="../notesSlides/notesSlide95.xml"/><Relationship Id="rId17" Type="http://schemas.openxmlformats.org/officeDocument/2006/relationships/vmlDrawing" Target="../drawings/vmlDrawing78.vml"/><Relationship Id="rId16" Type="http://schemas.openxmlformats.org/officeDocument/2006/relationships/slideLayout" Target="../slideLayouts/slideLayout7.xml"/><Relationship Id="rId15" Type="http://schemas.openxmlformats.org/officeDocument/2006/relationships/slide" Target="slide1.xml"/><Relationship Id="rId14" Type="http://schemas.openxmlformats.org/officeDocument/2006/relationships/image" Target="../media/image335.emf"/><Relationship Id="rId13" Type="http://schemas.openxmlformats.org/officeDocument/2006/relationships/oleObject" Target="../embeddings/oleObject319.bin"/><Relationship Id="rId12" Type="http://schemas.openxmlformats.org/officeDocument/2006/relationships/image" Target="../media/image13.jpeg"/><Relationship Id="rId11" Type="http://schemas.openxmlformats.org/officeDocument/2006/relationships/image" Target="../media/image334.emf"/><Relationship Id="rId10" Type="http://schemas.openxmlformats.org/officeDocument/2006/relationships/oleObject" Target="../embeddings/oleObject318.bin"/><Relationship Id="rId1" Type="http://schemas.openxmlformats.org/officeDocument/2006/relationships/oleObject" Target="../embeddings/oleObject314.bin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39.emf"/><Relationship Id="rId7" Type="http://schemas.openxmlformats.org/officeDocument/2006/relationships/oleObject" Target="../embeddings/oleObject323.bin"/><Relationship Id="rId6" Type="http://schemas.openxmlformats.org/officeDocument/2006/relationships/image" Target="../media/image338.emf"/><Relationship Id="rId5" Type="http://schemas.openxmlformats.org/officeDocument/2006/relationships/oleObject" Target="../embeddings/oleObject322.bin"/><Relationship Id="rId4" Type="http://schemas.openxmlformats.org/officeDocument/2006/relationships/image" Target="../media/image337.emf"/><Relationship Id="rId3" Type="http://schemas.openxmlformats.org/officeDocument/2006/relationships/oleObject" Target="../embeddings/oleObject321.bin"/><Relationship Id="rId2" Type="http://schemas.openxmlformats.org/officeDocument/2006/relationships/image" Target="../media/image336.emf"/><Relationship Id="rId13" Type="http://schemas.openxmlformats.org/officeDocument/2006/relationships/notesSlide" Target="../notesSlides/notesSlide96.xml"/><Relationship Id="rId12" Type="http://schemas.openxmlformats.org/officeDocument/2006/relationships/vmlDrawing" Target="../drawings/vmlDrawing79.v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.xml"/><Relationship Id="rId1" Type="http://schemas.openxmlformats.org/officeDocument/2006/relationships/oleObject" Target="../embeddings/oleObject320.bin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0.v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350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341.emf"/><Relationship Id="rId3" Type="http://schemas.openxmlformats.org/officeDocument/2006/relationships/oleObject" Target="../embeddings/oleObject325.bin"/><Relationship Id="rId2" Type="http://schemas.openxmlformats.org/officeDocument/2006/relationships/image" Target="../media/image340.emf"/><Relationship Id="rId10" Type="http://schemas.openxmlformats.org/officeDocument/2006/relationships/notesSlide" Target="../notesSlides/notesSlide97.xml"/><Relationship Id="rId1" Type="http://schemas.openxmlformats.org/officeDocument/2006/relationships/oleObject" Target="../embeddings/oleObject324.bin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1.vml"/><Relationship Id="rId8" Type="http://schemas.openxmlformats.org/officeDocument/2006/relationships/slideLayout" Target="../slideLayouts/slideLayout7.xml"/><Relationship Id="rId7" Type="http://schemas.openxmlformats.org/officeDocument/2006/relationships/slide" Target="slide1.xml"/><Relationship Id="rId6" Type="http://schemas.openxmlformats.org/officeDocument/2006/relationships/image" Target="../media/image8.png"/><Relationship Id="rId5" Type="http://schemas.openxmlformats.org/officeDocument/2006/relationships/image" Target="../media/image343.emf"/><Relationship Id="rId4" Type="http://schemas.openxmlformats.org/officeDocument/2006/relationships/oleObject" Target="../embeddings/oleObject327.bin"/><Relationship Id="rId3" Type="http://schemas.openxmlformats.org/officeDocument/2006/relationships/image" Target="../media/image342.emf"/><Relationship Id="rId2" Type="http://schemas.openxmlformats.org/officeDocument/2006/relationships/oleObject" Target="../embeddings/oleObject326.bin"/><Relationship Id="rId10" Type="http://schemas.openxmlformats.org/officeDocument/2006/relationships/notesSlide" Target="../notesSlides/notesSlide99.xml"/><Relationship Id="rId1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977" name="Group 113"/>
          <p:cNvGrpSpPr/>
          <p:nvPr/>
        </p:nvGrpSpPr>
        <p:grpSpPr bwMode="auto">
          <a:xfrm>
            <a:off x="1631967" y="2205038"/>
            <a:ext cx="4321175" cy="539750"/>
            <a:chOff x="113" y="1389"/>
            <a:chExt cx="2722" cy="340"/>
          </a:xfrm>
        </p:grpSpPr>
        <p:pic>
          <p:nvPicPr>
            <p:cNvPr id="164884" name="Picture 20" descr="GEL Rounded Rectangle aquamarine">
              <a:hlinkClick r:id="rId1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" y="1389"/>
              <a:ext cx="2458" cy="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881" name="Picture 17" descr="GEL Rounded Rectangle aquamarine">
              <a:hlinkClick r:id="rId1" action="ppaction://hlinksldjump"/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389"/>
              <a:ext cx="330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885" name="Text Box 21">
              <a:hlinkClick r:id="rId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23" y="1434"/>
              <a:ext cx="2372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动态电路的方程及其初始条件</a:t>
              </a:r>
              <a:endParaRPr lang="zh-CN" altLang="en-US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882" name="Text Box 18">
              <a:hlinkClick r:id="rId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13" y="1434"/>
              <a:ext cx="363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7-1</a:t>
              </a:r>
              <a:endPara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989" name="Group 125"/>
          <p:cNvGrpSpPr/>
          <p:nvPr/>
        </p:nvGrpSpPr>
        <p:grpSpPr bwMode="auto">
          <a:xfrm>
            <a:off x="5964341" y="2198688"/>
            <a:ext cx="4591050" cy="538162"/>
            <a:chOff x="2800" y="1389"/>
            <a:chExt cx="2892" cy="339"/>
          </a:xfrm>
        </p:grpSpPr>
        <p:pic>
          <p:nvPicPr>
            <p:cNvPr id="164902" name="Picture 38" descr="GEL Rounded Rectangle aquamarin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1389"/>
              <a:ext cx="2494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903" name="Picture 39" descr="GEL Rounded Rectangle aquamarine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1389"/>
              <a:ext cx="46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904" name="Text Box 40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253" y="1434"/>
              <a:ext cx="2417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一阶电路和二阶电路的阶跃响应</a:t>
              </a:r>
              <a:endParaRPr lang="zh-CN" altLang="en-US" sz="2000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905" name="Text Box 41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2880" y="1434"/>
              <a:ext cx="408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7-7</a:t>
              </a:r>
              <a:endPara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978" name="Group 114"/>
          <p:cNvGrpSpPr/>
          <p:nvPr/>
        </p:nvGrpSpPr>
        <p:grpSpPr bwMode="auto">
          <a:xfrm>
            <a:off x="1631967" y="2744788"/>
            <a:ext cx="4321175" cy="539750"/>
            <a:chOff x="113" y="1729"/>
            <a:chExt cx="2722" cy="340"/>
          </a:xfrm>
        </p:grpSpPr>
        <p:pic>
          <p:nvPicPr>
            <p:cNvPr id="164907" name="Picture 43" descr="GEL Rounded Rectangle aquamarin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" y="1729"/>
              <a:ext cx="2458" cy="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908" name="Picture 44" descr="GEL Rounded Rectangle aquamarine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729"/>
              <a:ext cx="330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909" name="Text Box 45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23" y="1774"/>
              <a:ext cx="2372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一阶电路的零输入响应</a:t>
              </a:r>
              <a:endParaRPr lang="zh-CN" altLang="en-US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910" name="Text Box 46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13" y="1774"/>
              <a:ext cx="363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7-2</a:t>
              </a:r>
              <a:endPara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990" name="Group 126"/>
          <p:cNvGrpSpPr/>
          <p:nvPr/>
        </p:nvGrpSpPr>
        <p:grpSpPr bwMode="auto">
          <a:xfrm>
            <a:off x="5943601" y="2744788"/>
            <a:ext cx="4616450" cy="538162"/>
            <a:chOff x="2784" y="1729"/>
            <a:chExt cx="2908" cy="339"/>
          </a:xfrm>
        </p:grpSpPr>
        <p:pic>
          <p:nvPicPr>
            <p:cNvPr id="164912" name="Picture 48" descr="GEL Rounded Rectangle aquamarin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1729"/>
              <a:ext cx="2494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913" name="Picture 49" descr="GEL Rounded Rectangle aquamarine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1729"/>
              <a:ext cx="46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914" name="Text Box 50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253" y="1774"/>
              <a:ext cx="2417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一阶电路和二阶电路的冲激响应</a:t>
              </a:r>
              <a:endParaRPr lang="zh-CN" altLang="en-US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915" name="Text Box 51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2784" y="1774"/>
              <a:ext cx="459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  7-8</a:t>
              </a:r>
              <a:endPara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979" name="Group 115"/>
          <p:cNvGrpSpPr/>
          <p:nvPr/>
        </p:nvGrpSpPr>
        <p:grpSpPr bwMode="auto">
          <a:xfrm>
            <a:off x="1631967" y="3284538"/>
            <a:ext cx="4321175" cy="539750"/>
            <a:chOff x="113" y="2069"/>
            <a:chExt cx="2722" cy="340"/>
          </a:xfrm>
        </p:grpSpPr>
        <p:pic>
          <p:nvPicPr>
            <p:cNvPr id="164917" name="Picture 53" descr="GEL Rounded Rectangle aquamarin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" y="2069"/>
              <a:ext cx="2458" cy="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918" name="Picture 54" descr="GEL Rounded Rectangle aquamarine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069"/>
              <a:ext cx="330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919" name="Text Box 55">
              <a:hlinkClick r:id="rId9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23" y="2114"/>
              <a:ext cx="2372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一阶电路的零状态响应</a:t>
              </a:r>
              <a:endParaRPr lang="zh-CN" altLang="en-US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920" name="Text Box 56">
              <a:hlinkClick r:id="rId9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13" y="2114"/>
              <a:ext cx="363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7-3</a:t>
              </a:r>
              <a:endPara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991" name="Group 127"/>
          <p:cNvGrpSpPr/>
          <p:nvPr/>
        </p:nvGrpSpPr>
        <p:grpSpPr bwMode="auto">
          <a:xfrm>
            <a:off x="5951539" y="3284538"/>
            <a:ext cx="4608512" cy="538162"/>
            <a:chOff x="2789" y="2069"/>
            <a:chExt cx="2903" cy="339"/>
          </a:xfrm>
        </p:grpSpPr>
        <p:pic>
          <p:nvPicPr>
            <p:cNvPr id="164922" name="Picture 58" descr="GEL Rounded Rectangle aquamarin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2069"/>
              <a:ext cx="2494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923" name="Picture 59" descr="GEL Rounded Rectangle aquamarine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2069"/>
              <a:ext cx="46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924" name="Text Box 60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253" y="2114"/>
              <a:ext cx="2417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卷积积分</a:t>
              </a:r>
              <a:endParaRPr lang="zh-CN" altLang="en-US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925" name="Text Box 61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2789" y="2115"/>
              <a:ext cx="469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*7-9</a:t>
              </a:r>
              <a:endPara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980" name="Group 116"/>
          <p:cNvGrpSpPr/>
          <p:nvPr/>
        </p:nvGrpSpPr>
        <p:grpSpPr bwMode="auto">
          <a:xfrm>
            <a:off x="1631967" y="3824288"/>
            <a:ext cx="4321175" cy="539750"/>
            <a:chOff x="113" y="2409"/>
            <a:chExt cx="2722" cy="340"/>
          </a:xfrm>
        </p:grpSpPr>
        <p:pic>
          <p:nvPicPr>
            <p:cNvPr id="164927" name="Picture 63" descr="GEL Rounded Rectangle aquamarin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" y="2409"/>
              <a:ext cx="2458" cy="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928" name="Picture 64" descr="GEL Rounded Rectangle aquamarine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409"/>
              <a:ext cx="330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929" name="Text Box 65">
              <a:hlinkClick r:id="rId1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23" y="2454"/>
              <a:ext cx="2372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一阶电路的全响应</a:t>
              </a:r>
              <a:endParaRPr lang="zh-CN" altLang="en-US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930" name="Text Box 66">
              <a:hlinkClick r:id="rId1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13" y="2454"/>
              <a:ext cx="363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7-4</a:t>
              </a:r>
              <a:endPara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992" name="Group 128"/>
          <p:cNvGrpSpPr/>
          <p:nvPr/>
        </p:nvGrpSpPr>
        <p:grpSpPr bwMode="auto">
          <a:xfrm>
            <a:off x="5951539" y="3824288"/>
            <a:ext cx="4608512" cy="538162"/>
            <a:chOff x="2789" y="2409"/>
            <a:chExt cx="2903" cy="339"/>
          </a:xfrm>
        </p:grpSpPr>
        <p:pic>
          <p:nvPicPr>
            <p:cNvPr id="164932" name="Picture 68" descr="GEL Rounded Rectangle aquamarin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2409"/>
              <a:ext cx="2494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933" name="Picture 69" descr="GEL Rounded Rectangle aquamarine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2409"/>
              <a:ext cx="46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934" name="Text Box 70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253" y="2454"/>
              <a:ext cx="2417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状态方程</a:t>
              </a:r>
              <a:endParaRPr lang="zh-CN" altLang="en-US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935" name="Text Box 71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2789" y="2454"/>
              <a:ext cx="493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*7-10</a:t>
              </a:r>
              <a:endPara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981" name="Group 117"/>
          <p:cNvGrpSpPr/>
          <p:nvPr/>
        </p:nvGrpSpPr>
        <p:grpSpPr bwMode="auto">
          <a:xfrm>
            <a:off x="1631967" y="4365625"/>
            <a:ext cx="4321175" cy="539750"/>
            <a:chOff x="113" y="2750"/>
            <a:chExt cx="2722" cy="340"/>
          </a:xfrm>
        </p:grpSpPr>
        <p:pic>
          <p:nvPicPr>
            <p:cNvPr id="164937" name="Picture 73" descr="GEL Rounded Rectangle aquamarin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" y="2750"/>
              <a:ext cx="2458" cy="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938" name="Picture 74" descr="GEL Rounded Rectangle aquamarine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750"/>
              <a:ext cx="330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939" name="Text Box 75">
              <a:hlinkClick r:id="rId1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23" y="2795"/>
              <a:ext cx="2372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二阶电路的零输入响应</a:t>
              </a:r>
              <a:endParaRPr lang="zh-CN" altLang="en-US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940" name="Text Box 76">
              <a:hlinkClick r:id="rId1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13" y="2795"/>
              <a:ext cx="363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7-5</a:t>
              </a:r>
              <a:endPara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982" name="Group 118"/>
          <p:cNvGrpSpPr/>
          <p:nvPr/>
        </p:nvGrpSpPr>
        <p:grpSpPr bwMode="auto">
          <a:xfrm>
            <a:off x="1631967" y="4905375"/>
            <a:ext cx="4321175" cy="539750"/>
            <a:chOff x="113" y="3090"/>
            <a:chExt cx="2722" cy="340"/>
          </a:xfrm>
        </p:grpSpPr>
        <p:pic>
          <p:nvPicPr>
            <p:cNvPr id="164947" name="Picture 83" descr="GEL Rounded Rectangle aquamarin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" y="3090"/>
              <a:ext cx="2458" cy="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948" name="Picture 84" descr="GEL Rounded Rectangle aquamarine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3090"/>
              <a:ext cx="330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949" name="Text Box 85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23" y="3135"/>
              <a:ext cx="2372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二阶电路的零状态响应和全响应</a:t>
              </a:r>
              <a:endParaRPr lang="zh-CN" altLang="en-US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950" name="Text Box 86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13" y="3135"/>
              <a:ext cx="363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7-6</a:t>
              </a:r>
              <a:endPara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993" name="Group 129"/>
          <p:cNvGrpSpPr/>
          <p:nvPr/>
        </p:nvGrpSpPr>
        <p:grpSpPr bwMode="auto">
          <a:xfrm>
            <a:off x="5951538" y="4365659"/>
            <a:ext cx="4595812" cy="538163"/>
            <a:chOff x="2789" y="2750"/>
            <a:chExt cx="2895" cy="339"/>
          </a:xfrm>
        </p:grpSpPr>
        <p:pic>
          <p:nvPicPr>
            <p:cNvPr id="164958" name="Picture 94" descr="GEL Rounded Rectangle aquamarin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" y="2750"/>
              <a:ext cx="2494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959" name="Picture 95" descr="GEL Rounded Rectangle aquamarine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2750"/>
              <a:ext cx="457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960" name="Text Box 96">
              <a:hlinkClick r:id="rId1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266" y="2795"/>
              <a:ext cx="2417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动态电路时域分析中的几个问题</a:t>
              </a:r>
              <a:endParaRPr lang="zh-CN" altLang="en-US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4961" name="Text Box 97">
              <a:hlinkClick r:id="rId1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2789" y="2817"/>
              <a:ext cx="590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*7-11</a:t>
              </a:r>
              <a:endPara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4966" name="Group 102"/>
          <p:cNvGrpSpPr/>
          <p:nvPr/>
        </p:nvGrpSpPr>
        <p:grpSpPr bwMode="auto">
          <a:xfrm>
            <a:off x="9120205" y="6021388"/>
            <a:ext cx="1368425" cy="647700"/>
            <a:chOff x="2971" y="3113"/>
            <a:chExt cx="1043" cy="499"/>
          </a:xfrm>
        </p:grpSpPr>
        <p:sp>
          <p:nvSpPr>
            <p:cNvPr id="164967" name="Oval 103"/>
            <p:cNvSpPr>
              <a:spLocks noChangeArrowheads="1"/>
            </p:cNvSpPr>
            <p:nvPr/>
          </p:nvSpPr>
          <p:spPr bwMode="auto">
            <a:xfrm>
              <a:off x="2971" y="3113"/>
              <a:ext cx="1043" cy="499"/>
            </a:xfrm>
            <a:prstGeom prst="ellipse">
              <a:avLst/>
            </a:prstGeom>
            <a:gradFill rotWithShape="0">
              <a:gsLst>
                <a:gs pos="0">
                  <a:srgbClr val="3366FF"/>
                </a:gs>
                <a:gs pos="50000">
                  <a:srgbClr val="3366FF">
                    <a:gamma/>
                    <a:tint val="66667"/>
                    <a:invGamma/>
                  </a:srgbClr>
                </a:gs>
                <a:gs pos="100000">
                  <a:srgbClr val="3366FF"/>
                </a:gs>
              </a:gsLst>
              <a:lin ang="5400000" scaled="1"/>
            </a:gradFill>
            <a:ln w="28575" cap="sq" algn="ctr">
              <a:solidFill>
                <a:srgbClr val="0033CC"/>
              </a:solidFill>
              <a:round/>
            </a:ln>
            <a:effectLst>
              <a:prstShdw prst="shdw17" dist="17961" dir="2700000">
                <a:schemeClr val="bg2"/>
              </a:prst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968" name="Oval 104">
              <a:hlinkClick r:id="" action="ppaction://hlinkshowjump?jump=endshow" highlightClick="1"/>
            </p:cNvPr>
            <p:cNvSpPr>
              <a:spLocks noChangeArrowheads="1"/>
            </p:cNvSpPr>
            <p:nvPr/>
          </p:nvSpPr>
          <p:spPr bwMode="auto">
            <a:xfrm>
              <a:off x="3016" y="3158"/>
              <a:ext cx="953" cy="408"/>
            </a:xfrm>
            <a:prstGeom prst="ellipse">
              <a:avLst/>
            </a:prstGeom>
            <a:gradFill rotWithShape="0">
              <a:gsLst>
                <a:gs pos="0">
                  <a:srgbClr val="0033CC"/>
                </a:gs>
                <a:gs pos="50000">
                  <a:srgbClr val="87DAED"/>
                </a:gs>
                <a:gs pos="100000">
                  <a:srgbClr val="0033CC"/>
                </a:gs>
              </a:gsLst>
              <a:lin ang="5400000" scaled="1"/>
            </a:gradFill>
            <a:ln w="28575" cap="sq" algn="ctr">
              <a:solidFill>
                <a:srgbClr val="0033CC"/>
              </a:solidFill>
              <a:round/>
            </a:ln>
            <a:effectLst>
              <a:prstShdw prst="shdw17" dist="17961" dir="2700000">
                <a:schemeClr val="bg2"/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>
                  <a:solidFill>
                    <a:srgbClr val="CC0000"/>
                  </a:solidFill>
                  <a:ea typeface="隶书" pitchFamily="49" charset="-122"/>
                </a:rPr>
                <a:t>首 页</a:t>
              </a:r>
              <a:endParaRPr lang="zh-CN" altLang="en-US">
                <a:solidFill>
                  <a:srgbClr val="CC0000"/>
                </a:solidFill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368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第七章</a:t>
            </a:r>
            <a:r>
              <a:rPr lang="en-US" altLang="zh-CN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一阶电路和二阶的时域分析</a:t>
            </a:r>
            <a:endParaRPr lang="zh-CN" altLang="en-US" sz="4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4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4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4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4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4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4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4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4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4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4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4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4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4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4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4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4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4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90" name="Object 14"/>
          <p:cNvGraphicFramePr>
            <a:graphicFrameLocks noChangeAspect="1"/>
          </p:cNvGraphicFramePr>
          <p:nvPr/>
        </p:nvGraphicFramePr>
        <p:xfrm>
          <a:off x="5921058" y="3568734"/>
          <a:ext cx="357505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17" name="公式" r:id="rId1" imgW="1892300" imgH="660400" progId="Equation.3">
                  <p:embed/>
                </p:oleObj>
              </mc:Choice>
              <mc:Fallback>
                <p:oleObj name="公式" r:id="rId1" imgW="1892300" imgH="660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058" y="3568734"/>
                        <a:ext cx="357505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21" name="AutoShape 45"/>
          <p:cNvSpPr>
            <a:spLocks noChangeArrowheads="1"/>
          </p:cNvSpPr>
          <p:nvPr/>
        </p:nvSpPr>
        <p:spPr bwMode="auto">
          <a:xfrm>
            <a:off x="4873943" y="4148138"/>
            <a:ext cx="649287" cy="144462"/>
          </a:xfrm>
          <a:prstGeom prst="rightArrow">
            <a:avLst>
              <a:gd name="adj1" fmla="val 50000"/>
              <a:gd name="adj2" fmla="val 112363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422" name="Text Box 46"/>
          <p:cNvSpPr txBox="1">
            <a:spLocks noChangeArrowheads="1"/>
          </p:cNvSpPr>
          <p:nvPr/>
        </p:nvSpPr>
        <p:spPr bwMode="auto">
          <a:xfrm>
            <a:off x="1574165" y="2275840"/>
            <a:ext cx="43122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_GB2312" pitchFamily="49" charset="-122"/>
              </a:rPr>
              <a:t>应用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KVL</a:t>
            </a:r>
            <a:r>
              <a:rPr lang="zh-CN" altLang="en-US">
                <a:latin typeface="楷体_GB2312" pitchFamily="49" charset="-122"/>
              </a:rPr>
              <a:t>和电容的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VCR</a:t>
            </a:r>
            <a:r>
              <a:rPr lang="zh-CN" altLang="en-US">
                <a:latin typeface="楷体_GB2312" pitchFamily="49" charset="-122"/>
              </a:rPr>
              <a:t>得：</a:t>
            </a:r>
            <a:endParaRPr lang="zh-CN" altLang="en-US">
              <a:latin typeface="楷体_GB2312" pitchFamily="49" charset="-122"/>
            </a:endParaRPr>
          </a:p>
        </p:txBody>
      </p:sp>
      <p:sp>
        <p:nvSpPr>
          <p:cNvPr id="101426" name="Text Box 50"/>
          <p:cNvSpPr txBox="1">
            <a:spLocks noChangeArrowheads="1"/>
          </p:cNvSpPr>
          <p:nvPr/>
        </p:nvSpPr>
        <p:spPr bwMode="auto">
          <a:xfrm>
            <a:off x="1059180" y="5010785"/>
            <a:ext cx="28067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若以电流为变量：</a:t>
            </a:r>
            <a:endParaRPr lang="zh-CN" altLang="en-US"/>
          </a:p>
        </p:txBody>
      </p:sp>
      <p:graphicFrame>
        <p:nvGraphicFramePr>
          <p:cNvPr id="101427" name="Object 51"/>
          <p:cNvGraphicFramePr>
            <a:graphicFrameLocks noChangeAspect="1"/>
          </p:cNvGraphicFramePr>
          <p:nvPr/>
        </p:nvGraphicFramePr>
        <p:xfrm>
          <a:off x="3893820" y="4722495"/>
          <a:ext cx="3327400" cy="114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18" name="公式" r:id="rId3" imgW="1778000" imgH="609600" progId="Equation.3">
                  <p:embed/>
                </p:oleObj>
              </mc:Choice>
              <mc:Fallback>
                <p:oleObj name="公式" r:id="rId3" imgW="1778000" imgH="6096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820" y="4722495"/>
                        <a:ext cx="3327400" cy="1144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57" name="AutoShape 81"/>
          <p:cNvSpPr>
            <a:spLocks noChangeArrowheads="1"/>
          </p:cNvSpPr>
          <p:nvPr/>
        </p:nvSpPr>
        <p:spPr bwMode="auto">
          <a:xfrm>
            <a:off x="7220903" y="5301298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1458" name="Object 82"/>
          <p:cNvGraphicFramePr>
            <a:graphicFrameLocks noChangeAspect="1"/>
          </p:cNvGraphicFramePr>
          <p:nvPr/>
        </p:nvGraphicFramePr>
        <p:xfrm>
          <a:off x="7970537" y="4797425"/>
          <a:ext cx="3033713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19" name="公式" r:id="rId5" imgW="1714500" imgH="660400" progId="Equation.3">
                  <p:embed/>
                </p:oleObj>
              </mc:Choice>
              <mc:Fallback>
                <p:oleObj name="公式" r:id="rId5" imgW="1714500" imgH="66040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0537" y="4797425"/>
                        <a:ext cx="3033713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59" name="Text Box 83"/>
          <p:cNvSpPr txBox="1">
            <a:spLocks noChangeArrowheads="1"/>
          </p:cNvSpPr>
          <p:nvPr/>
        </p:nvSpPr>
        <p:spPr bwMode="auto">
          <a:xfrm>
            <a:off x="987425" y="1478915"/>
            <a:ext cx="36626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.</a:t>
            </a:r>
            <a:r>
              <a:rPr lang="en-US" altLang="zh-CN" sz="3200" i="1">
                <a:solidFill>
                  <a:schemeClr val="bg1"/>
                </a:solidFill>
                <a:latin typeface="楷体_GB2312" pitchFamily="49" charset="-122"/>
              </a:rPr>
              <a:t> </a:t>
            </a:r>
            <a:r>
              <a:rPr lang="zh-CN" altLang="en-US" sz="3200">
                <a:solidFill>
                  <a:schemeClr val="bg1"/>
                </a:solidFill>
                <a:latin typeface="楷体_GB2312" pitchFamily="49" charset="-122"/>
              </a:rPr>
              <a:t>动态电路的方程</a:t>
            </a:r>
            <a:endParaRPr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grpSp>
        <p:nvGrpSpPr>
          <p:cNvPr id="101462" name="Group 86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01463" name="Picture 87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464" name="Text Box 8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1465" name="Group 89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01466" name="Picture 90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467" name="Text Box 9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1510" name="Group 134"/>
          <p:cNvGrpSpPr/>
          <p:nvPr/>
        </p:nvGrpSpPr>
        <p:grpSpPr bwMode="auto">
          <a:xfrm>
            <a:off x="7677469" y="1480855"/>
            <a:ext cx="3300412" cy="1893888"/>
            <a:chOff x="3379" y="300"/>
            <a:chExt cx="2079" cy="1193"/>
          </a:xfrm>
        </p:grpSpPr>
        <p:sp>
          <p:nvSpPr>
            <p:cNvPr id="101472" name="Text Box 96"/>
            <p:cNvSpPr txBox="1">
              <a:spLocks noChangeArrowheads="1"/>
            </p:cNvSpPr>
            <p:nvPr/>
          </p:nvSpPr>
          <p:spPr bwMode="auto">
            <a:xfrm>
              <a:off x="3645" y="300"/>
              <a:ext cx="70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&gt;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73" name="Oval 97"/>
            <p:cNvSpPr>
              <a:spLocks noChangeArrowheads="1"/>
            </p:cNvSpPr>
            <p:nvPr/>
          </p:nvSpPr>
          <p:spPr bwMode="auto">
            <a:xfrm>
              <a:off x="3379" y="890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grpSp>
          <p:nvGrpSpPr>
            <p:cNvPr id="101474" name="Group 98"/>
            <p:cNvGrpSpPr/>
            <p:nvPr/>
          </p:nvGrpSpPr>
          <p:grpSpPr bwMode="auto">
            <a:xfrm>
              <a:off x="4900" y="1076"/>
              <a:ext cx="278" cy="69"/>
              <a:chOff x="2112" y="3648"/>
              <a:chExt cx="192" cy="48"/>
            </a:xfrm>
          </p:grpSpPr>
          <p:sp>
            <p:nvSpPr>
              <p:cNvPr id="101475" name="Line 99"/>
              <p:cNvSpPr>
                <a:spLocks noChangeShapeType="1"/>
              </p:cNvSpPr>
              <p:nvPr/>
            </p:nvSpPr>
            <p:spPr bwMode="auto">
              <a:xfrm>
                <a:off x="2112" y="364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76" name="Line 100"/>
              <p:cNvSpPr>
                <a:spLocks noChangeShapeType="1"/>
              </p:cNvSpPr>
              <p:nvPr/>
            </p:nvSpPr>
            <p:spPr bwMode="auto">
              <a:xfrm>
                <a:off x="2112" y="369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1477" name="Group 101"/>
            <p:cNvGrpSpPr/>
            <p:nvPr/>
          </p:nvGrpSpPr>
          <p:grpSpPr bwMode="auto">
            <a:xfrm>
              <a:off x="4558" y="614"/>
              <a:ext cx="367" cy="879"/>
              <a:chOff x="1576" y="1277"/>
              <a:chExt cx="253" cy="614"/>
            </a:xfrm>
          </p:grpSpPr>
          <p:grpSp>
            <p:nvGrpSpPr>
              <p:cNvPr id="101478" name="Group 102"/>
              <p:cNvGrpSpPr/>
              <p:nvPr/>
            </p:nvGrpSpPr>
            <p:grpSpPr bwMode="auto">
              <a:xfrm>
                <a:off x="1658" y="1277"/>
                <a:ext cx="171" cy="614"/>
                <a:chOff x="1658" y="1277"/>
                <a:chExt cx="171" cy="614"/>
              </a:xfrm>
            </p:grpSpPr>
            <p:sp>
              <p:nvSpPr>
                <p:cNvPr id="101479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1662" y="1277"/>
                  <a:ext cx="16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80" name="Text Box 104"/>
                <p:cNvSpPr txBox="1">
                  <a:spLocks noChangeArrowheads="1"/>
                </p:cNvSpPr>
                <p:nvPr/>
              </p:nvSpPr>
              <p:spPr bwMode="auto">
                <a:xfrm>
                  <a:off x="1658" y="1661"/>
                  <a:ext cx="15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1481" name="Text Box 105"/>
              <p:cNvSpPr txBox="1">
                <a:spLocks noChangeArrowheads="1"/>
              </p:cNvSpPr>
              <p:nvPr/>
            </p:nvSpPr>
            <p:spPr bwMode="auto">
              <a:xfrm>
                <a:off x="1576" y="1459"/>
                <a:ext cx="25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1482" name="Text Box 106"/>
            <p:cNvSpPr txBox="1">
              <a:spLocks noChangeArrowheads="1"/>
            </p:cNvSpPr>
            <p:nvPr/>
          </p:nvSpPr>
          <p:spPr bwMode="auto">
            <a:xfrm>
              <a:off x="3801" y="935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83" name="Line 107"/>
            <p:cNvSpPr>
              <a:spLocks noChangeShapeType="1"/>
            </p:cNvSpPr>
            <p:nvPr/>
          </p:nvSpPr>
          <p:spPr bwMode="auto">
            <a:xfrm>
              <a:off x="3563" y="663"/>
              <a:ext cx="144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84" name="Line 108"/>
            <p:cNvSpPr>
              <a:spLocks noChangeShapeType="1"/>
            </p:cNvSpPr>
            <p:nvPr/>
          </p:nvSpPr>
          <p:spPr bwMode="auto">
            <a:xfrm>
              <a:off x="3563" y="1487"/>
              <a:ext cx="145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85" name="Line 109"/>
            <p:cNvSpPr>
              <a:spLocks noChangeShapeType="1"/>
            </p:cNvSpPr>
            <p:nvPr/>
          </p:nvSpPr>
          <p:spPr bwMode="auto">
            <a:xfrm flipH="1">
              <a:off x="3560" y="663"/>
              <a:ext cx="3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86" name="Line 110"/>
            <p:cNvSpPr>
              <a:spLocks noChangeShapeType="1"/>
            </p:cNvSpPr>
            <p:nvPr/>
          </p:nvSpPr>
          <p:spPr bwMode="auto">
            <a:xfrm>
              <a:off x="5019" y="663"/>
              <a:ext cx="0" cy="41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87" name="Line 111"/>
            <p:cNvSpPr>
              <a:spLocks noChangeShapeType="1"/>
            </p:cNvSpPr>
            <p:nvPr/>
          </p:nvSpPr>
          <p:spPr bwMode="auto">
            <a:xfrm flipV="1">
              <a:off x="5019" y="1144"/>
              <a:ext cx="0" cy="3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88" name="Text Box 112"/>
            <p:cNvSpPr txBox="1">
              <a:spLocks noChangeArrowheads="1"/>
            </p:cNvSpPr>
            <p:nvPr/>
          </p:nvSpPr>
          <p:spPr bwMode="auto">
            <a:xfrm>
              <a:off x="4467" y="300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89" name="Text Box 113"/>
            <p:cNvSpPr txBox="1">
              <a:spLocks noChangeArrowheads="1"/>
            </p:cNvSpPr>
            <p:nvPr/>
          </p:nvSpPr>
          <p:spPr bwMode="auto">
            <a:xfrm>
              <a:off x="5193" y="890"/>
              <a:ext cx="26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1490" name="Group 114"/>
            <p:cNvGrpSpPr/>
            <p:nvPr/>
          </p:nvGrpSpPr>
          <p:grpSpPr bwMode="auto">
            <a:xfrm>
              <a:off x="4729" y="320"/>
              <a:ext cx="239" cy="342"/>
              <a:chOff x="1802" y="2593"/>
              <a:chExt cx="166" cy="239"/>
            </a:xfrm>
          </p:grpSpPr>
          <p:sp>
            <p:nvSpPr>
              <p:cNvPr id="101491" name="Text Box 115"/>
              <p:cNvSpPr txBox="1">
                <a:spLocks noChangeArrowheads="1"/>
              </p:cNvSpPr>
              <p:nvPr/>
            </p:nvSpPr>
            <p:spPr bwMode="auto">
              <a:xfrm>
                <a:off x="1802" y="2593"/>
                <a:ext cx="12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492" name="Line 116"/>
              <p:cNvSpPr>
                <a:spLocks noChangeShapeType="1"/>
              </p:cNvSpPr>
              <p:nvPr/>
            </p:nvSpPr>
            <p:spPr bwMode="auto">
              <a:xfrm>
                <a:off x="1824" y="2832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1493" name="Text Box 117"/>
            <p:cNvSpPr txBox="1">
              <a:spLocks noChangeArrowheads="1"/>
            </p:cNvSpPr>
            <p:nvPr/>
          </p:nvSpPr>
          <p:spPr bwMode="auto">
            <a:xfrm>
              <a:off x="3605" y="618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1494" name="Text Box 118"/>
            <p:cNvSpPr txBox="1">
              <a:spLocks noChangeArrowheads="1"/>
            </p:cNvSpPr>
            <p:nvPr/>
          </p:nvSpPr>
          <p:spPr bwMode="auto">
            <a:xfrm>
              <a:off x="3650" y="1162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1495" name="Rectangle 119"/>
            <p:cNvSpPr>
              <a:spLocks noChangeArrowheads="1"/>
            </p:cNvSpPr>
            <p:nvPr/>
          </p:nvSpPr>
          <p:spPr bwMode="auto">
            <a:xfrm>
              <a:off x="4422" y="617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1498" name="Group 122"/>
          <p:cNvGrpSpPr/>
          <p:nvPr/>
        </p:nvGrpSpPr>
        <p:grpSpPr bwMode="auto">
          <a:xfrm>
            <a:off x="2208848" y="2995012"/>
            <a:ext cx="2905125" cy="1912937"/>
            <a:chOff x="657" y="1207"/>
            <a:chExt cx="1830" cy="1205"/>
          </a:xfrm>
        </p:grpSpPr>
        <p:graphicFrame>
          <p:nvGraphicFramePr>
            <p:cNvPr id="101420" name="Object 44"/>
            <p:cNvGraphicFramePr>
              <a:graphicFrameLocks noChangeAspect="1"/>
            </p:cNvGraphicFramePr>
            <p:nvPr/>
          </p:nvGraphicFramePr>
          <p:xfrm>
            <a:off x="783" y="1207"/>
            <a:ext cx="1704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8220" name="公式" r:id="rId8" imgW="1409700" imgH="317500" progId="Equation.3">
                    <p:embed/>
                  </p:oleObj>
                </mc:Choice>
                <mc:Fallback>
                  <p:oleObj name="公式" r:id="rId8" imgW="1409700" imgH="31750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3" y="1207"/>
                          <a:ext cx="1704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425" name="Object 49"/>
            <p:cNvGraphicFramePr>
              <a:graphicFrameLocks noChangeAspect="1"/>
            </p:cNvGraphicFramePr>
            <p:nvPr/>
          </p:nvGraphicFramePr>
          <p:xfrm>
            <a:off x="773" y="1616"/>
            <a:ext cx="1120" cy="7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8221" name="公式" r:id="rId10" imgW="927100" imgH="660400" progId="Equation.3">
                    <p:embed/>
                  </p:oleObj>
                </mc:Choice>
                <mc:Fallback>
                  <p:oleObj name="公式" r:id="rId10" imgW="927100" imgH="66040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3" y="1616"/>
                          <a:ext cx="1120" cy="7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1497" name="AutoShape 121"/>
            <p:cNvSpPr/>
            <p:nvPr/>
          </p:nvSpPr>
          <p:spPr bwMode="auto">
            <a:xfrm>
              <a:off x="657" y="1207"/>
              <a:ext cx="46" cy="953"/>
            </a:xfrm>
            <a:prstGeom prst="leftBrace">
              <a:avLst>
                <a:gd name="adj1" fmla="val 172645"/>
                <a:gd name="adj2" fmla="val 41277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1500" name="Text Box 124"/>
          <p:cNvSpPr txBox="1">
            <a:spLocks noChangeArrowheads="1"/>
          </p:cNvSpPr>
          <p:nvPr/>
        </p:nvSpPr>
        <p:spPr bwMode="auto">
          <a:xfrm>
            <a:off x="4682808" y="1557655"/>
            <a:ext cx="1657350" cy="521970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RC</a:t>
            </a:r>
            <a:r>
              <a:rPr lang="zh-CN" altLang="en-US">
                <a:solidFill>
                  <a:schemeClr val="bg1"/>
                </a:solidFill>
              </a:rPr>
              <a:t>电路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01507" name="Group 131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01508" name="Picture 132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509" name="Text Box 133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电路的方程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1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1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3000"/>
                                        <p:tgtEl>
                                          <p:spTgt spid="10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10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10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3000"/>
                                        <p:tgtEl>
                                          <p:spTgt spid="10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21" grpId="0" bldLvl="0" animBg="1"/>
      <p:bldP spid="101422" grpId="0" bldLvl="0" animBg="1"/>
      <p:bldP spid="101426" grpId="0" bldLvl="0" animBg="1"/>
      <p:bldP spid="101457" grpId="0" bldLvl="0" animBg="1"/>
      <p:bldP spid="101459" grpId="0" bldLvl="0" animBg="1"/>
      <p:bldP spid="101500" grpId="0" bldLvl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418" name="Object 2"/>
          <p:cNvGraphicFramePr>
            <a:graphicFrameLocks noChangeAspect="1"/>
          </p:cNvGraphicFramePr>
          <p:nvPr/>
        </p:nvGraphicFramePr>
        <p:xfrm>
          <a:off x="1059236" y="1769713"/>
          <a:ext cx="2962275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88" name="公式" r:id="rId1" imgW="1676400" imgH="660400" progId="Equation.3">
                  <p:embed/>
                </p:oleObj>
              </mc:Choice>
              <mc:Fallback>
                <p:oleObj name="公式" r:id="rId1" imgW="1676400" imgH="660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236" y="1769713"/>
                        <a:ext cx="2962275" cy="116681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19" name="Object 3"/>
          <p:cNvGraphicFramePr>
            <a:graphicFrameLocks noChangeAspect="1"/>
          </p:cNvGraphicFramePr>
          <p:nvPr/>
        </p:nvGraphicFramePr>
        <p:xfrm>
          <a:off x="5031106" y="1768827"/>
          <a:ext cx="335915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89" name="公式" r:id="rId3" imgW="1930400" imgH="596900" progId="Equation.3">
                  <p:embed/>
                </p:oleObj>
              </mc:Choice>
              <mc:Fallback>
                <p:oleObj name="公式" r:id="rId3" imgW="1930400" imgH="596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1106" y="1768827"/>
                        <a:ext cx="3359150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0" name="Object 4"/>
          <p:cNvGraphicFramePr>
            <a:graphicFrameLocks noChangeAspect="1"/>
          </p:cNvGraphicFramePr>
          <p:nvPr/>
        </p:nvGraphicFramePr>
        <p:xfrm>
          <a:off x="2188528" y="3137252"/>
          <a:ext cx="494030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90" name="公式" r:id="rId5" imgW="1866900" imgH="342900" progId="Equation.3">
                  <p:embed/>
                </p:oleObj>
              </mc:Choice>
              <mc:Fallback>
                <p:oleObj name="公式" r:id="rId5" imgW="1866900" imgH="342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8528" y="3137252"/>
                        <a:ext cx="4940300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1" name="Object 5"/>
          <p:cNvGraphicFramePr>
            <a:graphicFrameLocks noChangeAspect="1"/>
          </p:cNvGraphicFramePr>
          <p:nvPr/>
        </p:nvGraphicFramePr>
        <p:xfrm>
          <a:off x="1174117" y="4072573"/>
          <a:ext cx="7766050" cy="174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91" name="公式" r:id="rId7" imgW="4254500" imgH="1003300" progId="Equation.3">
                  <p:embed/>
                </p:oleObj>
              </mc:Choice>
              <mc:Fallback>
                <p:oleObj name="公式" r:id="rId7" imgW="4254500" imgH="1003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117" y="4072573"/>
                        <a:ext cx="7766050" cy="174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2" name="Object 6"/>
          <p:cNvGraphicFramePr>
            <a:graphicFrameLocks noChangeAspect="1"/>
          </p:cNvGraphicFramePr>
          <p:nvPr/>
        </p:nvGraphicFramePr>
        <p:xfrm>
          <a:off x="9318945" y="4223419"/>
          <a:ext cx="1681162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92" name="公式" r:id="rId9" imgW="1016000" imgH="723900" progId="Equation.3">
                  <p:embed/>
                </p:oleObj>
              </mc:Choice>
              <mc:Fallback>
                <p:oleObj name="公式" r:id="rId9" imgW="1016000" imgH="723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945" y="4223419"/>
                        <a:ext cx="1681162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8423" name="Group 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88424" name="Picture 8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8425" name="Text Box 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8426" name="Group 1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88427" name="Picture 11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8428" name="Text Box 1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88429" name="AutoShape 13" descr="羊皮纸"/>
          <p:cNvSpPr>
            <a:spLocks noChangeArrowheads="1"/>
          </p:cNvSpPr>
          <p:nvPr/>
        </p:nvSpPr>
        <p:spPr bwMode="auto">
          <a:xfrm>
            <a:off x="7968300" y="2921321"/>
            <a:ext cx="2195512" cy="504825"/>
          </a:xfrm>
          <a:prstGeom prst="wedgeRoundRectCallout">
            <a:avLst>
              <a:gd name="adj1" fmla="val -34597"/>
              <a:gd name="adj2" fmla="val -126102"/>
              <a:gd name="adj3" fmla="val 16667"/>
            </a:avLst>
          </a:prstGeom>
          <a:blipFill dpi="0" rotWithShape="1">
            <a:blip r:embed="rId1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</a:rPr>
              <a:t>相等负实根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88430" name="Group 1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88431" name="Picture 15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8432" name="Text Box 16">
              <a:hlinkClick r:id="rId1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三、临界阻尼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88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88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88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8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9" grpId="0" bldLvl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42" name="Object 2"/>
          <p:cNvGraphicFramePr>
            <a:graphicFrameLocks noChangeAspect="1"/>
          </p:cNvGraphicFramePr>
          <p:nvPr/>
        </p:nvGraphicFramePr>
        <p:xfrm>
          <a:off x="1543052" y="1554480"/>
          <a:ext cx="49403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072" name="公式" r:id="rId1" imgW="1866900" imgH="342900" progId="Equation.3">
                  <p:embed/>
                </p:oleObj>
              </mc:Choice>
              <mc:Fallback>
                <p:oleObj name="公式" r:id="rId1" imgW="1866900" imgH="34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2" y="1554480"/>
                        <a:ext cx="494030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3" name="Object 3"/>
          <p:cNvGraphicFramePr>
            <a:graphicFrameLocks noChangeAspect="1"/>
          </p:cNvGraphicFramePr>
          <p:nvPr/>
        </p:nvGraphicFramePr>
        <p:xfrm>
          <a:off x="6889115" y="1655445"/>
          <a:ext cx="2998788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073" name="公式" r:id="rId3" imgW="1816100" imgH="660400" progId="Equation.3">
                  <p:embed/>
                </p:oleObj>
              </mc:Choice>
              <mc:Fallback>
                <p:oleObj name="公式" r:id="rId3" imgW="1816100" imgH="660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115" y="1655445"/>
                        <a:ext cx="2998788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4" name="Object 4"/>
          <p:cNvGraphicFramePr>
            <a:graphicFrameLocks noChangeAspect="1"/>
          </p:cNvGraphicFramePr>
          <p:nvPr/>
        </p:nvGraphicFramePr>
        <p:xfrm>
          <a:off x="1593611" y="2204864"/>
          <a:ext cx="6738938" cy="341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074" name="公式" r:id="rId5" imgW="3708400" imgH="1879600" progId="Equation.3">
                  <p:embed/>
                </p:oleObj>
              </mc:Choice>
              <mc:Fallback>
                <p:oleObj name="公式" r:id="rId5" imgW="3708400" imgH="187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611" y="2204864"/>
                        <a:ext cx="6738938" cy="341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9445" name="Group 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89446" name="Picture 6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9447" name="Text Box 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9448" name="Group 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89449" name="Picture 9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9450" name="Text Box 1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9451" name="Group 1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89452" name="Picture 12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9453" name="Text Box 13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55876" y="2996986"/>
            <a:ext cx="9994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临界</a:t>
            </a: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168209" y="5704170"/>
            <a:ext cx="47910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放电过程如何？波形图？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t</a:t>
            </a:r>
            <a:r>
              <a:rPr lang="en-US" altLang="zh-CN" b="0" baseline="-2500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m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=?</a:t>
            </a:r>
            <a:endParaRPr lang="zh-CN" altLang="en-US" b="0" dirty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1415" y="4286885"/>
            <a:ext cx="550418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§7-5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最后一句话：</a:t>
            </a:r>
            <a:endParaRPr lang="en-US" altLang="zh-CN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可从过</a:t>
            </a:r>
            <a:r>
              <a:rPr lang="en-US" altLang="zh-CN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/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欠阻尼取</a:t>
            </a:r>
            <a:r>
              <a:rPr lang="zh-CN" altLang="en-US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极限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推临界阻尼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1319" y="2419380"/>
            <a:ext cx="13385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b="0" i="1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δ</a:t>
            </a:r>
            <a:r>
              <a:rPr lang="en-US" altLang="zh-CN" b="0" i="1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=R/2L</a:t>
            </a:r>
            <a:endParaRPr lang="zh-CN" altLang="en-US" b="0" i="1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电压电流表达式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89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Text Box 2"/>
          <p:cNvSpPr txBox="1">
            <a:spLocks noChangeArrowheads="1"/>
          </p:cNvSpPr>
          <p:nvPr/>
        </p:nvSpPr>
        <p:spPr bwMode="auto">
          <a:xfrm>
            <a:off x="1736742" y="249238"/>
            <a:ext cx="309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kumimoji="1" lang="zh-CN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auto">
          <a:xfrm>
            <a:off x="1828817" y="228601"/>
            <a:ext cx="309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kumimoji="1" lang="zh-CN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0468" name="Object 4"/>
          <p:cNvGraphicFramePr>
            <a:graphicFrameLocks noChangeAspect="1"/>
          </p:cNvGraphicFramePr>
          <p:nvPr/>
        </p:nvGraphicFramePr>
        <p:xfrm>
          <a:off x="2068830" y="1482090"/>
          <a:ext cx="5111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46" name="公式" r:id="rId1" imgW="3365500" imgH="660400" progId="Equation.3">
                  <p:embed/>
                </p:oleObj>
              </mc:Choice>
              <mc:Fallback>
                <p:oleObj name="公式" r:id="rId1" imgW="3365500" imgH="66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830" y="1482090"/>
                        <a:ext cx="511175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69" name="Object 5"/>
          <p:cNvGraphicFramePr>
            <a:graphicFrameLocks noChangeAspect="1"/>
          </p:cNvGraphicFramePr>
          <p:nvPr/>
        </p:nvGraphicFramePr>
        <p:xfrm>
          <a:off x="7666690" y="1649095"/>
          <a:ext cx="33940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47" name="公式" r:id="rId3" imgW="1714500" imgH="342900" progId="Equation.3">
                  <p:embed/>
                </p:oleObj>
              </mc:Choice>
              <mc:Fallback>
                <p:oleObj name="公式" r:id="rId3" imgW="1714500" imgH="342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6690" y="1649095"/>
                        <a:ext cx="33940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0" name="Object 6"/>
          <p:cNvGraphicFramePr>
            <a:graphicFrameLocks noChangeAspect="1"/>
          </p:cNvGraphicFramePr>
          <p:nvPr/>
        </p:nvGraphicFramePr>
        <p:xfrm>
          <a:off x="1852295" y="3931603"/>
          <a:ext cx="525780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48" name="公式" r:id="rId5" imgW="3136900" imgH="660400" progId="Equation.3">
                  <p:embed/>
                </p:oleObj>
              </mc:Choice>
              <mc:Fallback>
                <p:oleObj name="公式" r:id="rId5" imgW="3136900" imgH="660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295" y="3931603"/>
                        <a:ext cx="5257800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1" name="Object 7"/>
          <p:cNvGraphicFramePr>
            <a:graphicFrameLocks noChangeAspect="1"/>
          </p:cNvGraphicFramePr>
          <p:nvPr/>
        </p:nvGraphicFramePr>
        <p:xfrm>
          <a:off x="7349808" y="4150077"/>
          <a:ext cx="41719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49" name="公式" r:id="rId7" imgW="2095500" imgH="342900" progId="Equation.3">
                  <p:embed/>
                </p:oleObj>
              </mc:Choice>
              <mc:Fallback>
                <p:oleObj name="公式" r:id="rId7" imgW="2095500" imgH="342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808" y="4150077"/>
                        <a:ext cx="41719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2" name="Object 8"/>
          <p:cNvGraphicFramePr>
            <a:graphicFrameLocks noChangeAspect="1"/>
          </p:cNvGraphicFramePr>
          <p:nvPr/>
        </p:nvGraphicFramePr>
        <p:xfrm>
          <a:off x="1924368" y="2634967"/>
          <a:ext cx="5522912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50" name="公式" r:id="rId9" imgW="3606800" imgH="660400" progId="Equation.3">
                  <p:embed/>
                </p:oleObj>
              </mc:Choice>
              <mc:Fallback>
                <p:oleObj name="公式" r:id="rId9" imgW="3606800" imgH="660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368" y="2634967"/>
                        <a:ext cx="5522912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3" name="Object 9"/>
          <p:cNvGraphicFramePr>
            <a:graphicFrameLocks noChangeAspect="1"/>
          </p:cNvGraphicFramePr>
          <p:nvPr/>
        </p:nvGraphicFramePr>
        <p:xfrm>
          <a:off x="7656197" y="2781300"/>
          <a:ext cx="36337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51" name="公式" r:id="rId11" imgW="1866900" imgH="342900" progId="Equation.3">
                  <p:embed/>
                </p:oleObj>
              </mc:Choice>
              <mc:Fallback>
                <p:oleObj name="公式" r:id="rId11" imgW="1866900" imgH="342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6197" y="2781300"/>
                        <a:ext cx="363378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0474" name="Group 10"/>
          <p:cNvGrpSpPr/>
          <p:nvPr/>
        </p:nvGrpSpPr>
        <p:grpSpPr bwMode="auto">
          <a:xfrm>
            <a:off x="2685733" y="4869498"/>
            <a:ext cx="5314950" cy="1458912"/>
            <a:chOff x="1229" y="3113"/>
            <a:chExt cx="3348" cy="919"/>
          </a:xfrm>
        </p:grpSpPr>
        <p:sp>
          <p:nvSpPr>
            <p:cNvPr id="190475" name="Rectangle 11"/>
            <p:cNvSpPr>
              <a:spLocks noChangeArrowheads="1"/>
            </p:cNvSpPr>
            <p:nvPr/>
          </p:nvSpPr>
          <p:spPr bwMode="auto">
            <a:xfrm>
              <a:off x="3560" y="3339"/>
              <a:ext cx="101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98000" rIns="198000">
              <a:spAutoFit/>
            </a:bodyPr>
            <a:lstStyle/>
            <a:p>
              <a:pPr eaLnBrk="0" hangingPunct="0"/>
              <a:r>
                <a:rPr kumimoji="1" lang="zh-CN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定常数</a:t>
              </a:r>
              <a:endParaRPr kumimoji="1" lang="zh-CN" altLang="en-US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190476" name="Object 12"/>
            <p:cNvGraphicFramePr>
              <a:graphicFrameLocks noChangeAspect="1"/>
            </p:cNvGraphicFramePr>
            <p:nvPr/>
          </p:nvGraphicFramePr>
          <p:xfrm>
            <a:off x="1229" y="3113"/>
            <a:ext cx="2350" cy="9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052" name="公式" r:id="rId13" imgW="2133600" imgH="927100" progId="Equation.3">
                    <p:embed/>
                  </p:oleObj>
                </mc:Choice>
                <mc:Fallback>
                  <p:oleObj name="公式" r:id="rId13" imgW="2133600" imgH="9271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9" y="3113"/>
                          <a:ext cx="2350" cy="9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0477" name="Text Box 13" descr="绿色大理石"/>
          <p:cNvSpPr txBox="1">
            <a:spLocks noChangeArrowheads="1"/>
          </p:cNvSpPr>
          <p:nvPr/>
        </p:nvSpPr>
        <p:spPr bwMode="auto">
          <a:xfrm>
            <a:off x="772478" y="2276475"/>
            <a:ext cx="1223367" cy="2676525"/>
          </a:xfrm>
          <a:prstGeom prst="rect">
            <a:avLst/>
          </a:prstGeom>
          <a:blipFill dpi="0" rotWithShape="1">
            <a:blip r:embed="rId1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8000" rIns="198000">
            <a:spAutoFit/>
          </a:bodyPr>
          <a:lstStyle/>
          <a:p>
            <a:pPr eaLnBrk="0" hangingPunct="0"/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可</a:t>
            </a:r>
            <a:r>
              <a:rPr kumimoji="1"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一推般广二应阶用电于路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0478" name="Group 14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90479" name="Picture 15" descr="78900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480" name="Text Box 16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0481" name="Group 17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90482" name="Picture 18" descr="78900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483" name="Text Box 19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0484" name="Group 20"/>
          <p:cNvGrpSpPr/>
          <p:nvPr/>
        </p:nvGrpSpPr>
        <p:grpSpPr bwMode="auto">
          <a:xfrm>
            <a:off x="982980" y="837883"/>
            <a:ext cx="1643064" cy="850900"/>
            <a:chOff x="385" y="3022"/>
            <a:chExt cx="1035" cy="536"/>
          </a:xfrm>
        </p:grpSpPr>
        <p:pic>
          <p:nvPicPr>
            <p:cNvPr id="190485" name="Picture 21" descr="123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486" name="Text Box 22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小结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190487" name="Group 23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90488" name="Picture 24" descr="78900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489" name="Text Box 25">
              <a:hlinkClick r:id="rId1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9986729" y="3429516"/>
            <a:ext cx="13385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b="0" i="1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δ</a:t>
            </a:r>
            <a:r>
              <a:rPr lang="en-US" altLang="zh-CN" b="0" i="1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=R/2L</a:t>
            </a:r>
            <a:endParaRPr lang="zh-CN" altLang="en-US" b="0" i="1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电容电压表达式汇总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9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90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90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9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90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0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0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0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77" grpId="0" bldLvl="0" animBg="1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ext Box 2"/>
          <p:cNvSpPr txBox="1">
            <a:spLocks noChangeArrowheads="1"/>
          </p:cNvSpPr>
          <p:nvPr/>
        </p:nvSpPr>
        <p:spPr bwMode="auto">
          <a:xfrm>
            <a:off x="2139315" y="1481455"/>
            <a:ext cx="4591685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>
                <a:latin typeface="楷体_GB2312" pitchFamily="49" charset="-122"/>
              </a:rPr>
              <a:t>电路如图，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t=0</a:t>
            </a:r>
            <a:r>
              <a:rPr kumimoji="1" lang="en-US" altLang="zh-CN" b="0"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楷体_GB2312" pitchFamily="49" charset="-122"/>
              </a:rPr>
              <a:t>时打开开关。</a:t>
            </a:r>
            <a:endParaRPr kumimoji="1" lang="zh-CN" altLang="en-US">
              <a:latin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>
                <a:latin typeface="楷体_GB2312" pitchFamily="49" charset="-122"/>
              </a:rPr>
              <a:t>求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>
                <a:latin typeface="楷体_GB2312" pitchFamily="49" charset="-122"/>
              </a:rPr>
              <a:t>并画出其变化曲线。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191491" name="Text Box 3"/>
          <p:cNvSpPr txBox="1">
            <a:spLocks noChangeArrowheads="1"/>
          </p:cNvSpPr>
          <p:nvPr/>
        </p:nvSpPr>
        <p:spPr bwMode="auto">
          <a:xfrm>
            <a:off x="1058863" y="2633348"/>
            <a:ext cx="552450" cy="521970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1492" name="Text Box 4"/>
          <p:cNvSpPr txBox="1">
            <a:spLocks noChangeArrowheads="1"/>
          </p:cNvSpPr>
          <p:nvPr/>
        </p:nvSpPr>
        <p:spPr bwMode="auto">
          <a:xfrm>
            <a:off x="1918335" y="2635250"/>
            <a:ext cx="4704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kumimoji="1" lang="zh-CN" altLang="en-US" sz="2400" b="0">
                <a:solidFill>
                  <a:srgbClr val="FFFF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0">
                <a:solidFill>
                  <a:srgbClr val="FFFF00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2400" i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(0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－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)=25V  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(0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－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)=5A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1493" name="Text Box 5"/>
          <p:cNvSpPr txBox="1">
            <a:spLocks noChangeArrowheads="1"/>
          </p:cNvSpPr>
          <p:nvPr/>
        </p:nvSpPr>
        <p:spPr bwMode="auto">
          <a:xfrm>
            <a:off x="1489410" y="4868897"/>
            <a:ext cx="565308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</a:rPr>
              <a:t>特征方程为：</a:t>
            </a:r>
            <a:r>
              <a:rPr kumimoji="1"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3200" b="0" baseline="30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+2500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+10</a:t>
            </a:r>
            <a:r>
              <a:rPr kumimoji="1" lang="en-US" altLang="zh-CN" sz="3200" b="0" baseline="30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endParaRPr kumimoji="1"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1494" name="Object 6"/>
          <p:cNvGraphicFramePr>
            <a:graphicFrameLocks noChangeAspect="1"/>
          </p:cNvGraphicFramePr>
          <p:nvPr/>
        </p:nvGraphicFramePr>
        <p:xfrm>
          <a:off x="3759200" y="5589270"/>
          <a:ext cx="250348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0" name="公式" r:id="rId1" imgW="1435100" imgH="304800" progId="Equation.3">
                  <p:embed/>
                </p:oleObj>
              </mc:Choice>
              <mc:Fallback>
                <p:oleObj name="公式" r:id="rId1" imgW="1435100" imgH="304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5589270"/>
                        <a:ext cx="2503488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5" name="Text Box 7"/>
          <p:cNvSpPr txBox="1">
            <a:spLocks noChangeArrowheads="1"/>
          </p:cNvSpPr>
          <p:nvPr/>
        </p:nvSpPr>
        <p:spPr bwMode="auto">
          <a:xfrm>
            <a:off x="987745" y="1553845"/>
            <a:ext cx="122396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5-1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1496" name="Object 8"/>
          <p:cNvGraphicFramePr>
            <a:graphicFrameLocks noChangeAspect="1"/>
          </p:cNvGraphicFramePr>
          <p:nvPr/>
        </p:nvGraphicFramePr>
        <p:xfrm>
          <a:off x="1556704" y="3788127"/>
          <a:ext cx="461962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1" name="公式" r:id="rId3" imgW="2552700" imgH="622300" progId="Equation.3">
                  <p:embed/>
                </p:oleObj>
              </mc:Choice>
              <mc:Fallback>
                <p:oleObj name="公式" r:id="rId3" imgW="2552700" imgH="622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6704" y="3788127"/>
                        <a:ext cx="4619625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7" name="Object 9"/>
          <p:cNvGraphicFramePr>
            <a:graphicFrameLocks noChangeAspect="1"/>
          </p:cNvGraphicFramePr>
          <p:nvPr/>
        </p:nvGraphicFramePr>
        <p:xfrm>
          <a:off x="6636387" y="5516563"/>
          <a:ext cx="43116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2" name="公式" r:id="rId5" imgW="2298700" imgH="342900" progId="Equation.3">
                  <p:embed/>
                </p:oleObj>
              </mc:Choice>
              <mc:Fallback>
                <p:oleObj name="公式" r:id="rId5" imgW="2298700" imgH="342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6387" y="5516563"/>
                        <a:ext cx="43116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8" name="Text Box 10"/>
          <p:cNvSpPr txBox="1">
            <a:spLocks noChangeArrowheads="1"/>
          </p:cNvSpPr>
          <p:nvPr/>
        </p:nvSpPr>
        <p:spPr bwMode="auto">
          <a:xfrm>
            <a:off x="797560" y="3211195"/>
            <a:ext cx="648589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b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400" b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400" b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zh-CN" altLang="en-US">
                <a:latin typeface="楷体_GB2312" pitchFamily="49" charset="-122"/>
              </a:rPr>
              <a:t>开关打开为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RLC</a:t>
            </a:r>
            <a:r>
              <a:rPr lang="zh-CN" altLang="en-US">
                <a:latin typeface="楷体_GB2312" pitchFamily="49" charset="-122"/>
              </a:rPr>
              <a:t>串联电路，方程为：</a:t>
            </a:r>
            <a:endParaRPr lang="zh-CN" altLang="en-US">
              <a:latin typeface="楷体_GB2312" pitchFamily="49" charset="-122"/>
            </a:endParaRPr>
          </a:p>
        </p:txBody>
      </p:sp>
      <p:grpSp>
        <p:nvGrpSpPr>
          <p:cNvPr id="191499" name="Group 1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91500" name="Picture 12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501" name="Text Box 1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1502" name="Group 1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91503" name="Picture 15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504" name="Text Box 1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1543" name="Group 55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91544" name="Picture 56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545" name="Text Box 57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1551" name="Group 63"/>
          <p:cNvGrpSpPr/>
          <p:nvPr/>
        </p:nvGrpSpPr>
        <p:grpSpPr bwMode="auto">
          <a:xfrm>
            <a:off x="7317121" y="1197327"/>
            <a:ext cx="4057650" cy="3024187"/>
            <a:chOff x="3152" y="709"/>
            <a:chExt cx="2556" cy="1905"/>
          </a:xfrm>
        </p:grpSpPr>
        <p:sp>
          <p:nvSpPr>
            <p:cNvPr id="191506" name="Oval 18"/>
            <p:cNvSpPr>
              <a:spLocks noChangeArrowheads="1"/>
            </p:cNvSpPr>
            <p:nvPr/>
          </p:nvSpPr>
          <p:spPr bwMode="auto">
            <a:xfrm>
              <a:off x="4699" y="709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507" name="Rectangle 19"/>
            <p:cNvSpPr>
              <a:spLocks noChangeArrowheads="1"/>
            </p:cNvSpPr>
            <p:nvPr/>
          </p:nvSpPr>
          <p:spPr bwMode="auto">
            <a:xfrm>
              <a:off x="5424" y="1163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91508" name="Line 20"/>
            <p:cNvSpPr>
              <a:spLocks noChangeShapeType="1"/>
            </p:cNvSpPr>
            <p:nvPr/>
          </p:nvSpPr>
          <p:spPr bwMode="auto">
            <a:xfrm>
              <a:off x="5334" y="890"/>
              <a:ext cx="0" cy="63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509" name="Line 21"/>
            <p:cNvSpPr>
              <a:spLocks noChangeShapeType="1"/>
            </p:cNvSpPr>
            <p:nvPr/>
          </p:nvSpPr>
          <p:spPr bwMode="auto">
            <a:xfrm flipH="1" flipV="1">
              <a:off x="5249" y="1560"/>
              <a:ext cx="87" cy="17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510" name="Line 22"/>
            <p:cNvSpPr>
              <a:spLocks noChangeShapeType="1"/>
            </p:cNvSpPr>
            <p:nvPr/>
          </p:nvSpPr>
          <p:spPr bwMode="auto">
            <a:xfrm flipH="1">
              <a:off x="3606" y="890"/>
              <a:ext cx="4" cy="63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511" name="Freeform 23"/>
            <p:cNvSpPr/>
            <p:nvPr/>
          </p:nvSpPr>
          <p:spPr bwMode="auto">
            <a:xfrm flipH="1">
              <a:off x="3565" y="1616"/>
              <a:ext cx="44" cy="998"/>
            </a:xfrm>
            <a:custGeom>
              <a:avLst/>
              <a:gdLst>
                <a:gd name="T0" fmla="*/ 0 h 801"/>
                <a:gd name="T1" fmla="*/ 599 h 801"/>
                <a:gd name="T2" fmla="*/ 801 h 80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01">
                  <a:moveTo>
                    <a:pt x="0" y="0"/>
                  </a:moveTo>
                  <a:lnTo>
                    <a:pt x="0" y="599"/>
                  </a:lnTo>
                  <a:lnTo>
                    <a:pt x="0" y="801"/>
                  </a:lnTo>
                </a:path>
              </a:pathLst>
            </a:custGeom>
            <a:noFill/>
            <a:ln w="28575" cmpd="sng">
              <a:solidFill>
                <a:srgbClr val="FFCC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512" name="Line 24"/>
            <p:cNvSpPr>
              <a:spLocks noChangeShapeType="1"/>
            </p:cNvSpPr>
            <p:nvPr/>
          </p:nvSpPr>
          <p:spPr bwMode="auto">
            <a:xfrm>
              <a:off x="3610" y="2614"/>
              <a:ext cx="172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513" name="Line 25"/>
            <p:cNvSpPr>
              <a:spLocks noChangeShapeType="1"/>
            </p:cNvSpPr>
            <p:nvPr/>
          </p:nvSpPr>
          <p:spPr bwMode="auto">
            <a:xfrm>
              <a:off x="5334" y="1707"/>
              <a:ext cx="0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514" name="Line 26"/>
            <p:cNvSpPr>
              <a:spLocks noChangeShapeType="1"/>
            </p:cNvSpPr>
            <p:nvPr/>
          </p:nvSpPr>
          <p:spPr bwMode="auto">
            <a:xfrm>
              <a:off x="3610" y="890"/>
              <a:ext cx="172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515" name="Line 27"/>
            <p:cNvSpPr>
              <a:spLocks noChangeShapeType="1"/>
            </p:cNvSpPr>
            <p:nvPr/>
          </p:nvSpPr>
          <p:spPr bwMode="auto">
            <a:xfrm>
              <a:off x="4381" y="1888"/>
              <a:ext cx="95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1516" name="Rectangle 28"/>
            <p:cNvSpPr>
              <a:spLocks noChangeArrowheads="1"/>
            </p:cNvSpPr>
            <p:nvPr/>
          </p:nvSpPr>
          <p:spPr bwMode="auto">
            <a:xfrm>
              <a:off x="3651" y="1253"/>
              <a:ext cx="5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1517" name="Rectangle 29"/>
            <p:cNvSpPr>
              <a:spLocks noChangeArrowheads="1"/>
            </p:cNvSpPr>
            <p:nvPr/>
          </p:nvSpPr>
          <p:spPr bwMode="auto">
            <a:xfrm>
              <a:off x="3837" y="981"/>
              <a:ext cx="3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91518" name="Rectangle 30"/>
            <p:cNvSpPr>
              <a:spLocks noChangeArrowheads="1"/>
            </p:cNvSpPr>
            <p:nvPr/>
          </p:nvSpPr>
          <p:spPr bwMode="auto">
            <a:xfrm>
              <a:off x="4624" y="1913"/>
              <a:ext cx="3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91519" name="Rectangle 31"/>
            <p:cNvSpPr>
              <a:spLocks noChangeArrowheads="1"/>
            </p:cNvSpPr>
            <p:nvPr/>
          </p:nvSpPr>
          <p:spPr bwMode="auto">
            <a:xfrm>
              <a:off x="4422" y="2205"/>
              <a:ext cx="3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91520" name="Rectangle 32"/>
            <p:cNvSpPr>
              <a:spLocks noChangeArrowheads="1"/>
            </p:cNvSpPr>
            <p:nvPr/>
          </p:nvSpPr>
          <p:spPr bwMode="auto">
            <a:xfrm>
              <a:off x="4488" y="1253"/>
              <a:ext cx="4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1521" name="Rectangle 33"/>
            <p:cNvSpPr>
              <a:spLocks noChangeArrowheads="1"/>
            </p:cNvSpPr>
            <p:nvPr/>
          </p:nvSpPr>
          <p:spPr bwMode="auto">
            <a:xfrm>
              <a:off x="4789" y="1072"/>
              <a:ext cx="38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1522" name="Rectangle 34"/>
            <p:cNvSpPr>
              <a:spLocks noChangeArrowheads="1"/>
            </p:cNvSpPr>
            <p:nvPr/>
          </p:nvSpPr>
          <p:spPr bwMode="auto">
            <a:xfrm>
              <a:off x="3424" y="1162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1523" name="Rectangle 35"/>
            <p:cNvSpPr>
              <a:spLocks noChangeArrowheads="1"/>
            </p:cNvSpPr>
            <p:nvPr/>
          </p:nvSpPr>
          <p:spPr bwMode="auto">
            <a:xfrm>
              <a:off x="3424" y="1661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1524" name="Rectangle 36"/>
            <p:cNvSpPr>
              <a:spLocks noChangeArrowheads="1"/>
            </p:cNvSpPr>
            <p:nvPr/>
          </p:nvSpPr>
          <p:spPr bwMode="auto">
            <a:xfrm>
              <a:off x="4562" y="890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1525" name="Rectangle 37"/>
            <p:cNvSpPr>
              <a:spLocks noChangeArrowheads="1"/>
            </p:cNvSpPr>
            <p:nvPr/>
          </p:nvSpPr>
          <p:spPr bwMode="auto">
            <a:xfrm>
              <a:off x="5107" y="890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1526" name="Line 38"/>
            <p:cNvSpPr>
              <a:spLocks noChangeShapeType="1"/>
            </p:cNvSpPr>
            <p:nvPr/>
          </p:nvSpPr>
          <p:spPr bwMode="auto">
            <a:xfrm flipV="1">
              <a:off x="4381" y="890"/>
              <a:ext cx="0" cy="24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527" name="Line 39"/>
            <p:cNvSpPr>
              <a:spLocks noChangeShapeType="1"/>
            </p:cNvSpPr>
            <p:nvPr/>
          </p:nvSpPr>
          <p:spPr bwMode="auto">
            <a:xfrm>
              <a:off x="4377" y="1480"/>
              <a:ext cx="0" cy="113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528" name="Line 40"/>
            <p:cNvSpPr>
              <a:spLocks noChangeShapeType="1"/>
            </p:cNvSpPr>
            <p:nvPr/>
          </p:nvSpPr>
          <p:spPr bwMode="auto">
            <a:xfrm>
              <a:off x="4377" y="1480"/>
              <a:ext cx="0" cy="384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529" name="Text Box 41"/>
            <p:cNvSpPr txBox="1">
              <a:spLocks noChangeArrowheads="1"/>
            </p:cNvSpPr>
            <p:nvPr/>
          </p:nvSpPr>
          <p:spPr bwMode="auto">
            <a:xfrm>
              <a:off x="4105" y="1480"/>
              <a:ext cx="409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1534" name="Rectangle 46"/>
            <p:cNvSpPr>
              <a:spLocks noChangeArrowheads="1"/>
            </p:cNvSpPr>
            <p:nvPr/>
          </p:nvSpPr>
          <p:spPr bwMode="auto">
            <a:xfrm>
              <a:off x="4653" y="1823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535" name="Rectangle 47"/>
            <p:cNvSpPr>
              <a:spLocks noChangeArrowheads="1"/>
            </p:cNvSpPr>
            <p:nvPr/>
          </p:nvSpPr>
          <p:spPr bwMode="auto">
            <a:xfrm>
              <a:off x="3837" y="845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536" name="Rectangle 48"/>
            <p:cNvSpPr>
              <a:spLocks noChangeArrowheads="1"/>
            </p:cNvSpPr>
            <p:nvPr/>
          </p:nvSpPr>
          <p:spPr bwMode="auto">
            <a:xfrm>
              <a:off x="4306" y="2115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537" name="Rectangle 49"/>
            <p:cNvSpPr>
              <a:spLocks noChangeArrowheads="1"/>
            </p:cNvSpPr>
            <p:nvPr/>
          </p:nvSpPr>
          <p:spPr bwMode="auto">
            <a:xfrm>
              <a:off x="5268" y="111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1538" name="Group 50"/>
            <p:cNvGrpSpPr/>
            <p:nvPr/>
          </p:nvGrpSpPr>
          <p:grpSpPr bwMode="auto">
            <a:xfrm>
              <a:off x="3480" y="1525"/>
              <a:ext cx="240" cy="90"/>
              <a:chOff x="4604" y="2478"/>
              <a:chExt cx="240" cy="90"/>
            </a:xfrm>
          </p:grpSpPr>
          <p:sp>
            <p:nvSpPr>
              <p:cNvPr id="191539" name="Line 51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1540" name="Line 52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1541" name="Line 53"/>
            <p:cNvSpPr>
              <a:spLocks noChangeShapeType="1"/>
            </p:cNvSpPr>
            <p:nvPr/>
          </p:nvSpPr>
          <p:spPr bwMode="auto">
            <a:xfrm flipV="1">
              <a:off x="5193" y="1570"/>
              <a:ext cx="272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1542" name="Text Box 54"/>
            <p:cNvSpPr txBox="1">
              <a:spLocks noChangeArrowheads="1"/>
            </p:cNvSpPr>
            <p:nvPr/>
          </p:nvSpPr>
          <p:spPr bwMode="auto">
            <a:xfrm>
              <a:off x="3152" y="1389"/>
              <a:ext cx="40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91546" name="Group 58"/>
            <p:cNvGrpSpPr/>
            <p:nvPr/>
          </p:nvGrpSpPr>
          <p:grpSpPr bwMode="auto">
            <a:xfrm rot="10800000">
              <a:off x="4377" y="1117"/>
              <a:ext cx="90" cy="363"/>
              <a:chOff x="1565" y="2614"/>
              <a:chExt cx="90" cy="486"/>
            </a:xfrm>
          </p:grpSpPr>
          <p:sp>
            <p:nvSpPr>
              <p:cNvPr id="191547" name="Arc 59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1548" name="Arc 60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1549" name="Arc 61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1550" name="Arc 62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7502979" y="4869675"/>
            <a:ext cx="25698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注意</a:t>
            </a:r>
            <a:r>
              <a:rPr lang="en-US" altLang="zh-CN" b="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RLC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的单位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744213" y="4293096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29334" y="4077196"/>
            <a:ext cx="13081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smtClean="0">
                <a:solidFill>
                  <a:srgbClr val="FF0000"/>
                </a:solidFill>
              </a:rPr>
              <a:t>R=25</a:t>
            </a:r>
            <a:r>
              <a:rPr lang="el-GR" altLang="zh-CN" b="0" dirty="0">
                <a:solidFill>
                  <a:srgbClr val="FF0000"/>
                </a:solidFill>
              </a:rPr>
              <a:t>Ω</a:t>
            </a:r>
            <a:endParaRPr lang="zh-CN" altLang="en-US" b="0" dirty="0">
              <a:solidFill>
                <a:srgbClr val="FF000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二阶电路零输入响应例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9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9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9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19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19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9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0" grpId="0"/>
      <p:bldP spid="191491" grpId="0" bldLvl="0" animBg="1" autoUpdateAnimBg="0"/>
      <p:bldP spid="191492" grpId="0" autoUpdateAnimBg="0"/>
      <p:bldP spid="191493" grpId="0" autoUpdateAnimBg="0"/>
      <p:bldP spid="191495" grpId="0"/>
      <p:bldP spid="191498" grpId="0" bldLvl="0" animBg="1"/>
      <p:bldP spid="2" grpId="0"/>
      <p:bldP spid="60" grpId="0"/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514" name="Object 2"/>
          <p:cNvGraphicFramePr>
            <a:graphicFrameLocks noChangeAspect="1"/>
          </p:cNvGraphicFramePr>
          <p:nvPr/>
        </p:nvGraphicFramePr>
        <p:xfrm>
          <a:off x="1823420" y="1482124"/>
          <a:ext cx="43846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53" name="公式" r:id="rId1" imgW="2298700" imgH="342900" progId="Equation.3">
                  <p:embed/>
                </p:oleObj>
              </mc:Choice>
              <mc:Fallback>
                <p:oleObj name="公式" r:id="rId1" imgW="2298700" imgH="34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3420" y="1482124"/>
                        <a:ext cx="438467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2515" name="Group 3"/>
          <p:cNvGrpSpPr/>
          <p:nvPr/>
        </p:nvGrpSpPr>
        <p:grpSpPr bwMode="auto">
          <a:xfrm>
            <a:off x="1850545" y="2273969"/>
            <a:ext cx="3269143" cy="1541463"/>
            <a:chOff x="199" y="420"/>
            <a:chExt cx="2162" cy="1136"/>
          </a:xfrm>
        </p:grpSpPr>
        <p:sp>
          <p:nvSpPr>
            <p:cNvPr id="192516" name="Text Box 4"/>
            <p:cNvSpPr txBox="1">
              <a:spLocks noChangeArrowheads="1"/>
            </p:cNvSpPr>
            <p:nvPr/>
          </p:nvSpPr>
          <p:spPr bwMode="auto">
            <a:xfrm>
              <a:off x="199" y="572"/>
              <a:ext cx="408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b="0">
                  <a:latin typeface="Times New Roman" panose="02020603050405020304" pitchFamily="18" charset="0"/>
                  <a:ea typeface="宋体" panose="02010600030101010101" pitchFamily="2" charset="-122"/>
                </a:rPr>
                <a:t>(3)</a:t>
              </a:r>
              <a:r>
                <a:rPr kumimoji="1"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</a:t>
              </a:r>
              <a:endPara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92517" name="Object 5"/>
            <p:cNvGraphicFramePr>
              <a:graphicFrameLocks noChangeAspect="1"/>
            </p:cNvGraphicFramePr>
            <p:nvPr/>
          </p:nvGraphicFramePr>
          <p:xfrm>
            <a:off x="587" y="420"/>
            <a:ext cx="1774" cy="1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454" name="公式" r:id="rId3" imgW="1460500" imgH="927100" progId="Equation.3">
                    <p:embed/>
                  </p:oleObj>
                </mc:Choice>
                <mc:Fallback>
                  <p:oleObj name="公式" r:id="rId3" imgW="1460500" imgH="9271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" y="420"/>
                          <a:ext cx="1774" cy="1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2518" name="Object 6"/>
          <p:cNvGraphicFramePr>
            <a:graphicFrameLocks noChangeAspect="1"/>
          </p:cNvGraphicFramePr>
          <p:nvPr/>
        </p:nvGraphicFramePr>
        <p:xfrm>
          <a:off x="6597985" y="2919095"/>
          <a:ext cx="4567237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55" name="公式" r:id="rId5" imgW="2946400" imgH="927100" progId="Equation.3">
                  <p:embed/>
                </p:oleObj>
              </mc:Choice>
              <mc:Fallback>
                <p:oleObj name="公式" r:id="rId5" imgW="2946400" imgH="927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7985" y="2919095"/>
                        <a:ext cx="4567237" cy="144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19" name="AutoShape 7"/>
          <p:cNvSpPr>
            <a:spLocks noChangeArrowheads="1"/>
          </p:cNvSpPr>
          <p:nvPr/>
        </p:nvSpPr>
        <p:spPr bwMode="auto">
          <a:xfrm>
            <a:off x="5446730" y="3135948"/>
            <a:ext cx="636587" cy="144462"/>
          </a:xfrm>
          <a:prstGeom prst="rightArrow">
            <a:avLst>
              <a:gd name="adj1" fmla="val 50000"/>
              <a:gd name="adj2" fmla="val 110165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2520" name="Object 8"/>
          <p:cNvGraphicFramePr>
            <a:graphicFrameLocks noChangeAspect="1"/>
          </p:cNvGraphicFramePr>
          <p:nvPr/>
        </p:nvGraphicFramePr>
        <p:xfrm>
          <a:off x="6885623" y="4430395"/>
          <a:ext cx="324008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56" name="公式" r:id="rId7" imgW="1981200" imgH="317500" progId="Equation.3">
                  <p:embed/>
                </p:oleObj>
              </mc:Choice>
              <mc:Fallback>
                <p:oleObj name="公式" r:id="rId7" imgW="1981200" imgH="317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5623" y="4430395"/>
                        <a:ext cx="3240087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21" name="Object 9"/>
          <p:cNvGraphicFramePr>
            <a:graphicFrameLocks noChangeAspect="1"/>
          </p:cNvGraphicFramePr>
          <p:nvPr/>
        </p:nvGraphicFramePr>
        <p:xfrm>
          <a:off x="5603575" y="5168583"/>
          <a:ext cx="57499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57" name="公式" r:id="rId9" imgW="2933700" imgH="342900" progId="Equation.3">
                  <p:embed/>
                </p:oleObj>
              </mc:Choice>
              <mc:Fallback>
                <p:oleObj name="公式" r:id="rId9" imgW="2933700" imgH="342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575" y="5168583"/>
                        <a:ext cx="57499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2522" name="Group 10"/>
          <p:cNvGrpSpPr/>
          <p:nvPr/>
        </p:nvGrpSpPr>
        <p:grpSpPr bwMode="auto">
          <a:xfrm>
            <a:off x="990285" y="3429199"/>
            <a:ext cx="5202237" cy="2556345"/>
            <a:chOff x="997" y="2071"/>
            <a:chExt cx="3277" cy="1610"/>
          </a:xfrm>
        </p:grpSpPr>
        <p:sp>
          <p:nvSpPr>
            <p:cNvPr id="192523" name="Line 11"/>
            <p:cNvSpPr>
              <a:spLocks noChangeShapeType="1"/>
            </p:cNvSpPr>
            <p:nvPr/>
          </p:nvSpPr>
          <p:spPr bwMode="auto">
            <a:xfrm>
              <a:off x="1507" y="2230"/>
              <a:ext cx="0" cy="1451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2524" name="Group 12"/>
            <p:cNvGrpSpPr/>
            <p:nvPr/>
          </p:nvGrpSpPr>
          <p:grpSpPr bwMode="auto">
            <a:xfrm>
              <a:off x="997" y="2071"/>
              <a:ext cx="3277" cy="1541"/>
              <a:chOff x="997" y="2090"/>
              <a:chExt cx="3277" cy="1740"/>
            </a:xfrm>
          </p:grpSpPr>
          <p:sp>
            <p:nvSpPr>
              <p:cNvPr id="192525" name="Text Box 13"/>
              <p:cNvSpPr txBox="1">
                <a:spLocks noChangeArrowheads="1"/>
              </p:cNvSpPr>
              <p:nvPr/>
            </p:nvSpPr>
            <p:spPr bwMode="auto">
              <a:xfrm>
                <a:off x="3792" y="3410"/>
                <a:ext cx="195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kumimoji="1" lang="zh-CN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92526" name="Freeform 14"/>
              <p:cNvSpPr/>
              <p:nvPr/>
            </p:nvSpPr>
            <p:spPr bwMode="auto">
              <a:xfrm>
                <a:off x="1506" y="2424"/>
                <a:ext cx="2419" cy="494"/>
              </a:xfrm>
              <a:custGeom>
                <a:avLst/>
                <a:gdLst>
                  <a:gd name="T0" fmla="*/ 1 w 2419"/>
                  <a:gd name="T1" fmla="*/ 0 h 494"/>
                  <a:gd name="T2" fmla="*/ 227 w 2419"/>
                  <a:gd name="T3" fmla="*/ 89 h 494"/>
                  <a:gd name="T4" fmla="*/ 1363 w 2419"/>
                  <a:gd name="T5" fmla="*/ 371 h 494"/>
                  <a:gd name="T6" fmla="*/ 2419 w 2419"/>
                  <a:gd name="T7" fmla="*/ 494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9" h="494">
                    <a:moveTo>
                      <a:pt x="1" y="0"/>
                    </a:moveTo>
                    <a:cubicBezTo>
                      <a:pt x="39" y="15"/>
                      <a:pt x="0" y="27"/>
                      <a:pt x="227" y="89"/>
                    </a:cubicBezTo>
                    <a:cubicBezTo>
                      <a:pt x="454" y="151"/>
                      <a:pt x="998" y="304"/>
                      <a:pt x="1363" y="371"/>
                    </a:cubicBezTo>
                    <a:cubicBezTo>
                      <a:pt x="1728" y="439"/>
                      <a:pt x="2199" y="468"/>
                      <a:pt x="2419" y="494"/>
                    </a:cubicBezTo>
                  </a:path>
                </a:pathLst>
              </a:custGeom>
              <a:noFill/>
              <a:ln w="28575" cap="rnd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27" name="Freeform 15"/>
              <p:cNvSpPr/>
              <p:nvPr/>
            </p:nvSpPr>
            <p:spPr bwMode="auto">
              <a:xfrm>
                <a:off x="1517" y="2818"/>
                <a:ext cx="2083" cy="794"/>
              </a:xfrm>
              <a:custGeom>
                <a:avLst/>
                <a:gdLst>
                  <a:gd name="T0" fmla="*/ 0 w 2083"/>
                  <a:gd name="T1" fmla="*/ 81 h 794"/>
                  <a:gd name="T2" fmla="*/ 115 w 2083"/>
                  <a:gd name="T3" fmla="*/ 168 h 794"/>
                  <a:gd name="T4" fmla="*/ 211 w 2083"/>
                  <a:gd name="T5" fmla="*/ 340 h 794"/>
                  <a:gd name="T6" fmla="*/ 195 w 2083"/>
                  <a:gd name="T7" fmla="*/ 312 h 794"/>
                  <a:gd name="T8" fmla="*/ 208 w 2083"/>
                  <a:gd name="T9" fmla="*/ 331 h 794"/>
                  <a:gd name="T10" fmla="*/ 170 w 2083"/>
                  <a:gd name="T11" fmla="*/ 259 h 794"/>
                  <a:gd name="T12" fmla="*/ 173 w 2083"/>
                  <a:gd name="T13" fmla="*/ 260 h 794"/>
                  <a:gd name="T14" fmla="*/ 233 w 2083"/>
                  <a:gd name="T15" fmla="*/ 404 h 794"/>
                  <a:gd name="T16" fmla="*/ 177 w 2083"/>
                  <a:gd name="T17" fmla="*/ 268 h 794"/>
                  <a:gd name="T18" fmla="*/ 158 w 2083"/>
                  <a:gd name="T19" fmla="*/ 240 h 794"/>
                  <a:gd name="T20" fmla="*/ 173 w 2083"/>
                  <a:gd name="T21" fmla="*/ 256 h 794"/>
                  <a:gd name="T22" fmla="*/ 225 w 2083"/>
                  <a:gd name="T23" fmla="*/ 382 h 794"/>
                  <a:gd name="T24" fmla="*/ 278 w 2083"/>
                  <a:gd name="T25" fmla="*/ 490 h 794"/>
                  <a:gd name="T26" fmla="*/ 412 w 2083"/>
                  <a:gd name="T27" fmla="*/ 679 h 794"/>
                  <a:gd name="T28" fmla="*/ 614 w 2083"/>
                  <a:gd name="T29" fmla="*/ 792 h 794"/>
                  <a:gd name="T30" fmla="*/ 799 w 2083"/>
                  <a:gd name="T31" fmla="*/ 694 h 794"/>
                  <a:gd name="T32" fmla="*/ 920 w 2083"/>
                  <a:gd name="T33" fmla="*/ 573 h 794"/>
                  <a:gd name="T34" fmla="*/ 1147 w 2083"/>
                  <a:gd name="T35" fmla="*/ 260 h 794"/>
                  <a:gd name="T36" fmla="*/ 1335 w 2083"/>
                  <a:gd name="T37" fmla="*/ 86 h 794"/>
                  <a:gd name="T38" fmla="*/ 1531 w 2083"/>
                  <a:gd name="T39" fmla="*/ 9 h 794"/>
                  <a:gd name="T40" fmla="*/ 1816 w 2083"/>
                  <a:gd name="T41" fmla="*/ 140 h 794"/>
                  <a:gd name="T42" fmla="*/ 1949 w 2083"/>
                  <a:gd name="T43" fmla="*/ 260 h 794"/>
                  <a:gd name="T44" fmla="*/ 2083 w 2083"/>
                  <a:gd name="T45" fmla="*/ 38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83" h="794">
                    <a:moveTo>
                      <a:pt x="0" y="81"/>
                    </a:moveTo>
                    <a:cubicBezTo>
                      <a:pt x="19" y="95"/>
                      <a:pt x="80" y="125"/>
                      <a:pt x="115" y="168"/>
                    </a:cubicBezTo>
                    <a:cubicBezTo>
                      <a:pt x="150" y="211"/>
                      <a:pt x="198" y="316"/>
                      <a:pt x="211" y="340"/>
                    </a:cubicBezTo>
                    <a:cubicBezTo>
                      <a:pt x="224" y="364"/>
                      <a:pt x="195" y="313"/>
                      <a:pt x="195" y="312"/>
                    </a:cubicBezTo>
                    <a:cubicBezTo>
                      <a:pt x="195" y="311"/>
                      <a:pt x="212" y="340"/>
                      <a:pt x="208" y="331"/>
                    </a:cubicBezTo>
                    <a:cubicBezTo>
                      <a:pt x="204" y="322"/>
                      <a:pt x="176" y="271"/>
                      <a:pt x="170" y="259"/>
                    </a:cubicBezTo>
                    <a:cubicBezTo>
                      <a:pt x="164" y="247"/>
                      <a:pt x="163" y="236"/>
                      <a:pt x="173" y="260"/>
                    </a:cubicBezTo>
                    <a:cubicBezTo>
                      <a:pt x="183" y="284"/>
                      <a:pt x="232" y="403"/>
                      <a:pt x="233" y="404"/>
                    </a:cubicBezTo>
                    <a:cubicBezTo>
                      <a:pt x="234" y="405"/>
                      <a:pt x="189" y="295"/>
                      <a:pt x="177" y="268"/>
                    </a:cubicBezTo>
                    <a:cubicBezTo>
                      <a:pt x="165" y="241"/>
                      <a:pt x="159" y="242"/>
                      <a:pt x="158" y="240"/>
                    </a:cubicBezTo>
                    <a:cubicBezTo>
                      <a:pt x="157" y="238"/>
                      <a:pt x="162" y="232"/>
                      <a:pt x="173" y="256"/>
                    </a:cubicBezTo>
                    <a:cubicBezTo>
                      <a:pt x="184" y="280"/>
                      <a:pt x="208" y="343"/>
                      <a:pt x="225" y="382"/>
                    </a:cubicBezTo>
                    <a:cubicBezTo>
                      <a:pt x="242" y="421"/>
                      <a:pt x="247" y="440"/>
                      <a:pt x="278" y="490"/>
                    </a:cubicBezTo>
                    <a:cubicBezTo>
                      <a:pt x="308" y="540"/>
                      <a:pt x="356" y="629"/>
                      <a:pt x="412" y="679"/>
                    </a:cubicBezTo>
                    <a:cubicBezTo>
                      <a:pt x="468" y="729"/>
                      <a:pt x="550" y="790"/>
                      <a:pt x="614" y="792"/>
                    </a:cubicBezTo>
                    <a:cubicBezTo>
                      <a:pt x="678" y="794"/>
                      <a:pt x="748" y="730"/>
                      <a:pt x="799" y="694"/>
                    </a:cubicBezTo>
                    <a:cubicBezTo>
                      <a:pt x="850" y="658"/>
                      <a:pt x="861" y="646"/>
                      <a:pt x="920" y="573"/>
                    </a:cubicBezTo>
                    <a:cubicBezTo>
                      <a:pt x="978" y="501"/>
                      <a:pt x="1077" y="341"/>
                      <a:pt x="1147" y="260"/>
                    </a:cubicBezTo>
                    <a:cubicBezTo>
                      <a:pt x="1217" y="180"/>
                      <a:pt x="1271" y="128"/>
                      <a:pt x="1335" y="86"/>
                    </a:cubicBezTo>
                    <a:cubicBezTo>
                      <a:pt x="1399" y="44"/>
                      <a:pt x="1451" y="0"/>
                      <a:pt x="1531" y="9"/>
                    </a:cubicBezTo>
                    <a:cubicBezTo>
                      <a:pt x="1611" y="18"/>
                      <a:pt x="1746" y="98"/>
                      <a:pt x="1816" y="140"/>
                    </a:cubicBezTo>
                    <a:cubicBezTo>
                      <a:pt x="1886" y="182"/>
                      <a:pt x="1905" y="221"/>
                      <a:pt x="1949" y="260"/>
                    </a:cubicBezTo>
                    <a:cubicBezTo>
                      <a:pt x="1994" y="300"/>
                      <a:pt x="2038" y="340"/>
                      <a:pt x="2083" y="380"/>
                    </a:cubicBezTo>
                  </a:path>
                </a:pathLst>
              </a:custGeom>
              <a:noFill/>
              <a:ln w="28575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28" name="Freeform 16"/>
              <p:cNvSpPr/>
              <p:nvPr/>
            </p:nvSpPr>
            <p:spPr bwMode="auto">
              <a:xfrm>
                <a:off x="1498" y="3319"/>
                <a:ext cx="2615" cy="511"/>
              </a:xfrm>
              <a:custGeom>
                <a:avLst/>
                <a:gdLst>
                  <a:gd name="T0" fmla="*/ 0 w 2615"/>
                  <a:gd name="T1" fmla="*/ 511 h 511"/>
                  <a:gd name="T2" fmla="*/ 342 w 2615"/>
                  <a:gd name="T3" fmla="*/ 377 h 511"/>
                  <a:gd name="T4" fmla="*/ 1077 w 2615"/>
                  <a:gd name="T5" fmla="*/ 188 h 511"/>
                  <a:gd name="T6" fmla="*/ 1946 w 2615"/>
                  <a:gd name="T7" fmla="*/ 47 h 511"/>
                  <a:gd name="T8" fmla="*/ 2615 w 2615"/>
                  <a:gd name="T9" fmla="*/ 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5" h="511">
                    <a:moveTo>
                      <a:pt x="0" y="511"/>
                    </a:moveTo>
                    <a:cubicBezTo>
                      <a:pt x="57" y="488"/>
                      <a:pt x="162" y="431"/>
                      <a:pt x="342" y="377"/>
                    </a:cubicBezTo>
                    <a:cubicBezTo>
                      <a:pt x="522" y="323"/>
                      <a:pt x="810" y="243"/>
                      <a:pt x="1077" y="188"/>
                    </a:cubicBezTo>
                    <a:cubicBezTo>
                      <a:pt x="1345" y="133"/>
                      <a:pt x="1690" y="78"/>
                      <a:pt x="1946" y="47"/>
                    </a:cubicBezTo>
                    <a:cubicBezTo>
                      <a:pt x="2203" y="16"/>
                      <a:pt x="2409" y="8"/>
                      <a:pt x="2615" y="0"/>
                    </a:cubicBezTo>
                  </a:path>
                </a:pathLst>
              </a:custGeom>
              <a:noFill/>
              <a:ln w="28575" cap="rnd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29" name="Line 17"/>
              <p:cNvSpPr>
                <a:spLocks noChangeShapeType="1"/>
              </p:cNvSpPr>
              <p:nvPr/>
            </p:nvSpPr>
            <p:spPr bwMode="auto">
              <a:xfrm>
                <a:off x="997" y="3081"/>
                <a:ext cx="3277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30" name="Text Box 18"/>
              <p:cNvSpPr txBox="1">
                <a:spLocks noChangeArrowheads="1"/>
              </p:cNvSpPr>
              <p:nvPr/>
            </p:nvSpPr>
            <p:spPr bwMode="auto">
              <a:xfrm>
                <a:off x="3913" y="2989"/>
                <a:ext cx="331" cy="3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</a:t>
                </a:r>
                <a:r>
                  <a:rPr kumimoji="1" lang="en-US" altLang="zh-CN" b="0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2531" name="Text Box 19"/>
              <p:cNvSpPr txBox="1">
                <a:spLocks noChangeArrowheads="1"/>
              </p:cNvSpPr>
              <p:nvPr/>
            </p:nvSpPr>
            <p:spPr bwMode="auto">
              <a:xfrm>
                <a:off x="1195" y="3117"/>
                <a:ext cx="231" cy="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0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  <a:endPara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2532" name="Line 20"/>
              <p:cNvSpPr>
                <a:spLocks noChangeShapeType="1"/>
              </p:cNvSpPr>
              <p:nvPr/>
            </p:nvSpPr>
            <p:spPr bwMode="auto">
              <a:xfrm>
                <a:off x="2150" y="3081"/>
                <a:ext cx="0" cy="531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33" name="Text Box 21"/>
              <p:cNvSpPr txBox="1">
                <a:spLocks noChangeArrowheads="1"/>
              </p:cNvSpPr>
              <p:nvPr/>
            </p:nvSpPr>
            <p:spPr bwMode="auto">
              <a:xfrm>
                <a:off x="1562" y="2090"/>
                <a:ext cx="324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2534" name="Line 22"/>
              <p:cNvSpPr>
                <a:spLocks noChangeShapeType="1"/>
              </p:cNvSpPr>
              <p:nvPr/>
            </p:nvSpPr>
            <p:spPr bwMode="auto">
              <a:xfrm>
                <a:off x="3058" y="2827"/>
                <a:ext cx="0" cy="254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35" name="Text Box 23"/>
              <p:cNvSpPr txBox="1">
                <a:spLocks noChangeArrowheads="1"/>
              </p:cNvSpPr>
              <p:nvPr/>
            </p:nvSpPr>
            <p:spPr bwMode="auto">
              <a:xfrm>
                <a:off x="1068" y="2174"/>
                <a:ext cx="451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356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2536" name="Text Box 24"/>
              <p:cNvSpPr txBox="1">
                <a:spLocks noChangeArrowheads="1"/>
              </p:cNvSpPr>
              <p:nvPr/>
            </p:nvSpPr>
            <p:spPr bwMode="auto">
              <a:xfrm>
                <a:off x="1164" y="2756"/>
                <a:ext cx="339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25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92537" name="Group 25"/>
          <p:cNvGrpSpPr/>
          <p:nvPr/>
        </p:nvGrpSpPr>
        <p:grpSpPr bwMode="auto">
          <a:xfrm>
            <a:off x="10988961" y="6446871"/>
            <a:ext cx="792162" cy="368300"/>
            <a:chOff x="5193" y="4020"/>
            <a:chExt cx="499" cy="232"/>
          </a:xfrm>
        </p:grpSpPr>
        <p:pic>
          <p:nvPicPr>
            <p:cNvPr id="192538" name="Picture 26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2539" name="Text Box 2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2540" name="Group 28"/>
          <p:cNvGrpSpPr/>
          <p:nvPr/>
        </p:nvGrpSpPr>
        <p:grpSpPr bwMode="auto">
          <a:xfrm>
            <a:off x="10125361" y="6446871"/>
            <a:ext cx="792162" cy="368300"/>
            <a:chOff x="4649" y="4020"/>
            <a:chExt cx="499" cy="232"/>
          </a:xfrm>
        </p:grpSpPr>
        <p:pic>
          <p:nvPicPr>
            <p:cNvPr id="192541" name="Picture 29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2542" name="Text Box 3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2543" name="Group 31"/>
          <p:cNvGrpSpPr/>
          <p:nvPr/>
        </p:nvGrpSpPr>
        <p:grpSpPr bwMode="auto">
          <a:xfrm>
            <a:off x="9260182" y="6446871"/>
            <a:ext cx="792163" cy="368300"/>
            <a:chOff x="4649" y="4020"/>
            <a:chExt cx="499" cy="232"/>
          </a:xfrm>
        </p:grpSpPr>
        <p:pic>
          <p:nvPicPr>
            <p:cNvPr id="192544" name="Picture 32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2545" name="Text Box 33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09917" y="5834478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各种二阶电路的方程？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4583832" y="3137932"/>
            <a:ext cx="288032" cy="28803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7629" y="4466348"/>
            <a:ext cx="24237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+mn-lt"/>
              </a:rPr>
              <a:t>?       ?         ?       ?</a:t>
            </a:r>
            <a:endParaRPr lang="zh-CN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2652" y="2847117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如何解的？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二阶电路零输入响应例续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9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19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9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92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9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9" grpId="0" bldLvl="0" animBg="1"/>
      <p:bldP spid="2" grpId="0"/>
      <p:bldP spid="3" grpId="0" bldLvl="0" animBg="1"/>
      <p:bldP spid="4" grpId="0"/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Text Box 3"/>
          <p:cNvSpPr txBox="1">
            <a:spLocks noChangeArrowheads="1"/>
          </p:cNvSpPr>
          <p:nvPr/>
        </p:nvSpPr>
        <p:spPr bwMode="auto">
          <a:xfrm>
            <a:off x="1345883" y="1996123"/>
            <a:ext cx="396081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98000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)=0 , 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5086985" y="2044700"/>
            <a:ext cx="22834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微分方程为：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graphicFrame>
        <p:nvGraphicFramePr>
          <p:cNvPr id="196613" name="Object 5"/>
          <p:cNvGraphicFramePr>
            <a:graphicFrameLocks noChangeAspect="1"/>
          </p:cNvGraphicFramePr>
          <p:nvPr/>
        </p:nvGraphicFramePr>
        <p:xfrm>
          <a:off x="1488760" y="2708910"/>
          <a:ext cx="4589462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96" name="公式" r:id="rId1" imgW="2781300" imgH="622300" progId="Equation.3">
                  <p:embed/>
                </p:oleObj>
              </mc:Choice>
              <mc:Fallback>
                <p:oleObj name="公式" r:id="rId1" imgW="2781300" imgH="622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8760" y="2708910"/>
                        <a:ext cx="4589462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4" name="Object 6"/>
          <p:cNvGraphicFramePr>
            <a:graphicFrameLocks noChangeAspect="1"/>
          </p:cNvGraphicFramePr>
          <p:nvPr/>
        </p:nvGraphicFramePr>
        <p:xfrm>
          <a:off x="1634490" y="3861435"/>
          <a:ext cx="21923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97" name="公式" r:id="rId3" imgW="1168400" imgH="317500" progId="Equation.3">
                  <p:embed/>
                </p:oleObj>
              </mc:Choice>
              <mc:Fallback>
                <p:oleObj name="公式" r:id="rId3" imgW="1168400" imgH="317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4490" y="3861435"/>
                        <a:ext cx="219233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5" name="AutoShape 7" descr="羊皮纸"/>
          <p:cNvSpPr/>
          <p:nvPr/>
        </p:nvSpPr>
        <p:spPr bwMode="auto">
          <a:xfrm>
            <a:off x="4083052" y="4871086"/>
            <a:ext cx="1008063" cy="521969"/>
          </a:xfrm>
          <a:prstGeom prst="callout2">
            <a:avLst>
              <a:gd name="adj1" fmla="val 19833"/>
              <a:gd name="adj2" fmla="val -7560"/>
              <a:gd name="adj3" fmla="val 19833"/>
              <a:gd name="adj4" fmla="val -36380"/>
              <a:gd name="adj5" fmla="val -78514"/>
              <a:gd name="adj6" fmla="val -4440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 w="57150">
            <a:solidFill>
              <a:schemeClr val="accent1"/>
            </a:solidFill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通解</a:t>
            </a:r>
            <a:endParaRPr kumimoji="1" lang="zh-CN" altLang="en-US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6616" name="AutoShape 8" descr="羊皮纸"/>
          <p:cNvSpPr/>
          <p:nvPr/>
        </p:nvSpPr>
        <p:spPr bwMode="auto">
          <a:xfrm>
            <a:off x="1274445" y="4871086"/>
            <a:ext cx="1008063" cy="521969"/>
          </a:xfrm>
          <a:prstGeom prst="callout2">
            <a:avLst>
              <a:gd name="adj1" fmla="val 19833"/>
              <a:gd name="adj2" fmla="val 107560"/>
              <a:gd name="adj3" fmla="val 19833"/>
              <a:gd name="adj4" fmla="val 129449"/>
              <a:gd name="adj5" fmla="val -68319"/>
              <a:gd name="adj6" fmla="val 151338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 w="57150">
            <a:solidFill>
              <a:schemeClr val="accent1"/>
            </a:solidFill>
            <a:miter lim="800000"/>
          </a:ln>
        </p:spPr>
        <p:txBody>
          <a:bodyPr>
            <a:spAutoFit/>
          </a:bodyPr>
          <a:lstStyle/>
          <a:p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特解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6617" name="Text Box 9"/>
          <p:cNvSpPr txBox="1">
            <a:spLocks noChangeArrowheads="1"/>
          </p:cNvSpPr>
          <p:nvPr/>
        </p:nvSpPr>
        <p:spPr bwMode="auto">
          <a:xfrm>
            <a:off x="6169025" y="4799013"/>
            <a:ext cx="14331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特解</a:t>
            </a:r>
            <a:r>
              <a:rPr kumimoji="1" lang="en-US" altLang="zh-CN">
                <a:latin typeface="楷体_GB2312" pitchFamily="49" charset="-122"/>
              </a:rPr>
              <a:t>:</a:t>
            </a:r>
            <a:r>
              <a:rPr kumimoji="1" lang="en-US" altLang="zh-CN" b="0">
                <a:latin typeface="楷体_GB2312" pitchFamily="49" charset="-122"/>
              </a:rPr>
              <a:t>  </a:t>
            </a:r>
            <a:endParaRPr kumimoji="1" lang="en-US" altLang="zh-CN" b="0">
              <a:latin typeface="楷体_GB2312" pitchFamily="49" charset="-122"/>
            </a:endParaRPr>
          </a:p>
        </p:txBody>
      </p:sp>
      <p:graphicFrame>
        <p:nvGraphicFramePr>
          <p:cNvPr id="196618" name="Object 10"/>
          <p:cNvGraphicFramePr>
            <a:graphicFrameLocks noChangeAspect="1"/>
          </p:cNvGraphicFramePr>
          <p:nvPr/>
        </p:nvGraphicFramePr>
        <p:xfrm>
          <a:off x="7562858" y="4799013"/>
          <a:ext cx="13970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98" name="公式" r:id="rId6" imgW="749300" imgH="317500" progId="Equation.3">
                  <p:embed/>
                </p:oleObj>
              </mc:Choice>
              <mc:Fallback>
                <p:oleObj name="公式" r:id="rId6" imgW="749300" imgH="3175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2858" y="4799013"/>
                        <a:ext cx="13970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9" name="Text Box 11"/>
          <p:cNvSpPr txBox="1">
            <a:spLocks noChangeArrowheads="1"/>
          </p:cNvSpPr>
          <p:nvPr/>
        </p:nvSpPr>
        <p:spPr bwMode="auto">
          <a:xfrm>
            <a:off x="6169345" y="3501073"/>
            <a:ext cx="25923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特征方程为：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graphicFrame>
        <p:nvGraphicFramePr>
          <p:cNvPr id="196620" name="Object 12"/>
          <p:cNvGraphicFramePr>
            <a:graphicFrameLocks noChangeAspect="1"/>
          </p:cNvGraphicFramePr>
          <p:nvPr/>
        </p:nvGraphicFramePr>
        <p:xfrm>
          <a:off x="6169027" y="4078639"/>
          <a:ext cx="33655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99" name="公式" r:id="rId8" imgW="1879600" imgH="342900" progId="Equation.3">
                  <p:embed/>
                </p:oleObj>
              </mc:Choice>
              <mc:Fallback>
                <p:oleObj name="公式" r:id="rId8" imgW="1879600" imgH="342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27" y="4078639"/>
                        <a:ext cx="33655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6621" name="Group 13"/>
          <p:cNvGrpSpPr/>
          <p:nvPr/>
        </p:nvGrpSpPr>
        <p:grpSpPr bwMode="auto">
          <a:xfrm>
            <a:off x="11275981" y="6446871"/>
            <a:ext cx="792162" cy="368300"/>
            <a:chOff x="5193" y="4020"/>
            <a:chExt cx="499" cy="232"/>
          </a:xfrm>
        </p:grpSpPr>
        <p:pic>
          <p:nvPicPr>
            <p:cNvPr id="196622" name="Picture 14" descr="7890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6623" name="Text Box 1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6624" name="Group 16"/>
          <p:cNvGrpSpPr/>
          <p:nvPr/>
        </p:nvGrpSpPr>
        <p:grpSpPr bwMode="auto">
          <a:xfrm>
            <a:off x="10412381" y="6446871"/>
            <a:ext cx="792162" cy="368300"/>
            <a:chOff x="4649" y="4020"/>
            <a:chExt cx="499" cy="232"/>
          </a:xfrm>
        </p:grpSpPr>
        <p:pic>
          <p:nvPicPr>
            <p:cNvPr id="196625" name="Picture 17" descr="7890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6626" name="Text Box 1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96654" name="Rectangle 46"/>
          <p:cNvSpPr>
            <a:spLocks noChangeArrowheads="1"/>
          </p:cNvSpPr>
          <p:nvPr/>
        </p:nvSpPr>
        <p:spPr bwMode="auto">
          <a:xfrm>
            <a:off x="842965" y="1269082"/>
            <a:ext cx="525621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1.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二阶电路的零状态响应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grpSp>
        <p:nvGrpSpPr>
          <p:cNvPr id="196655" name="Group 47"/>
          <p:cNvGrpSpPr/>
          <p:nvPr/>
        </p:nvGrpSpPr>
        <p:grpSpPr bwMode="auto">
          <a:xfrm>
            <a:off x="9547202" y="6446871"/>
            <a:ext cx="792163" cy="368300"/>
            <a:chOff x="4649" y="4020"/>
            <a:chExt cx="499" cy="232"/>
          </a:xfrm>
        </p:grpSpPr>
        <p:pic>
          <p:nvPicPr>
            <p:cNvPr id="196656" name="Picture 48" descr="7890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6657" name="Text Box 49">
              <a:hlinkClick r:id="rId1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6671" name="Group 63"/>
          <p:cNvGrpSpPr/>
          <p:nvPr/>
        </p:nvGrpSpPr>
        <p:grpSpPr bwMode="auto">
          <a:xfrm>
            <a:off x="7604140" y="1413544"/>
            <a:ext cx="3622677" cy="1960563"/>
            <a:chOff x="158" y="1706"/>
            <a:chExt cx="2282" cy="1235"/>
          </a:xfrm>
        </p:grpSpPr>
        <p:sp>
          <p:nvSpPr>
            <p:cNvPr id="196628" name="Oval 20"/>
            <p:cNvSpPr>
              <a:spLocks noChangeArrowheads="1"/>
            </p:cNvSpPr>
            <p:nvPr/>
          </p:nvSpPr>
          <p:spPr bwMode="auto">
            <a:xfrm>
              <a:off x="158" y="2070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6629" name="Group 21"/>
            <p:cNvGrpSpPr/>
            <p:nvPr/>
          </p:nvGrpSpPr>
          <p:grpSpPr bwMode="auto">
            <a:xfrm>
              <a:off x="2109" y="2251"/>
              <a:ext cx="240" cy="90"/>
              <a:chOff x="4604" y="2478"/>
              <a:chExt cx="240" cy="90"/>
            </a:xfrm>
          </p:grpSpPr>
          <p:sp>
            <p:nvSpPr>
              <p:cNvPr id="196630" name="Line 22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631" name="Line 23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6632" name="Line 24"/>
            <p:cNvSpPr>
              <a:spLocks noChangeShapeType="1"/>
            </p:cNvSpPr>
            <p:nvPr/>
          </p:nvSpPr>
          <p:spPr bwMode="auto">
            <a:xfrm>
              <a:off x="340" y="1798"/>
              <a:ext cx="0" cy="10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33" name="Line 25"/>
            <p:cNvSpPr>
              <a:spLocks noChangeShapeType="1"/>
            </p:cNvSpPr>
            <p:nvPr/>
          </p:nvSpPr>
          <p:spPr bwMode="auto">
            <a:xfrm flipV="1">
              <a:off x="340" y="1797"/>
              <a:ext cx="408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34" name="Freeform 26"/>
            <p:cNvSpPr/>
            <p:nvPr/>
          </p:nvSpPr>
          <p:spPr bwMode="auto">
            <a:xfrm>
              <a:off x="1791" y="1798"/>
              <a:ext cx="454" cy="453"/>
            </a:xfrm>
            <a:custGeom>
              <a:avLst/>
              <a:gdLst>
                <a:gd name="T0" fmla="*/ 0 w 337"/>
                <a:gd name="T1" fmla="*/ 0 h 346"/>
                <a:gd name="T2" fmla="*/ 337 w 337"/>
                <a:gd name="T3" fmla="*/ 0 h 346"/>
                <a:gd name="T4" fmla="*/ 337 w 337"/>
                <a:gd name="T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7" h="346">
                  <a:moveTo>
                    <a:pt x="0" y="0"/>
                  </a:moveTo>
                  <a:lnTo>
                    <a:pt x="337" y="0"/>
                  </a:lnTo>
                  <a:lnTo>
                    <a:pt x="337" y="346"/>
                  </a:lnTo>
                </a:path>
              </a:pathLst>
            </a:custGeom>
            <a:noFill/>
            <a:ln w="28575" cmpd="sng">
              <a:solidFill>
                <a:srgbClr val="FFCC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35" name="Line 27"/>
            <p:cNvSpPr>
              <a:spLocks noChangeShapeType="1"/>
            </p:cNvSpPr>
            <p:nvPr/>
          </p:nvSpPr>
          <p:spPr bwMode="auto">
            <a:xfrm>
              <a:off x="2245" y="2342"/>
              <a:ext cx="0" cy="5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36" name="Line 28"/>
            <p:cNvSpPr>
              <a:spLocks noChangeShapeType="1"/>
            </p:cNvSpPr>
            <p:nvPr/>
          </p:nvSpPr>
          <p:spPr bwMode="auto">
            <a:xfrm>
              <a:off x="340" y="2886"/>
              <a:ext cx="1899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37" name="Rectangle 29"/>
            <p:cNvSpPr>
              <a:spLocks noChangeArrowheads="1"/>
            </p:cNvSpPr>
            <p:nvPr/>
          </p:nvSpPr>
          <p:spPr bwMode="auto">
            <a:xfrm>
              <a:off x="1338" y="2478"/>
              <a:ext cx="13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6638" name="Rectangle 30"/>
            <p:cNvSpPr>
              <a:spLocks noChangeArrowheads="1"/>
            </p:cNvSpPr>
            <p:nvPr/>
          </p:nvSpPr>
          <p:spPr bwMode="auto">
            <a:xfrm>
              <a:off x="1484" y="1842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6639" name="Rectangle 31"/>
            <p:cNvSpPr>
              <a:spLocks noChangeArrowheads="1"/>
            </p:cNvSpPr>
            <p:nvPr/>
          </p:nvSpPr>
          <p:spPr bwMode="auto">
            <a:xfrm>
              <a:off x="2290" y="2388"/>
              <a:ext cx="15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6640" name="Rectangle 32"/>
            <p:cNvSpPr>
              <a:spLocks noChangeArrowheads="1"/>
            </p:cNvSpPr>
            <p:nvPr/>
          </p:nvSpPr>
          <p:spPr bwMode="auto">
            <a:xfrm>
              <a:off x="2018" y="2025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6641" name="Rectangle 33"/>
            <p:cNvSpPr>
              <a:spLocks noChangeArrowheads="1"/>
            </p:cNvSpPr>
            <p:nvPr/>
          </p:nvSpPr>
          <p:spPr bwMode="auto">
            <a:xfrm>
              <a:off x="2064" y="2341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6642" name="Rectangle 34"/>
            <p:cNvSpPr>
              <a:spLocks noChangeArrowheads="1"/>
            </p:cNvSpPr>
            <p:nvPr/>
          </p:nvSpPr>
          <p:spPr bwMode="auto">
            <a:xfrm>
              <a:off x="1836" y="2161"/>
              <a:ext cx="249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6643" name="Line 35"/>
            <p:cNvSpPr>
              <a:spLocks noChangeShapeType="1"/>
            </p:cNvSpPr>
            <p:nvPr/>
          </p:nvSpPr>
          <p:spPr bwMode="auto">
            <a:xfrm>
              <a:off x="1791" y="1797"/>
              <a:ext cx="318" cy="0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44" name="Rectangle 36"/>
            <p:cNvSpPr>
              <a:spLocks noChangeArrowheads="1"/>
            </p:cNvSpPr>
            <p:nvPr/>
          </p:nvSpPr>
          <p:spPr bwMode="auto">
            <a:xfrm>
              <a:off x="1895" y="1706"/>
              <a:ext cx="1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3200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6645" name="Text Box 37"/>
            <p:cNvSpPr txBox="1">
              <a:spLocks noChangeArrowheads="1"/>
            </p:cNvSpPr>
            <p:nvPr/>
          </p:nvSpPr>
          <p:spPr bwMode="auto">
            <a:xfrm>
              <a:off x="521" y="2210"/>
              <a:ext cx="35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96650" name="Rectangle 42"/>
            <p:cNvSpPr>
              <a:spLocks noChangeArrowheads="1"/>
            </p:cNvSpPr>
            <p:nvPr/>
          </p:nvSpPr>
          <p:spPr bwMode="auto">
            <a:xfrm>
              <a:off x="1232" y="2805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6651" name="Rectangle 43"/>
            <p:cNvSpPr>
              <a:spLocks noChangeArrowheads="1"/>
            </p:cNvSpPr>
            <p:nvPr/>
          </p:nvSpPr>
          <p:spPr bwMode="auto">
            <a:xfrm>
              <a:off x="430" y="1843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6652" name="Rectangle 44"/>
            <p:cNvSpPr>
              <a:spLocks noChangeArrowheads="1"/>
            </p:cNvSpPr>
            <p:nvPr/>
          </p:nvSpPr>
          <p:spPr bwMode="auto">
            <a:xfrm>
              <a:off x="430" y="2433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96663" name="Group 55"/>
            <p:cNvGrpSpPr/>
            <p:nvPr/>
          </p:nvGrpSpPr>
          <p:grpSpPr bwMode="auto">
            <a:xfrm rot="5400000">
              <a:off x="1530" y="1559"/>
              <a:ext cx="113" cy="408"/>
              <a:chOff x="1565" y="2614"/>
              <a:chExt cx="90" cy="486"/>
            </a:xfrm>
          </p:grpSpPr>
          <p:sp>
            <p:nvSpPr>
              <p:cNvPr id="196664" name="Arc 56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665" name="Arc 57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666" name="Arc 58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6667" name="Arc 59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6668" name="Line 60"/>
            <p:cNvSpPr>
              <a:spLocks noChangeShapeType="1"/>
            </p:cNvSpPr>
            <p:nvPr/>
          </p:nvSpPr>
          <p:spPr bwMode="auto">
            <a:xfrm>
              <a:off x="975" y="1797"/>
              <a:ext cx="40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69" name="Line 61"/>
            <p:cNvSpPr>
              <a:spLocks noChangeShapeType="1"/>
            </p:cNvSpPr>
            <p:nvPr/>
          </p:nvSpPr>
          <p:spPr bwMode="auto">
            <a:xfrm flipV="1">
              <a:off x="703" y="1797"/>
              <a:ext cx="272" cy="13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670" name="Line 62"/>
            <p:cNvSpPr>
              <a:spLocks noChangeShapeType="1"/>
            </p:cNvSpPr>
            <p:nvPr/>
          </p:nvSpPr>
          <p:spPr bwMode="auto">
            <a:xfrm flipH="1" flipV="1">
              <a:off x="793" y="1706"/>
              <a:ext cx="91" cy="27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11711" y="5374734"/>
            <a:ext cx="6603365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eaLnBrk="1" latinLnBrk="0" hangingPunct="1">
              <a:lnSpc>
                <a:spcPct val="12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教材上是</a:t>
            </a:r>
            <a:r>
              <a:rPr lang="en-US" altLang="zh-CN" b="0" dirty="0" smtClean="0">
                <a:solidFill>
                  <a:srgbClr val="FF0000"/>
                </a:solidFill>
              </a:rPr>
              <a:t>GCL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并联</a:t>
            </a:r>
            <a:r>
              <a:rPr lang="zh-CN" altLang="en-US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、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电流源，原理相同。</a:t>
            </a:r>
            <a:endParaRPr lang="en-US" altLang="zh-CN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0" indent="0" eaLnBrk="1" latinLnBrk="0" hangingPunct="1">
              <a:lnSpc>
                <a:spcPct val="12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利用对偶原理列出</a:t>
            </a:r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i</a:t>
            </a:r>
            <a:r>
              <a:rPr lang="en-US" altLang="zh-CN" b="0" baseline="-2500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L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为变量的微分方程？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41283" y="3287588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5" name="Rectangle 32"/>
          <p:cNvSpPr>
            <a:spLocks noChangeArrowheads="1"/>
          </p:cNvSpPr>
          <p:nvPr/>
        </p:nvSpPr>
        <p:spPr bwMode="auto">
          <a:xfrm>
            <a:off x="8973537" y="1700808"/>
            <a:ext cx="20066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" name="Rectangle 33"/>
          <p:cNvSpPr>
            <a:spLocks noChangeArrowheads="1"/>
          </p:cNvSpPr>
          <p:nvPr/>
        </p:nvSpPr>
        <p:spPr bwMode="auto">
          <a:xfrm>
            <a:off x="9837633" y="1700808"/>
            <a:ext cx="17780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en-US" altLang="zh-CN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endParaRPr kumimoji="1" lang="en-US" altLang="zh-CN" b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2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7-6 </a:t>
            </a:r>
            <a:r>
              <a:rPr kumimoji="1"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二阶电路的零状态响应和全响应</a:t>
            </a:r>
            <a:endParaRPr kumimoji="1"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6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9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196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19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196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19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 autoUpdateAnimBg="0" build="p"/>
      <p:bldP spid="196612" grpId="0" autoUpdateAnimBg="0" build="p"/>
      <p:bldP spid="196615" grpId="0" bldLvl="0" animBg="1" autoUpdateAnimBg="0"/>
      <p:bldP spid="196616" grpId="0" bldLvl="0" animBg="1" autoUpdateAnimBg="0"/>
      <p:bldP spid="196617" grpId="0" autoUpdateAnimBg="0" build="p"/>
      <p:bldP spid="196619" grpId="0" autoUpdateAnimBg="0" build="p"/>
      <p:bldP spid="196654" grpId="0"/>
      <p:bldP spid="2" grpId="0"/>
      <p:bldP spid="54" grpId="0"/>
      <p:bldP spid="55" grpId="0"/>
      <p:bldP spid="5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634" name="Object 2"/>
          <p:cNvGraphicFramePr>
            <a:graphicFrameLocks noChangeAspect="1"/>
          </p:cNvGraphicFramePr>
          <p:nvPr/>
        </p:nvGraphicFramePr>
        <p:xfrm>
          <a:off x="3716355" y="1555784"/>
          <a:ext cx="62642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469" name="公式" r:id="rId1" imgW="3200400" imgH="342900" progId="Equation.3">
                  <p:embed/>
                </p:oleObj>
              </mc:Choice>
              <mc:Fallback>
                <p:oleObj name="公式" r:id="rId1" imgW="3200400" imgH="34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355" y="1555784"/>
                        <a:ext cx="62642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5" name="Object 3"/>
          <p:cNvGraphicFramePr>
            <a:graphicFrameLocks noChangeAspect="1"/>
          </p:cNvGraphicFramePr>
          <p:nvPr/>
        </p:nvGraphicFramePr>
        <p:xfrm>
          <a:off x="3716339" y="2274922"/>
          <a:ext cx="7343775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470" name="公式" r:id="rId3" imgW="3848100" imgH="342900" progId="Equation.3">
                  <p:embed/>
                </p:oleObj>
              </mc:Choice>
              <mc:Fallback>
                <p:oleObj name="公式" r:id="rId3" imgW="3848100" imgH="342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339" y="2274922"/>
                        <a:ext cx="7343775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6" name="Object 4"/>
          <p:cNvGraphicFramePr>
            <a:graphicFrameLocks noChangeAspect="1"/>
          </p:cNvGraphicFramePr>
          <p:nvPr/>
        </p:nvGraphicFramePr>
        <p:xfrm>
          <a:off x="3643313" y="2995647"/>
          <a:ext cx="7705725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471" name="公式" r:id="rId5" imgW="4229100" imgH="355600" progId="Equation.3">
                  <p:embed/>
                </p:oleObj>
              </mc:Choice>
              <mc:Fallback>
                <p:oleObj name="公式" r:id="rId5" imgW="4229100" imgH="355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3" y="2995647"/>
                        <a:ext cx="7705725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7" name="Text Box 5"/>
          <p:cNvSpPr txBox="1">
            <a:spLocks noChangeArrowheads="1"/>
          </p:cNvSpPr>
          <p:nvPr/>
        </p:nvSpPr>
        <p:spPr bwMode="auto">
          <a:xfrm>
            <a:off x="910931" y="1486568"/>
            <a:ext cx="27070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66FFFF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kumimoji="1" lang="zh-CN" altLang="en-US">
                <a:latin typeface="楷体_GB2312" pitchFamily="49" charset="-122"/>
              </a:rPr>
              <a:t>解答形式</a:t>
            </a:r>
            <a:r>
              <a:rPr kumimoji="1" lang="zh-CN" altLang="en-US">
                <a:latin typeface="仿宋_GB2312" pitchFamily="49" charset="-122"/>
              </a:rPr>
              <a:t>为：</a:t>
            </a:r>
            <a:endParaRPr kumimoji="1" lang="zh-CN" altLang="en-US">
              <a:latin typeface="仿宋_GB2312" pitchFamily="49" charset="-122"/>
            </a:endParaRPr>
          </a:p>
        </p:txBody>
      </p:sp>
      <p:sp>
        <p:nvSpPr>
          <p:cNvPr id="197638" name="AutoShape 6"/>
          <p:cNvSpPr/>
          <p:nvPr/>
        </p:nvSpPr>
        <p:spPr bwMode="auto">
          <a:xfrm>
            <a:off x="3427414" y="1700247"/>
            <a:ext cx="215900" cy="1800225"/>
          </a:xfrm>
          <a:prstGeom prst="leftBrace">
            <a:avLst>
              <a:gd name="adj1" fmla="val 69485"/>
              <a:gd name="adj2" fmla="val 50000"/>
            </a:avLst>
          </a:prstGeom>
          <a:noFill/>
          <a:ln w="2857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 sz="240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97639" name="Object 7"/>
          <p:cNvGraphicFramePr>
            <a:graphicFrameLocks noChangeAspect="1"/>
          </p:cNvGraphicFramePr>
          <p:nvPr/>
        </p:nvGraphicFramePr>
        <p:xfrm>
          <a:off x="4648202" y="3716338"/>
          <a:ext cx="6551613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472" name="公式" r:id="rId7" imgW="3873500" imgH="609600" progId="Equation.3">
                  <p:embed/>
                </p:oleObj>
              </mc:Choice>
              <mc:Fallback>
                <p:oleObj name="公式" r:id="rId7" imgW="3873500" imgH="609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2" y="3716338"/>
                        <a:ext cx="6551613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7641" name="Group 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97642" name="Picture 10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7643" name="Text Box 1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7644" name="Group 1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97645" name="Picture 13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7646" name="Text Box 1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7660" name="Group 28"/>
          <p:cNvGrpSpPr/>
          <p:nvPr/>
        </p:nvGrpSpPr>
        <p:grpSpPr bwMode="auto">
          <a:xfrm>
            <a:off x="2279660" y="4149758"/>
            <a:ext cx="5829317" cy="2206625"/>
            <a:chOff x="476" y="2614"/>
            <a:chExt cx="3672" cy="1390"/>
          </a:xfrm>
        </p:grpSpPr>
        <p:sp>
          <p:nvSpPr>
            <p:cNvPr id="197640" name="Text Box 8"/>
            <p:cNvSpPr txBox="1">
              <a:spLocks noChangeArrowheads="1"/>
            </p:cNvSpPr>
            <p:nvPr/>
          </p:nvSpPr>
          <p:spPr bwMode="auto">
            <a:xfrm>
              <a:off x="3391" y="3630"/>
              <a:ext cx="19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kumimoji="1" lang="zh-CN" altLang="zh-CN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97648" name="Line 16"/>
            <p:cNvSpPr>
              <a:spLocks noChangeShapeType="1"/>
            </p:cNvSpPr>
            <p:nvPr/>
          </p:nvSpPr>
          <p:spPr bwMode="auto">
            <a:xfrm>
              <a:off x="642" y="3738"/>
              <a:ext cx="3277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49" name="Line 17"/>
            <p:cNvSpPr>
              <a:spLocks noChangeShapeType="1"/>
            </p:cNvSpPr>
            <p:nvPr/>
          </p:nvSpPr>
          <p:spPr bwMode="auto">
            <a:xfrm flipH="1">
              <a:off x="839" y="2797"/>
              <a:ext cx="4" cy="111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0" name="Text Box 18"/>
            <p:cNvSpPr txBox="1">
              <a:spLocks noChangeArrowheads="1"/>
            </p:cNvSpPr>
            <p:nvPr/>
          </p:nvSpPr>
          <p:spPr bwMode="auto">
            <a:xfrm>
              <a:off x="3970" y="3554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7651" name="Text Box 19"/>
            <p:cNvSpPr txBox="1">
              <a:spLocks noChangeArrowheads="1"/>
            </p:cNvSpPr>
            <p:nvPr/>
          </p:nvSpPr>
          <p:spPr bwMode="auto">
            <a:xfrm>
              <a:off x="883" y="2614"/>
              <a:ext cx="32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7652" name="Freeform 20"/>
            <p:cNvSpPr/>
            <p:nvPr/>
          </p:nvSpPr>
          <p:spPr bwMode="auto">
            <a:xfrm>
              <a:off x="865" y="2782"/>
              <a:ext cx="2909" cy="956"/>
            </a:xfrm>
            <a:custGeom>
              <a:avLst/>
              <a:gdLst>
                <a:gd name="T0" fmla="*/ 0 w 2909"/>
                <a:gd name="T1" fmla="*/ 956 h 956"/>
                <a:gd name="T2" fmla="*/ 216 w 2909"/>
                <a:gd name="T3" fmla="*/ 296 h 956"/>
                <a:gd name="T4" fmla="*/ 394 w 2909"/>
                <a:gd name="T5" fmla="*/ 66 h 956"/>
                <a:gd name="T6" fmla="*/ 514 w 2909"/>
                <a:gd name="T7" fmla="*/ 18 h 956"/>
                <a:gd name="T8" fmla="*/ 648 w 2909"/>
                <a:gd name="T9" fmla="*/ 8 h 956"/>
                <a:gd name="T10" fmla="*/ 780 w 2909"/>
                <a:gd name="T11" fmla="*/ 68 h 956"/>
                <a:gd name="T12" fmla="*/ 999 w 2909"/>
                <a:gd name="T13" fmla="*/ 219 h 956"/>
                <a:gd name="T14" fmla="*/ 1124 w 2909"/>
                <a:gd name="T15" fmla="*/ 325 h 956"/>
                <a:gd name="T16" fmla="*/ 1167 w 2909"/>
                <a:gd name="T17" fmla="*/ 368 h 956"/>
                <a:gd name="T18" fmla="*/ 1210 w 2909"/>
                <a:gd name="T19" fmla="*/ 416 h 956"/>
                <a:gd name="T20" fmla="*/ 1326 w 2909"/>
                <a:gd name="T21" fmla="*/ 483 h 956"/>
                <a:gd name="T22" fmla="*/ 1512 w 2909"/>
                <a:gd name="T23" fmla="*/ 560 h 956"/>
                <a:gd name="T24" fmla="*/ 1692 w 2909"/>
                <a:gd name="T25" fmla="*/ 512 h 956"/>
                <a:gd name="T26" fmla="*/ 1788 w 2909"/>
                <a:gd name="T27" fmla="*/ 464 h 956"/>
                <a:gd name="T28" fmla="*/ 2004 w 2909"/>
                <a:gd name="T29" fmla="*/ 344 h 956"/>
                <a:gd name="T30" fmla="*/ 2232 w 2909"/>
                <a:gd name="T31" fmla="*/ 272 h 956"/>
                <a:gd name="T32" fmla="*/ 2400 w 2909"/>
                <a:gd name="T33" fmla="*/ 248 h 956"/>
                <a:gd name="T34" fmla="*/ 2640 w 2909"/>
                <a:gd name="T35" fmla="*/ 284 h 956"/>
                <a:gd name="T36" fmla="*/ 2796 w 2909"/>
                <a:gd name="T37" fmla="*/ 332 h 956"/>
                <a:gd name="T38" fmla="*/ 2909 w 2909"/>
                <a:gd name="T39" fmla="*/ 36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09" h="956">
                  <a:moveTo>
                    <a:pt x="0" y="956"/>
                  </a:moveTo>
                  <a:cubicBezTo>
                    <a:pt x="36" y="846"/>
                    <a:pt x="150" y="444"/>
                    <a:pt x="216" y="296"/>
                  </a:cubicBezTo>
                  <a:cubicBezTo>
                    <a:pt x="282" y="148"/>
                    <a:pt x="344" y="112"/>
                    <a:pt x="394" y="66"/>
                  </a:cubicBezTo>
                  <a:cubicBezTo>
                    <a:pt x="444" y="20"/>
                    <a:pt x="472" y="28"/>
                    <a:pt x="514" y="18"/>
                  </a:cubicBezTo>
                  <a:cubicBezTo>
                    <a:pt x="556" y="8"/>
                    <a:pt x="604" y="0"/>
                    <a:pt x="648" y="8"/>
                  </a:cubicBezTo>
                  <a:cubicBezTo>
                    <a:pt x="692" y="16"/>
                    <a:pt x="722" y="33"/>
                    <a:pt x="780" y="68"/>
                  </a:cubicBezTo>
                  <a:cubicBezTo>
                    <a:pt x="838" y="103"/>
                    <a:pt x="942" y="176"/>
                    <a:pt x="999" y="219"/>
                  </a:cubicBezTo>
                  <a:cubicBezTo>
                    <a:pt x="1056" y="262"/>
                    <a:pt x="1096" y="300"/>
                    <a:pt x="1124" y="325"/>
                  </a:cubicBezTo>
                  <a:cubicBezTo>
                    <a:pt x="1152" y="350"/>
                    <a:pt x="1153" y="353"/>
                    <a:pt x="1167" y="368"/>
                  </a:cubicBezTo>
                  <a:cubicBezTo>
                    <a:pt x="1181" y="383"/>
                    <a:pt x="1184" y="397"/>
                    <a:pt x="1210" y="416"/>
                  </a:cubicBezTo>
                  <a:cubicBezTo>
                    <a:pt x="1236" y="435"/>
                    <a:pt x="1276" y="459"/>
                    <a:pt x="1326" y="483"/>
                  </a:cubicBezTo>
                  <a:cubicBezTo>
                    <a:pt x="1376" y="507"/>
                    <a:pt x="1451" y="555"/>
                    <a:pt x="1512" y="560"/>
                  </a:cubicBezTo>
                  <a:cubicBezTo>
                    <a:pt x="1573" y="565"/>
                    <a:pt x="1646" y="528"/>
                    <a:pt x="1692" y="512"/>
                  </a:cubicBezTo>
                  <a:cubicBezTo>
                    <a:pt x="1738" y="496"/>
                    <a:pt x="1736" y="492"/>
                    <a:pt x="1788" y="464"/>
                  </a:cubicBezTo>
                  <a:cubicBezTo>
                    <a:pt x="1840" y="436"/>
                    <a:pt x="1930" y="376"/>
                    <a:pt x="2004" y="344"/>
                  </a:cubicBezTo>
                  <a:cubicBezTo>
                    <a:pt x="2078" y="312"/>
                    <a:pt x="2166" y="288"/>
                    <a:pt x="2232" y="272"/>
                  </a:cubicBezTo>
                  <a:cubicBezTo>
                    <a:pt x="2298" y="256"/>
                    <a:pt x="2332" y="246"/>
                    <a:pt x="2400" y="248"/>
                  </a:cubicBezTo>
                  <a:cubicBezTo>
                    <a:pt x="2468" y="250"/>
                    <a:pt x="2574" y="270"/>
                    <a:pt x="2640" y="284"/>
                  </a:cubicBezTo>
                  <a:cubicBezTo>
                    <a:pt x="2706" y="298"/>
                    <a:pt x="2751" y="318"/>
                    <a:pt x="2796" y="332"/>
                  </a:cubicBezTo>
                  <a:cubicBezTo>
                    <a:pt x="2841" y="346"/>
                    <a:pt x="2886" y="359"/>
                    <a:pt x="2909" y="366"/>
                  </a:cubicBezTo>
                </a:path>
              </a:pathLst>
            </a:custGeom>
            <a:noFill/>
            <a:ln w="28575" cap="flat" cmpd="sng">
              <a:solidFill>
                <a:srgbClr val="66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3" name="Freeform 21"/>
            <p:cNvSpPr/>
            <p:nvPr/>
          </p:nvSpPr>
          <p:spPr bwMode="auto">
            <a:xfrm>
              <a:off x="839" y="3100"/>
              <a:ext cx="2820" cy="0"/>
            </a:xfrm>
            <a:custGeom>
              <a:avLst/>
              <a:gdLst>
                <a:gd name="T0" fmla="*/ 0 w 2820"/>
                <a:gd name="T1" fmla="*/ 0 h 47"/>
                <a:gd name="T2" fmla="*/ 1560 w 2820"/>
                <a:gd name="T3" fmla="*/ 0 h 47"/>
                <a:gd name="T4" fmla="*/ 2784 w 2820"/>
                <a:gd name="T5" fmla="*/ 0 h 47"/>
                <a:gd name="T6" fmla="*/ 2820 w 2820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20" h="47">
                  <a:moveTo>
                    <a:pt x="0" y="0"/>
                  </a:moveTo>
                  <a:lnTo>
                    <a:pt x="1560" y="0"/>
                  </a:lnTo>
                  <a:lnTo>
                    <a:pt x="2784" y="0"/>
                  </a:lnTo>
                  <a:lnTo>
                    <a:pt x="2820" y="47"/>
                  </a:lnTo>
                </a:path>
              </a:pathLst>
            </a:custGeom>
            <a:noFill/>
            <a:ln w="28575" cmpd="sng">
              <a:solidFill>
                <a:schemeClr val="bg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4" name="Freeform 22"/>
            <p:cNvSpPr/>
            <p:nvPr/>
          </p:nvSpPr>
          <p:spPr bwMode="auto">
            <a:xfrm>
              <a:off x="853" y="3150"/>
              <a:ext cx="2028" cy="576"/>
            </a:xfrm>
            <a:custGeom>
              <a:avLst/>
              <a:gdLst>
                <a:gd name="T0" fmla="*/ 0 w 2028"/>
                <a:gd name="T1" fmla="*/ 576 h 576"/>
                <a:gd name="T2" fmla="*/ 192 w 2028"/>
                <a:gd name="T3" fmla="*/ 444 h 576"/>
                <a:gd name="T4" fmla="*/ 324 w 2028"/>
                <a:gd name="T5" fmla="*/ 240 h 576"/>
                <a:gd name="T6" fmla="*/ 564 w 2028"/>
                <a:gd name="T7" fmla="*/ 96 h 576"/>
                <a:gd name="T8" fmla="*/ 828 w 2028"/>
                <a:gd name="T9" fmla="*/ 48 h 576"/>
                <a:gd name="T10" fmla="*/ 1332 w 2028"/>
                <a:gd name="T11" fmla="*/ 24 h 576"/>
                <a:gd name="T12" fmla="*/ 2028 w 2028"/>
                <a:gd name="T1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8" h="576">
                  <a:moveTo>
                    <a:pt x="0" y="576"/>
                  </a:moveTo>
                  <a:cubicBezTo>
                    <a:pt x="32" y="554"/>
                    <a:pt x="138" y="500"/>
                    <a:pt x="192" y="444"/>
                  </a:cubicBezTo>
                  <a:cubicBezTo>
                    <a:pt x="246" y="388"/>
                    <a:pt x="262" y="298"/>
                    <a:pt x="324" y="240"/>
                  </a:cubicBezTo>
                  <a:cubicBezTo>
                    <a:pt x="386" y="182"/>
                    <a:pt x="480" y="128"/>
                    <a:pt x="564" y="96"/>
                  </a:cubicBezTo>
                  <a:cubicBezTo>
                    <a:pt x="648" y="64"/>
                    <a:pt x="700" y="60"/>
                    <a:pt x="828" y="48"/>
                  </a:cubicBezTo>
                  <a:cubicBezTo>
                    <a:pt x="956" y="36"/>
                    <a:pt x="1132" y="32"/>
                    <a:pt x="1332" y="24"/>
                  </a:cubicBezTo>
                  <a:cubicBezTo>
                    <a:pt x="1532" y="16"/>
                    <a:pt x="1883" y="5"/>
                    <a:pt x="2028" y="0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7655" name="Text Box 23"/>
            <p:cNvSpPr txBox="1">
              <a:spLocks noChangeArrowheads="1"/>
            </p:cNvSpPr>
            <p:nvPr/>
          </p:nvSpPr>
          <p:spPr bwMode="auto">
            <a:xfrm>
              <a:off x="476" y="2886"/>
              <a:ext cx="35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7656" name="Text Box 24"/>
            <p:cNvSpPr txBox="1">
              <a:spLocks noChangeArrowheads="1"/>
            </p:cNvSpPr>
            <p:nvPr/>
          </p:nvSpPr>
          <p:spPr bwMode="auto">
            <a:xfrm>
              <a:off x="567" y="3753"/>
              <a:ext cx="231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7657" name="Group 25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97658" name="Picture 26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7659" name="Text Box 27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电容电压表达式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9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9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7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9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7" grpId="0"/>
      <p:bldP spid="197638" grpId="0" bldLvl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Text Box 2"/>
          <p:cNvSpPr txBox="1">
            <a:spLocks noChangeArrowheads="1"/>
          </p:cNvSpPr>
          <p:nvPr/>
        </p:nvSpPr>
        <p:spPr bwMode="auto">
          <a:xfrm>
            <a:off x="2066925" y="1553845"/>
            <a:ext cx="42411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8000" rIns="198000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求电流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i </a:t>
            </a:r>
            <a:r>
              <a:rPr kumimoji="1" lang="zh-CN" altLang="en-US">
                <a:latin typeface="楷体_GB2312" pitchFamily="49" charset="-122"/>
              </a:rPr>
              <a:t>的零状态响应。</a:t>
            </a:r>
            <a:endParaRPr kumimoji="1" lang="zh-CN" altLang="en-US" b="0">
              <a:latin typeface="楷体_GB2312" pitchFamily="49" charset="-122"/>
            </a:endParaRPr>
          </a:p>
        </p:txBody>
      </p:sp>
      <p:sp>
        <p:nvSpPr>
          <p:cNvPr id="198659" name="Text Box 3"/>
          <p:cNvSpPr txBox="1">
            <a:spLocks noChangeArrowheads="1"/>
          </p:cNvSpPr>
          <p:nvPr/>
        </p:nvSpPr>
        <p:spPr bwMode="auto">
          <a:xfrm>
            <a:off x="1057276" y="2848962"/>
            <a:ext cx="27908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8000" rIns="198000">
            <a:spAutoFit/>
          </a:bodyPr>
          <a:lstStyle/>
          <a:p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 </a:t>
            </a:r>
            <a:r>
              <a: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zh-CN" altLang="en-US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0.5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60" name="Text Box 4"/>
          <p:cNvSpPr txBox="1">
            <a:spLocks noChangeArrowheads="1"/>
          </p:cNvSpPr>
          <p:nvPr/>
        </p:nvSpPr>
        <p:spPr bwMode="auto">
          <a:xfrm>
            <a:off x="3496946" y="2851150"/>
            <a:ext cx="337566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8000" rIns="198000">
            <a:spAutoFit/>
          </a:bodyPr>
          <a:lstStyle/>
          <a:p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zh-CN" altLang="en-US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0.5(2</a:t>
            </a:r>
            <a:r>
              <a: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zh-CN" altLang="en-US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2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 2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 </a:t>
            </a:r>
            <a:r>
              <a: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987744" y="3860804"/>
            <a:ext cx="19446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9800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</a:rPr>
              <a:t>由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KVL</a:t>
            </a:r>
            <a:r>
              <a:rPr kumimoji="1" lang="zh-CN" altLang="en-US" dirty="0">
                <a:latin typeface="Times New Roman" panose="02020603050405020304" pitchFamily="18" charset="0"/>
              </a:rPr>
              <a:t>得：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198662" name="Object 6"/>
          <p:cNvGraphicFramePr>
            <a:graphicFrameLocks noChangeAspect="1"/>
          </p:cNvGraphicFramePr>
          <p:nvPr/>
        </p:nvGraphicFramePr>
        <p:xfrm>
          <a:off x="2787972" y="3645219"/>
          <a:ext cx="4967287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46" name="公式" r:id="rId1" imgW="2844800" imgH="609600" progId="Equation.3">
                  <p:embed/>
                </p:oleObj>
              </mc:Choice>
              <mc:Fallback>
                <p:oleObj name="公式" r:id="rId1" imgW="2844800" imgH="609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7972" y="3645219"/>
                        <a:ext cx="4967287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63" name="Text Box 7"/>
          <p:cNvSpPr txBox="1">
            <a:spLocks noChangeArrowheads="1"/>
          </p:cNvSpPr>
          <p:nvPr/>
        </p:nvSpPr>
        <p:spPr bwMode="auto">
          <a:xfrm>
            <a:off x="1130300" y="4580890"/>
            <a:ext cx="68021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b="0" dirty="0" smtClean="0">
                <a:solidFill>
                  <a:srgbClr val="FF0000"/>
                </a:solidFill>
                <a:latin typeface="+mn-lt"/>
              </a:rPr>
              <a:t>i</a:t>
            </a:r>
            <a:r>
              <a:rPr kumimoji="1" lang="en-US" altLang="zh-CN" b="0" baseline="-25000" dirty="0" smtClean="0">
                <a:solidFill>
                  <a:srgbClr val="FF0000"/>
                </a:solidFill>
                <a:latin typeface="+mn-lt"/>
              </a:rPr>
              <a:t>1</a:t>
            </a:r>
            <a:r>
              <a:rPr kumimoji="1"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代入</a:t>
            </a:r>
            <a:r>
              <a:rPr kumimoji="1" lang="zh-CN" altLang="en-US" b="0" dirty="0" smtClean="0">
                <a:solidFill>
                  <a:srgbClr val="FF0000"/>
                </a:solidFill>
                <a:latin typeface="+mn-lt"/>
              </a:rPr>
              <a:t>，</a:t>
            </a:r>
            <a:r>
              <a:rPr kumimoji="1"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整理得</a:t>
            </a:r>
            <a:r>
              <a:rPr kumimoji="1" lang="zh-CN" altLang="en-US" b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：</a:t>
            </a:r>
            <a:r>
              <a:rPr kumimoji="1" lang="en-US" altLang="zh-CN" b="0" dirty="0">
                <a:solidFill>
                  <a:srgbClr val="FF0000"/>
                </a:solidFill>
                <a:latin typeface="+mn-lt"/>
              </a:rPr>
              <a:t>di/dt+8i+12∫ (</a:t>
            </a:r>
            <a:r>
              <a:rPr kumimoji="1" lang="en-US" altLang="zh-CN" b="0" dirty="0" smtClean="0">
                <a:solidFill>
                  <a:srgbClr val="FF0000"/>
                </a:solidFill>
                <a:latin typeface="+mn-lt"/>
              </a:rPr>
              <a:t>i-1)</a:t>
            </a:r>
            <a:r>
              <a:rPr kumimoji="1" lang="en-US" altLang="zh-CN" b="0" dirty="0" err="1" smtClean="0">
                <a:solidFill>
                  <a:srgbClr val="FF0000"/>
                </a:solidFill>
                <a:latin typeface="+mn-lt"/>
              </a:rPr>
              <a:t>dt</a:t>
            </a:r>
            <a:r>
              <a:rPr kumimoji="1" lang="en-US" altLang="zh-CN" b="0" dirty="0" smtClean="0">
                <a:solidFill>
                  <a:srgbClr val="FF0000"/>
                </a:solidFill>
                <a:latin typeface="+mn-lt"/>
              </a:rPr>
              <a:t>=8</a:t>
            </a:r>
            <a:endParaRPr kumimoji="1" lang="zh-CN" altLang="en-US" b="0" dirty="0">
              <a:solidFill>
                <a:srgbClr val="FF0000"/>
              </a:solidFill>
              <a:latin typeface="+mn-lt"/>
            </a:endParaRPr>
          </a:p>
        </p:txBody>
      </p:sp>
      <p:graphicFrame>
        <p:nvGraphicFramePr>
          <p:cNvPr id="198664" name="Object 8"/>
          <p:cNvGraphicFramePr>
            <a:graphicFrameLocks noChangeAspect="1"/>
          </p:cNvGraphicFramePr>
          <p:nvPr/>
        </p:nvGraphicFramePr>
        <p:xfrm>
          <a:off x="3433763" y="5157445"/>
          <a:ext cx="36004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47" name="公式" r:id="rId3" imgW="1917700" imgH="622300" progId="Equation.3">
                  <p:embed/>
                </p:oleObj>
              </mc:Choice>
              <mc:Fallback>
                <p:oleObj name="公式" r:id="rId3" imgW="1917700" imgH="622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763" y="5157445"/>
                        <a:ext cx="360045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65" name="Text Box 9"/>
          <p:cNvSpPr txBox="1">
            <a:spLocks noChangeArrowheads="1"/>
          </p:cNvSpPr>
          <p:nvPr/>
        </p:nvSpPr>
        <p:spPr bwMode="auto">
          <a:xfrm>
            <a:off x="7680342" y="6428217"/>
            <a:ext cx="309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666" name="Text Box 10"/>
          <p:cNvSpPr txBox="1">
            <a:spLocks noChangeArrowheads="1"/>
          </p:cNvSpPr>
          <p:nvPr/>
        </p:nvSpPr>
        <p:spPr bwMode="auto">
          <a:xfrm>
            <a:off x="1562736" y="2273301"/>
            <a:ext cx="32550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8000" rIns="198000">
            <a:spAutoFit/>
          </a:bodyPr>
          <a:lstStyle/>
          <a:p>
            <a:r>
              <a:rPr kumimoji="1" lang="zh-CN" altLang="en-US" dirty="0">
                <a:solidFill>
                  <a:srgbClr val="FF00FF"/>
                </a:solidFill>
                <a:latin typeface="Times New Roman" panose="02020603050405020304" pitchFamily="18" charset="0"/>
              </a:rPr>
              <a:t>首先</a:t>
            </a:r>
            <a:r>
              <a:rPr kumimoji="1" lang="zh-CN" altLang="en-US" dirty="0">
                <a:latin typeface="Times New Roman" panose="02020603050405020304" pitchFamily="18" charset="0"/>
              </a:rPr>
              <a:t>写微分方程。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1058228" y="2273301"/>
            <a:ext cx="540385" cy="521970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98668" name="Group 1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98669" name="Picture 13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670" name="Text Box 1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8671" name="Group 1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98672" name="Picture 1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673" name="Text Box 1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98725" name="Text Box 69"/>
          <p:cNvSpPr txBox="1">
            <a:spLocks noChangeArrowheads="1"/>
          </p:cNvSpPr>
          <p:nvPr/>
        </p:nvSpPr>
        <p:spPr bwMode="auto">
          <a:xfrm>
            <a:off x="915035" y="1499870"/>
            <a:ext cx="1152525" cy="56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6-1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8726" name="AutoShape 70" descr="羊皮纸"/>
          <p:cNvSpPr>
            <a:spLocks noChangeArrowheads="1"/>
          </p:cNvSpPr>
          <p:nvPr/>
        </p:nvSpPr>
        <p:spPr bwMode="auto">
          <a:xfrm>
            <a:off x="7675880" y="5372100"/>
            <a:ext cx="3921125" cy="568325"/>
          </a:xfrm>
          <a:prstGeom prst="wedgeRoundRectCallout">
            <a:avLst>
              <a:gd name="adj1" fmla="val -69157"/>
              <a:gd name="adj2" fmla="val -1173"/>
              <a:gd name="adj3" fmla="val 16667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二阶非齐次常微分方程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98727" name="Group 7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98728" name="Picture 72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729" name="Text Box 73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8739" name="Group 83"/>
          <p:cNvGrpSpPr/>
          <p:nvPr/>
        </p:nvGrpSpPr>
        <p:grpSpPr bwMode="auto">
          <a:xfrm>
            <a:off x="6883100" y="763905"/>
            <a:ext cx="4852987" cy="3024188"/>
            <a:chOff x="2517" y="210"/>
            <a:chExt cx="3057" cy="1905"/>
          </a:xfrm>
        </p:grpSpPr>
        <p:sp>
          <p:nvSpPr>
            <p:cNvPr id="198680" name="Freeform 24"/>
            <p:cNvSpPr/>
            <p:nvPr/>
          </p:nvSpPr>
          <p:spPr bwMode="auto">
            <a:xfrm rot="645293">
              <a:off x="4299" y="1289"/>
              <a:ext cx="544" cy="363"/>
            </a:xfrm>
            <a:custGeom>
              <a:avLst/>
              <a:gdLst>
                <a:gd name="T0" fmla="*/ 483 w 755"/>
                <a:gd name="T1" fmla="*/ 340 h 340"/>
                <a:gd name="T2" fmla="*/ 30 w 755"/>
                <a:gd name="T3" fmla="*/ 249 h 340"/>
                <a:gd name="T4" fmla="*/ 302 w 755"/>
                <a:gd name="T5" fmla="*/ 23 h 340"/>
                <a:gd name="T6" fmla="*/ 710 w 755"/>
                <a:gd name="T7" fmla="*/ 113 h 340"/>
                <a:gd name="T8" fmla="*/ 574 w 755"/>
                <a:gd name="T9" fmla="*/ 29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5" h="340">
                  <a:moveTo>
                    <a:pt x="483" y="340"/>
                  </a:moveTo>
                  <a:cubicBezTo>
                    <a:pt x="271" y="321"/>
                    <a:pt x="60" y="302"/>
                    <a:pt x="30" y="249"/>
                  </a:cubicBezTo>
                  <a:cubicBezTo>
                    <a:pt x="0" y="196"/>
                    <a:pt x="189" y="46"/>
                    <a:pt x="302" y="23"/>
                  </a:cubicBezTo>
                  <a:cubicBezTo>
                    <a:pt x="415" y="0"/>
                    <a:pt x="665" y="68"/>
                    <a:pt x="710" y="113"/>
                  </a:cubicBezTo>
                  <a:cubicBezTo>
                    <a:pt x="755" y="158"/>
                    <a:pt x="597" y="265"/>
                    <a:pt x="574" y="295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82" name="Line 26"/>
            <p:cNvSpPr>
              <a:spLocks noChangeShapeType="1"/>
            </p:cNvSpPr>
            <p:nvPr/>
          </p:nvSpPr>
          <p:spPr bwMode="auto">
            <a:xfrm>
              <a:off x="2699" y="886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84" name="Line 28"/>
            <p:cNvSpPr>
              <a:spLocks noChangeShapeType="1"/>
            </p:cNvSpPr>
            <p:nvPr/>
          </p:nvSpPr>
          <p:spPr bwMode="auto">
            <a:xfrm flipH="1">
              <a:off x="3709" y="523"/>
              <a:ext cx="158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87" name="Line 31"/>
            <p:cNvSpPr>
              <a:spLocks noChangeShapeType="1"/>
            </p:cNvSpPr>
            <p:nvPr/>
          </p:nvSpPr>
          <p:spPr bwMode="auto">
            <a:xfrm>
              <a:off x="2699" y="978"/>
              <a:ext cx="0" cy="499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88" name="Line 32"/>
            <p:cNvSpPr>
              <a:spLocks noChangeShapeType="1"/>
            </p:cNvSpPr>
            <p:nvPr/>
          </p:nvSpPr>
          <p:spPr bwMode="auto">
            <a:xfrm flipH="1">
              <a:off x="4694" y="525"/>
              <a:ext cx="500" cy="1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90" name="Line 34"/>
            <p:cNvSpPr>
              <a:spLocks noChangeShapeType="1"/>
            </p:cNvSpPr>
            <p:nvPr/>
          </p:nvSpPr>
          <p:spPr bwMode="auto">
            <a:xfrm flipH="1" flipV="1">
              <a:off x="3709" y="523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91" name="Line 35"/>
            <p:cNvSpPr>
              <a:spLocks noChangeShapeType="1"/>
            </p:cNvSpPr>
            <p:nvPr/>
          </p:nvSpPr>
          <p:spPr bwMode="auto">
            <a:xfrm flipV="1">
              <a:off x="5297" y="523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92" name="Line 36"/>
            <p:cNvSpPr>
              <a:spLocks noChangeShapeType="1"/>
            </p:cNvSpPr>
            <p:nvPr/>
          </p:nvSpPr>
          <p:spPr bwMode="auto">
            <a:xfrm>
              <a:off x="2711" y="886"/>
              <a:ext cx="1954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93" name="Line 37"/>
            <p:cNvSpPr>
              <a:spLocks noChangeShapeType="1"/>
            </p:cNvSpPr>
            <p:nvPr/>
          </p:nvSpPr>
          <p:spPr bwMode="auto">
            <a:xfrm>
              <a:off x="3709" y="886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94" name="Line 38"/>
            <p:cNvSpPr>
              <a:spLocks noChangeShapeType="1"/>
            </p:cNvSpPr>
            <p:nvPr/>
          </p:nvSpPr>
          <p:spPr bwMode="auto">
            <a:xfrm>
              <a:off x="2711" y="2111"/>
              <a:ext cx="259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95" name="Line 39"/>
            <p:cNvSpPr>
              <a:spLocks noChangeShapeType="1"/>
            </p:cNvSpPr>
            <p:nvPr/>
          </p:nvSpPr>
          <p:spPr bwMode="auto">
            <a:xfrm>
              <a:off x="3107" y="1298"/>
              <a:ext cx="91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96" name="Line 40"/>
            <p:cNvSpPr>
              <a:spLocks noChangeShapeType="1"/>
            </p:cNvSpPr>
            <p:nvPr/>
          </p:nvSpPr>
          <p:spPr bwMode="auto">
            <a:xfrm>
              <a:off x="3210" y="886"/>
              <a:ext cx="2" cy="38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97" name="Line 41"/>
            <p:cNvSpPr>
              <a:spLocks noChangeShapeType="1"/>
            </p:cNvSpPr>
            <p:nvPr/>
          </p:nvSpPr>
          <p:spPr bwMode="auto">
            <a:xfrm>
              <a:off x="3210" y="1521"/>
              <a:ext cx="1" cy="5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698" name="Rectangle 42"/>
            <p:cNvSpPr>
              <a:spLocks noChangeArrowheads="1"/>
            </p:cNvSpPr>
            <p:nvPr/>
          </p:nvSpPr>
          <p:spPr bwMode="auto">
            <a:xfrm>
              <a:off x="3528" y="1113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8699" name="Rectangle 43"/>
            <p:cNvSpPr>
              <a:spLocks noChangeArrowheads="1"/>
            </p:cNvSpPr>
            <p:nvPr/>
          </p:nvSpPr>
          <p:spPr bwMode="auto">
            <a:xfrm>
              <a:off x="3392" y="1385"/>
              <a:ext cx="35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endParaRPr kumimoji="1" lang="en-US" altLang="zh-CN" b="0" baseline="-25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8700" name="Rectangle 44"/>
            <p:cNvSpPr>
              <a:spLocks noChangeArrowheads="1"/>
            </p:cNvSpPr>
            <p:nvPr/>
          </p:nvSpPr>
          <p:spPr bwMode="auto">
            <a:xfrm>
              <a:off x="3528" y="1612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8701" name="Rectangle 45"/>
            <p:cNvSpPr>
              <a:spLocks noChangeArrowheads="1"/>
            </p:cNvSpPr>
            <p:nvPr/>
          </p:nvSpPr>
          <p:spPr bwMode="auto">
            <a:xfrm>
              <a:off x="4707" y="210"/>
              <a:ext cx="46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8702" name="Rectangle 46"/>
            <p:cNvSpPr>
              <a:spLocks noChangeArrowheads="1"/>
            </p:cNvSpPr>
            <p:nvPr/>
          </p:nvSpPr>
          <p:spPr bwMode="auto">
            <a:xfrm>
              <a:off x="4027" y="932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2W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8703" name="Rectangle 47"/>
            <p:cNvSpPr>
              <a:spLocks noChangeArrowheads="1"/>
            </p:cNvSpPr>
            <p:nvPr/>
          </p:nvSpPr>
          <p:spPr bwMode="auto">
            <a:xfrm>
              <a:off x="4571" y="977"/>
              <a:ext cx="41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1/6F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8704" name="Rectangle 48"/>
            <p:cNvSpPr>
              <a:spLocks noChangeArrowheads="1"/>
            </p:cNvSpPr>
            <p:nvPr/>
          </p:nvSpPr>
          <p:spPr bwMode="auto">
            <a:xfrm>
              <a:off x="4979" y="1249"/>
              <a:ext cx="27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8705" name="Rectangle 49"/>
            <p:cNvSpPr>
              <a:spLocks noChangeArrowheads="1"/>
            </p:cNvSpPr>
            <p:nvPr/>
          </p:nvSpPr>
          <p:spPr bwMode="auto">
            <a:xfrm>
              <a:off x="3029" y="1431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8706" name="Rectangle 50"/>
            <p:cNvSpPr>
              <a:spLocks noChangeArrowheads="1"/>
            </p:cNvSpPr>
            <p:nvPr/>
          </p:nvSpPr>
          <p:spPr bwMode="auto">
            <a:xfrm>
              <a:off x="3845" y="1385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2W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8707" name="Rectangle 51"/>
            <p:cNvSpPr>
              <a:spLocks noChangeArrowheads="1"/>
            </p:cNvSpPr>
            <p:nvPr/>
          </p:nvSpPr>
          <p:spPr bwMode="auto">
            <a:xfrm>
              <a:off x="4888" y="1657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2W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8708" name="Rectangle 52"/>
            <p:cNvSpPr>
              <a:spLocks noChangeArrowheads="1"/>
            </p:cNvSpPr>
            <p:nvPr/>
          </p:nvSpPr>
          <p:spPr bwMode="auto">
            <a:xfrm>
              <a:off x="2788" y="1072"/>
              <a:ext cx="27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8709" name="Rectangle 53"/>
            <p:cNvSpPr>
              <a:spLocks noChangeArrowheads="1"/>
            </p:cNvSpPr>
            <p:nvPr/>
          </p:nvSpPr>
          <p:spPr bwMode="auto">
            <a:xfrm>
              <a:off x="5314" y="845"/>
              <a:ext cx="26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8710" name="Line 54"/>
            <p:cNvSpPr>
              <a:spLocks noChangeShapeType="1"/>
            </p:cNvSpPr>
            <p:nvPr/>
          </p:nvSpPr>
          <p:spPr bwMode="auto">
            <a:xfrm flipV="1">
              <a:off x="4752" y="886"/>
              <a:ext cx="556" cy="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1" name="Line 55"/>
            <p:cNvSpPr>
              <a:spLocks noChangeShapeType="1"/>
            </p:cNvSpPr>
            <p:nvPr/>
          </p:nvSpPr>
          <p:spPr bwMode="auto">
            <a:xfrm flipV="1">
              <a:off x="5297" y="886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2" name="Line 56"/>
            <p:cNvSpPr>
              <a:spLocks noChangeShapeType="1"/>
            </p:cNvSpPr>
            <p:nvPr/>
          </p:nvSpPr>
          <p:spPr bwMode="auto">
            <a:xfrm flipH="1">
              <a:off x="5284" y="1570"/>
              <a:ext cx="0" cy="54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3" name="Line 57"/>
            <p:cNvSpPr>
              <a:spLocks noChangeShapeType="1"/>
            </p:cNvSpPr>
            <p:nvPr/>
          </p:nvSpPr>
          <p:spPr bwMode="auto">
            <a:xfrm>
              <a:off x="5299" y="890"/>
              <a:ext cx="0" cy="317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4" name="Line 58"/>
            <p:cNvSpPr>
              <a:spLocks noChangeShapeType="1"/>
            </p:cNvSpPr>
            <p:nvPr/>
          </p:nvSpPr>
          <p:spPr bwMode="auto">
            <a:xfrm flipV="1">
              <a:off x="3016" y="1346"/>
              <a:ext cx="227" cy="13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5" name="Rectangle 59"/>
            <p:cNvSpPr>
              <a:spLocks noChangeArrowheads="1"/>
            </p:cNvSpPr>
            <p:nvPr/>
          </p:nvSpPr>
          <p:spPr bwMode="auto">
            <a:xfrm>
              <a:off x="5221" y="165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8716" name="Rectangle 60"/>
            <p:cNvSpPr>
              <a:spLocks noChangeArrowheads="1"/>
            </p:cNvSpPr>
            <p:nvPr/>
          </p:nvSpPr>
          <p:spPr bwMode="auto">
            <a:xfrm>
              <a:off x="3643" y="1385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8721" name="Group 65"/>
            <p:cNvGrpSpPr/>
            <p:nvPr/>
          </p:nvGrpSpPr>
          <p:grpSpPr bwMode="auto">
            <a:xfrm rot="5400000">
              <a:off x="4587" y="825"/>
              <a:ext cx="240" cy="90"/>
              <a:chOff x="4604" y="2478"/>
              <a:chExt cx="240" cy="90"/>
            </a:xfrm>
          </p:grpSpPr>
          <p:sp>
            <p:nvSpPr>
              <p:cNvPr id="198722" name="Line 66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8723" name="Line 67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8724" name="Rectangle 68"/>
            <p:cNvSpPr>
              <a:spLocks noChangeArrowheads="1"/>
            </p:cNvSpPr>
            <p:nvPr/>
          </p:nvSpPr>
          <p:spPr bwMode="auto">
            <a:xfrm>
              <a:off x="4072" y="816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98730" name="Group 74"/>
            <p:cNvGrpSpPr/>
            <p:nvPr/>
          </p:nvGrpSpPr>
          <p:grpSpPr bwMode="auto">
            <a:xfrm>
              <a:off x="2517" y="1432"/>
              <a:ext cx="363" cy="363"/>
              <a:chOff x="5977" y="1297"/>
              <a:chExt cx="363" cy="363"/>
            </a:xfrm>
          </p:grpSpPr>
          <p:sp>
            <p:nvSpPr>
              <p:cNvPr id="198683" name="Oval 27"/>
              <p:cNvSpPr>
                <a:spLocks noChangeArrowheads="1"/>
              </p:cNvSpPr>
              <p:nvPr/>
            </p:nvSpPr>
            <p:spPr bwMode="auto">
              <a:xfrm>
                <a:off x="5977" y="1297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8686" name="Line 30"/>
              <p:cNvSpPr>
                <a:spLocks noChangeShapeType="1"/>
              </p:cNvSpPr>
              <p:nvPr/>
            </p:nvSpPr>
            <p:spPr bwMode="auto">
              <a:xfrm>
                <a:off x="5977" y="1478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8731" name="Group 75"/>
            <p:cNvGrpSpPr/>
            <p:nvPr/>
          </p:nvGrpSpPr>
          <p:grpSpPr bwMode="auto">
            <a:xfrm>
              <a:off x="4253" y="387"/>
              <a:ext cx="453" cy="273"/>
              <a:chOff x="7700" y="344"/>
              <a:chExt cx="453" cy="273"/>
            </a:xfrm>
          </p:grpSpPr>
          <p:sp>
            <p:nvSpPr>
              <p:cNvPr id="198685" name="AutoShape 29"/>
              <p:cNvSpPr>
                <a:spLocks noChangeArrowheads="1"/>
              </p:cNvSpPr>
              <p:nvPr/>
            </p:nvSpPr>
            <p:spPr bwMode="auto">
              <a:xfrm>
                <a:off x="7700" y="344"/>
                <a:ext cx="453" cy="272"/>
              </a:xfrm>
              <a:prstGeom prst="diamond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8689" name="Line 33"/>
              <p:cNvSpPr>
                <a:spLocks noChangeShapeType="1"/>
              </p:cNvSpPr>
              <p:nvPr/>
            </p:nvSpPr>
            <p:spPr bwMode="auto">
              <a:xfrm>
                <a:off x="7927" y="344"/>
                <a:ext cx="0" cy="273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8733" name="Group 77"/>
            <p:cNvGrpSpPr/>
            <p:nvPr/>
          </p:nvGrpSpPr>
          <p:grpSpPr bwMode="auto">
            <a:xfrm rot="10800000">
              <a:off x="5284" y="1207"/>
              <a:ext cx="90" cy="363"/>
              <a:chOff x="1565" y="2614"/>
              <a:chExt cx="90" cy="486"/>
            </a:xfrm>
          </p:grpSpPr>
          <p:sp>
            <p:nvSpPr>
              <p:cNvPr id="198734" name="Arc 78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8735" name="Arc 79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8736" name="Arc 80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8737" name="Arc 81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98677" name="Group 21"/>
            <p:cNvGrpSpPr/>
            <p:nvPr/>
          </p:nvGrpSpPr>
          <p:grpSpPr bwMode="auto">
            <a:xfrm>
              <a:off x="3716" y="864"/>
              <a:ext cx="545" cy="329"/>
              <a:chOff x="4558" y="2251"/>
              <a:chExt cx="545" cy="329"/>
            </a:xfrm>
          </p:grpSpPr>
          <p:sp>
            <p:nvSpPr>
              <p:cNvPr id="198678" name="Text Box 22"/>
              <p:cNvSpPr txBox="1">
                <a:spLocks noChangeArrowheads="1"/>
              </p:cNvSpPr>
              <p:nvPr/>
            </p:nvSpPr>
            <p:spPr bwMode="auto">
              <a:xfrm>
                <a:off x="4558" y="2251"/>
                <a:ext cx="545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kumimoji="1" lang="en-US" altLang="zh-CN" sz="2400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8679" name="Line 23"/>
              <p:cNvSpPr>
                <a:spLocks noChangeShapeType="1"/>
              </p:cNvSpPr>
              <p:nvPr/>
            </p:nvSpPr>
            <p:spPr bwMode="auto">
              <a:xfrm>
                <a:off x="4558" y="2268"/>
                <a:ext cx="337" cy="1"/>
              </a:xfrm>
              <a:prstGeom prst="line">
                <a:avLst/>
              </a:prstGeom>
              <a:noFill/>
              <a:ln w="28575">
                <a:solidFill>
                  <a:srgbClr val="66FF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98674" name="Group 18"/>
            <p:cNvGrpSpPr/>
            <p:nvPr/>
          </p:nvGrpSpPr>
          <p:grpSpPr bwMode="auto">
            <a:xfrm>
              <a:off x="3719" y="1753"/>
              <a:ext cx="486" cy="329"/>
              <a:chOff x="1837" y="1285"/>
              <a:chExt cx="458" cy="355"/>
            </a:xfrm>
          </p:grpSpPr>
          <p:sp>
            <p:nvSpPr>
              <p:cNvPr id="198675" name="Line 19"/>
              <p:cNvSpPr>
                <a:spLocks noChangeShapeType="1"/>
              </p:cNvSpPr>
              <p:nvPr/>
            </p:nvSpPr>
            <p:spPr bwMode="auto">
              <a:xfrm>
                <a:off x="1837" y="1298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66FF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8676" name="Text Box 20"/>
              <p:cNvSpPr txBox="1">
                <a:spLocks noChangeArrowheads="1"/>
              </p:cNvSpPr>
              <p:nvPr/>
            </p:nvSpPr>
            <p:spPr bwMode="auto">
              <a:xfrm>
                <a:off x="1916" y="1285"/>
                <a:ext cx="379" cy="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-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231056" y="5445477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求导得</a:t>
            </a:r>
            <a:r>
              <a:rPr lang="zh-CN" altLang="en-US" b="0" dirty="0" smtClean="0"/>
              <a:t>：</a:t>
            </a:r>
            <a:endParaRPr lang="zh-CN" altLang="en-US" b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二阶电路零状态响应例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8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8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8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8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8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9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9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9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19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 autoUpdateAnimBg="0"/>
      <p:bldP spid="198659" grpId="0" autoUpdateAnimBg="0"/>
      <p:bldP spid="198660" grpId="0" autoUpdateAnimBg="0"/>
      <p:bldP spid="198661" grpId="0" autoUpdateAnimBg="0"/>
      <p:bldP spid="198663" grpId="0" autoUpdateAnimBg="0"/>
      <p:bldP spid="198666" grpId="0" autoUpdateAnimBg="0"/>
      <p:bldP spid="198667" grpId="0" bldLvl="0" animBg="1"/>
      <p:bldP spid="198725" grpId="0"/>
      <p:bldP spid="198726" grpId="0" bldLvl="0" animBg="1"/>
      <p:bldP spid="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ChangeArrowheads="1"/>
          </p:cNvSpPr>
          <p:nvPr/>
        </p:nvSpPr>
        <p:spPr bwMode="auto">
          <a:xfrm>
            <a:off x="1345883" y="4000533"/>
            <a:ext cx="52171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8000" rIns="198000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特征根为  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 </a:t>
            </a:r>
            <a:r>
              <a:rPr kumimoji="1" lang="zh-CN" altLang="en-US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9683" name="Object 3"/>
          <p:cNvGraphicFramePr>
            <a:graphicFrameLocks noChangeAspect="1"/>
          </p:cNvGraphicFramePr>
          <p:nvPr/>
        </p:nvGraphicFramePr>
        <p:xfrm>
          <a:off x="3862388" y="2589530"/>
          <a:ext cx="17272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550" name="公式" r:id="rId1" imgW="850900" imgH="266700" progId="Equation.3">
                  <p:embed/>
                </p:oleObj>
              </mc:Choice>
              <mc:Fallback>
                <p:oleObj name="公式" r:id="rId1" imgW="850900" imgH="266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388" y="2589530"/>
                        <a:ext cx="17272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84" name="Text Box 4"/>
          <p:cNvSpPr txBox="1">
            <a:spLocks noChangeArrowheads="1"/>
          </p:cNvSpPr>
          <p:nvPr/>
        </p:nvSpPr>
        <p:spPr bwMode="auto">
          <a:xfrm>
            <a:off x="1345900" y="2561591"/>
            <a:ext cx="23279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解答形式为：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199685" name="Rectangle 5"/>
          <p:cNvSpPr>
            <a:spLocks noChangeArrowheads="1"/>
          </p:cNvSpPr>
          <p:nvPr/>
        </p:nvSpPr>
        <p:spPr bwMode="auto">
          <a:xfrm>
            <a:off x="1346518" y="4930775"/>
            <a:ext cx="324008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dirty="0">
                <a:solidFill>
                  <a:srgbClr val="FF00FF"/>
                </a:solidFill>
                <a:latin typeface="楷体_GB2312" pitchFamily="49" charset="-122"/>
              </a:rPr>
              <a:t>第三步</a:t>
            </a:r>
            <a:r>
              <a:rPr kumimoji="1" lang="zh-CN" altLang="en-US" dirty="0">
                <a:latin typeface="楷体_GB2312" pitchFamily="49" charset="-122"/>
              </a:rPr>
              <a:t>求特解 </a:t>
            </a:r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  <a:r>
              <a:rPr kumimoji="1" lang="zh-CN" alt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zh-CN" altLang="en-US" sz="3200" b="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99686" name="Rectangle 6"/>
          <p:cNvSpPr>
            <a:spLocks noChangeArrowheads="1"/>
          </p:cNvSpPr>
          <p:nvPr/>
        </p:nvSpPr>
        <p:spPr bwMode="auto">
          <a:xfrm>
            <a:off x="4431983" y="4868897"/>
            <a:ext cx="42970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8000" rIns="198000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由稳态模型有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</a:rPr>
              <a:t>= 0.5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9687" name="Rectangle 7"/>
          <p:cNvSpPr>
            <a:spLocks noChangeArrowheads="1"/>
          </p:cNvSpPr>
          <p:nvPr/>
        </p:nvSpPr>
        <p:spPr bwMode="auto">
          <a:xfrm>
            <a:off x="8681085" y="4868897"/>
            <a:ext cx="28352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8000" rIns="198000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=2(2</a:t>
            </a:r>
            <a:r>
              <a: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0.5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9688" name="Rectangle 8"/>
          <p:cNvSpPr>
            <a:spLocks noChangeArrowheads="1"/>
          </p:cNvSpPr>
          <p:nvPr/>
        </p:nvSpPr>
        <p:spPr bwMode="auto">
          <a:xfrm>
            <a:off x="6024563" y="5589622"/>
            <a:ext cx="13208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8000" rIns="198000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=1A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9689" name="Object 9"/>
          <p:cNvGraphicFramePr>
            <a:graphicFrameLocks noChangeAspect="1"/>
          </p:cNvGraphicFramePr>
          <p:nvPr/>
        </p:nvGraphicFramePr>
        <p:xfrm>
          <a:off x="6807202" y="4075113"/>
          <a:ext cx="3313113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551" name="公式" r:id="rId3" imgW="1663700" imgH="342900" progId="Equation.3">
                  <p:embed/>
                </p:oleObj>
              </mc:Choice>
              <mc:Fallback>
                <p:oleObj name="公式" r:id="rId3" imgW="1663700" imgH="342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7202" y="4075113"/>
                        <a:ext cx="3313113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9690" name="Group 10"/>
          <p:cNvGrpSpPr/>
          <p:nvPr/>
        </p:nvGrpSpPr>
        <p:grpSpPr bwMode="auto">
          <a:xfrm>
            <a:off x="3214705" y="5589617"/>
            <a:ext cx="2755900" cy="584199"/>
            <a:chOff x="340" y="3566"/>
            <a:chExt cx="1736" cy="368"/>
          </a:xfrm>
        </p:grpSpPr>
        <p:sp>
          <p:nvSpPr>
            <p:cNvPr id="199691" name="Line 11"/>
            <p:cNvSpPr>
              <a:spLocks noChangeShapeType="1"/>
            </p:cNvSpPr>
            <p:nvPr/>
          </p:nvSpPr>
          <p:spPr bwMode="auto">
            <a:xfrm>
              <a:off x="340" y="3702"/>
              <a:ext cx="544" cy="0"/>
            </a:xfrm>
            <a:prstGeom prst="line">
              <a:avLst/>
            </a:prstGeom>
            <a:noFill/>
            <a:ln w="76200">
              <a:solidFill>
                <a:srgbClr val="33CC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692" name="Rectangle 12"/>
            <p:cNvSpPr>
              <a:spLocks noChangeArrowheads="1"/>
            </p:cNvSpPr>
            <p:nvPr/>
          </p:nvSpPr>
          <p:spPr bwMode="auto">
            <a:xfrm>
              <a:off x="1292" y="3566"/>
              <a:ext cx="7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=2V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9693" name="Group 1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99694" name="Picture 14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695" name="Text Box 1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9696" name="Group 1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99697" name="Picture 17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698" name="Text Box 1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199699" name="Object 19"/>
          <p:cNvGraphicFramePr>
            <a:graphicFrameLocks noChangeAspect="1"/>
          </p:cNvGraphicFramePr>
          <p:nvPr/>
        </p:nvGraphicFramePr>
        <p:xfrm>
          <a:off x="1347470" y="1265555"/>
          <a:ext cx="36004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552" name="公式" r:id="rId6" imgW="1917700" imgH="622300" progId="Equation.3">
                  <p:embed/>
                </p:oleObj>
              </mc:Choice>
              <mc:Fallback>
                <p:oleObj name="公式" r:id="rId6" imgW="1917700" imgH="6223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470" y="1265555"/>
                        <a:ext cx="360045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9700" name="Group 20"/>
          <p:cNvGrpSpPr/>
          <p:nvPr/>
        </p:nvGrpSpPr>
        <p:grpSpPr bwMode="auto">
          <a:xfrm>
            <a:off x="1346200" y="3273459"/>
            <a:ext cx="3095625" cy="663575"/>
            <a:chOff x="385" y="1332"/>
            <a:chExt cx="2041" cy="477"/>
          </a:xfrm>
        </p:grpSpPr>
        <p:sp>
          <p:nvSpPr>
            <p:cNvPr id="199701" name="Rectangle 21"/>
            <p:cNvSpPr>
              <a:spLocks noChangeArrowheads="1"/>
            </p:cNvSpPr>
            <p:nvPr/>
          </p:nvSpPr>
          <p:spPr bwMode="auto">
            <a:xfrm>
              <a:off x="385" y="1389"/>
              <a:ext cx="2041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dirty="0">
                  <a:solidFill>
                    <a:srgbClr val="FF00FF"/>
                  </a:solidFill>
                  <a:latin typeface="楷体_GB2312" pitchFamily="49" charset="-122"/>
                </a:rPr>
                <a:t>第二步</a:t>
              </a:r>
              <a:r>
                <a:rPr kumimoji="1" lang="zh-CN" altLang="en-US" dirty="0">
                  <a:latin typeface="楷体_GB2312" pitchFamily="49" charset="-122"/>
                </a:rPr>
                <a:t>求通解  。</a:t>
              </a:r>
              <a:endParaRPr kumimoji="1" lang="zh-CN" altLang="en-US" sz="3200" b="0" i="1" baseline="300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99702" name="Object 22"/>
            <p:cNvGraphicFramePr>
              <a:graphicFrameLocks noChangeAspect="1"/>
            </p:cNvGraphicFramePr>
            <p:nvPr/>
          </p:nvGraphicFramePr>
          <p:xfrm>
            <a:off x="1882" y="1332"/>
            <a:ext cx="305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553" name="公式" r:id="rId8" imgW="203200" imgH="355600" progId="Equation.3">
                    <p:embed/>
                  </p:oleObj>
                </mc:Choice>
                <mc:Fallback>
                  <p:oleObj name="公式" r:id="rId8" imgW="203200" imgH="3556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1332"/>
                          <a:ext cx="305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9728" name="Group 4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99729" name="Picture 49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730" name="Text Box 50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99737" name="Group 57"/>
          <p:cNvGrpSpPr/>
          <p:nvPr/>
        </p:nvGrpSpPr>
        <p:grpSpPr bwMode="auto">
          <a:xfrm>
            <a:off x="7533005" y="979805"/>
            <a:ext cx="3265488" cy="2898775"/>
            <a:chOff x="3288" y="346"/>
            <a:chExt cx="2057" cy="1826"/>
          </a:xfrm>
        </p:grpSpPr>
        <p:sp>
          <p:nvSpPr>
            <p:cNvPr id="199714" name="Line 34"/>
            <p:cNvSpPr>
              <a:spLocks noChangeShapeType="1"/>
            </p:cNvSpPr>
            <p:nvPr/>
          </p:nvSpPr>
          <p:spPr bwMode="auto">
            <a:xfrm>
              <a:off x="5283" y="663"/>
              <a:ext cx="0" cy="10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704" name="Rectangle 24" descr="绿色大理石"/>
            <p:cNvSpPr>
              <a:spLocks noChangeArrowheads="1"/>
            </p:cNvSpPr>
            <p:nvPr/>
          </p:nvSpPr>
          <p:spPr bwMode="auto">
            <a:xfrm>
              <a:off x="3832" y="1843"/>
              <a:ext cx="1315" cy="329"/>
            </a:xfrm>
            <a:prstGeom prst="rect">
              <a:avLst/>
            </a:prstGeom>
            <a:blipFill dpi="0" rotWithShape="1">
              <a:blip r:embed="rId11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98000" rIns="198000">
              <a:spAutoFit/>
            </a:bodyPr>
            <a:lstStyle/>
            <a:p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稳态模型</a:t>
              </a:r>
              <a:endPara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9706" name="Line 26"/>
            <p:cNvSpPr>
              <a:spLocks noChangeShapeType="1"/>
            </p:cNvSpPr>
            <p:nvPr/>
          </p:nvSpPr>
          <p:spPr bwMode="auto">
            <a:xfrm>
              <a:off x="3469" y="663"/>
              <a:ext cx="0" cy="10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709" name="Line 29"/>
            <p:cNvSpPr>
              <a:spLocks noChangeShapeType="1"/>
            </p:cNvSpPr>
            <p:nvPr/>
          </p:nvSpPr>
          <p:spPr bwMode="auto">
            <a:xfrm>
              <a:off x="3469" y="754"/>
              <a:ext cx="0" cy="408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710" name="Line 30"/>
            <p:cNvSpPr>
              <a:spLocks noChangeShapeType="1"/>
            </p:cNvSpPr>
            <p:nvPr/>
          </p:nvSpPr>
          <p:spPr bwMode="auto">
            <a:xfrm>
              <a:off x="4104" y="663"/>
              <a:ext cx="0" cy="10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712" name="Line 32"/>
            <p:cNvSpPr>
              <a:spLocks noChangeShapeType="1"/>
            </p:cNvSpPr>
            <p:nvPr/>
          </p:nvSpPr>
          <p:spPr bwMode="auto">
            <a:xfrm>
              <a:off x="3469" y="663"/>
              <a:ext cx="181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713" name="Line 33"/>
            <p:cNvSpPr>
              <a:spLocks noChangeShapeType="1"/>
            </p:cNvSpPr>
            <p:nvPr/>
          </p:nvSpPr>
          <p:spPr bwMode="auto">
            <a:xfrm>
              <a:off x="5284" y="1434"/>
              <a:ext cx="1" cy="264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715" name="Line 35"/>
            <p:cNvSpPr>
              <a:spLocks noChangeShapeType="1"/>
            </p:cNvSpPr>
            <p:nvPr/>
          </p:nvSpPr>
          <p:spPr bwMode="auto">
            <a:xfrm>
              <a:off x="3469" y="1752"/>
              <a:ext cx="181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716" name="Rectangle 36"/>
            <p:cNvSpPr>
              <a:spLocks noChangeArrowheads="1"/>
            </p:cNvSpPr>
            <p:nvPr/>
          </p:nvSpPr>
          <p:spPr bwMode="auto">
            <a:xfrm>
              <a:off x="4195" y="754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9717" name="Rectangle 37"/>
            <p:cNvSpPr>
              <a:spLocks noChangeArrowheads="1"/>
            </p:cNvSpPr>
            <p:nvPr/>
          </p:nvSpPr>
          <p:spPr bwMode="auto">
            <a:xfrm>
              <a:off x="4240" y="1026"/>
              <a:ext cx="1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9718" name="Rectangle 38"/>
            <p:cNvSpPr>
              <a:spLocks noChangeArrowheads="1"/>
            </p:cNvSpPr>
            <p:nvPr/>
          </p:nvSpPr>
          <p:spPr bwMode="auto">
            <a:xfrm>
              <a:off x="4149" y="1343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9719" name="Rectangle 39"/>
            <p:cNvSpPr>
              <a:spLocks noChangeArrowheads="1"/>
            </p:cNvSpPr>
            <p:nvPr/>
          </p:nvSpPr>
          <p:spPr bwMode="auto">
            <a:xfrm>
              <a:off x="3742" y="1071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99720" name="Rectangle 40"/>
            <p:cNvSpPr>
              <a:spLocks noChangeArrowheads="1"/>
            </p:cNvSpPr>
            <p:nvPr/>
          </p:nvSpPr>
          <p:spPr bwMode="auto">
            <a:xfrm>
              <a:off x="5057" y="1343"/>
              <a:ext cx="7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9721" name="Rectangle 41"/>
            <p:cNvSpPr>
              <a:spLocks noChangeArrowheads="1"/>
            </p:cNvSpPr>
            <p:nvPr/>
          </p:nvSpPr>
          <p:spPr bwMode="auto">
            <a:xfrm>
              <a:off x="3515" y="848"/>
              <a:ext cx="27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9723" name="Rectangle 43"/>
            <p:cNvSpPr>
              <a:spLocks noChangeArrowheads="1"/>
            </p:cNvSpPr>
            <p:nvPr/>
          </p:nvSpPr>
          <p:spPr bwMode="auto">
            <a:xfrm>
              <a:off x="5218" y="981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4" name="Rectangle 44"/>
            <p:cNvSpPr>
              <a:spLocks noChangeArrowheads="1"/>
            </p:cNvSpPr>
            <p:nvPr/>
          </p:nvSpPr>
          <p:spPr bwMode="auto">
            <a:xfrm>
              <a:off x="4039" y="981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9726" name="Rectangle 46"/>
            <p:cNvSpPr>
              <a:spLocks noChangeArrowheads="1"/>
            </p:cNvSpPr>
            <p:nvPr/>
          </p:nvSpPr>
          <p:spPr bwMode="auto">
            <a:xfrm>
              <a:off x="4694" y="346"/>
              <a:ext cx="46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9727" name="Rectangle 47"/>
            <p:cNvSpPr>
              <a:spLocks noChangeArrowheads="1"/>
            </p:cNvSpPr>
            <p:nvPr/>
          </p:nvSpPr>
          <p:spPr bwMode="auto">
            <a:xfrm>
              <a:off x="4921" y="1071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199731" name="Group 51"/>
            <p:cNvGrpSpPr/>
            <p:nvPr/>
          </p:nvGrpSpPr>
          <p:grpSpPr bwMode="auto">
            <a:xfrm>
              <a:off x="3288" y="1162"/>
              <a:ext cx="363" cy="363"/>
              <a:chOff x="3379" y="890"/>
              <a:chExt cx="363" cy="363"/>
            </a:xfrm>
          </p:grpSpPr>
          <p:sp>
            <p:nvSpPr>
              <p:cNvPr id="199707" name="Oval 27"/>
              <p:cNvSpPr>
                <a:spLocks noChangeArrowheads="1"/>
              </p:cNvSpPr>
              <p:nvPr/>
            </p:nvSpPr>
            <p:spPr bwMode="auto">
              <a:xfrm>
                <a:off x="3379" y="890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9708" name="Line 28"/>
              <p:cNvSpPr>
                <a:spLocks noChangeShapeType="1"/>
              </p:cNvSpPr>
              <p:nvPr/>
            </p:nvSpPr>
            <p:spPr bwMode="auto">
              <a:xfrm>
                <a:off x="3379" y="1071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9711" name="Line 31"/>
            <p:cNvSpPr>
              <a:spLocks noChangeShapeType="1"/>
            </p:cNvSpPr>
            <p:nvPr/>
          </p:nvSpPr>
          <p:spPr bwMode="auto">
            <a:xfrm flipH="1">
              <a:off x="4694" y="663"/>
              <a:ext cx="499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9732" name="Group 52"/>
            <p:cNvGrpSpPr/>
            <p:nvPr/>
          </p:nvGrpSpPr>
          <p:grpSpPr bwMode="auto">
            <a:xfrm>
              <a:off x="4241" y="527"/>
              <a:ext cx="453" cy="272"/>
              <a:chOff x="4558" y="391"/>
              <a:chExt cx="453" cy="272"/>
            </a:xfrm>
          </p:grpSpPr>
          <p:sp>
            <p:nvSpPr>
              <p:cNvPr id="199722" name="AutoShape 42"/>
              <p:cNvSpPr>
                <a:spLocks noChangeArrowheads="1"/>
              </p:cNvSpPr>
              <p:nvPr/>
            </p:nvSpPr>
            <p:spPr bwMode="auto">
              <a:xfrm>
                <a:off x="4558" y="391"/>
                <a:ext cx="453" cy="272"/>
              </a:xfrm>
              <a:prstGeom prst="diamond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9725" name="Line 45"/>
              <p:cNvSpPr>
                <a:spLocks noChangeShapeType="1"/>
              </p:cNvSpPr>
              <p:nvPr/>
            </p:nvSpPr>
            <p:spPr bwMode="auto">
              <a:xfrm>
                <a:off x="4785" y="391"/>
                <a:ext cx="0" cy="272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7689860" y="5661248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从方程易得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99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9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99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9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99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199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99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199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199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 build="p"/>
      <p:bldP spid="199684" grpId="0" autoUpdateAnimBg="0" build="p"/>
      <p:bldP spid="199685" grpId="0" autoUpdateAnimBg="0" build="p"/>
      <p:bldP spid="199686" grpId="0" autoUpdateAnimBg="0" build="p"/>
      <p:bldP spid="199687" grpId="0" autoUpdateAnimBg="0" build="p"/>
      <p:bldP spid="199688" grpId="0" autoUpdateAnimBg="0" build="p"/>
      <p:bldP spid="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2"/>
          <p:cNvSpPr txBox="1">
            <a:spLocks noChangeArrowheads="1"/>
          </p:cNvSpPr>
          <p:nvPr/>
        </p:nvSpPr>
        <p:spPr bwMode="auto">
          <a:xfrm>
            <a:off x="789625" y="1409099"/>
            <a:ext cx="25923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dirty="0">
                <a:solidFill>
                  <a:srgbClr val="FF00FF"/>
                </a:solidFill>
                <a:latin typeface="Times New Roman" panose="02020603050405020304" pitchFamily="18" charset="0"/>
              </a:rPr>
              <a:t>第四步</a:t>
            </a:r>
            <a:r>
              <a:rPr kumimoji="1" lang="zh-CN" altLang="en-US" dirty="0">
                <a:latin typeface="Times New Roman" panose="02020603050405020304" pitchFamily="18" charset="0"/>
              </a:rPr>
              <a:t>定常数。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200707" name="Object 3"/>
          <p:cNvGraphicFramePr>
            <a:graphicFrameLocks noChangeAspect="1"/>
          </p:cNvGraphicFramePr>
          <p:nvPr/>
        </p:nvGraphicFramePr>
        <p:xfrm>
          <a:off x="861062" y="1985362"/>
          <a:ext cx="2973388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76" name="公式" r:id="rId1" imgW="1879600" imgH="342900" progId="Equation.3">
                  <p:embed/>
                </p:oleObj>
              </mc:Choice>
              <mc:Fallback>
                <p:oleObj name="公式" r:id="rId1" imgW="1879600" imgH="342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2" y="1985362"/>
                        <a:ext cx="2973388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08" name="Text Box 4"/>
          <p:cNvSpPr txBox="1">
            <a:spLocks noChangeArrowheads="1"/>
          </p:cNvSpPr>
          <p:nvPr/>
        </p:nvSpPr>
        <p:spPr bwMode="auto">
          <a:xfrm>
            <a:off x="914719" y="4419601"/>
            <a:ext cx="29933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由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  <a:r>
              <a:rPr kumimoji="1" lang="zh-CN" altLang="en-US">
                <a:latin typeface="楷体_GB2312" pitchFamily="49" charset="-122"/>
              </a:rPr>
              <a:t>电路模型得：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200709" name="Object 5"/>
          <p:cNvGraphicFramePr>
            <a:graphicFrameLocks noChangeAspect="1"/>
          </p:cNvGraphicFramePr>
          <p:nvPr/>
        </p:nvGraphicFramePr>
        <p:xfrm>
          <a:off x="789640" y="2633062"/>
          <a:ext cx="3024187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77" name="公式" r:id="rId3" imgW="1790700" imgH="965200" progId="Equation.3">
                  <p:embed/>
                </p:oleObj>
              </mc:Choice>
              <mc:Fallback>
                <p:oleObj name="公式" r:id="rId3" imgW="1790700" imgH="965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640" y="2633062"/>
                        <a:ext cx="3024187" cy="162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0" name="Object 6"/>
          <p:cNvGraphicFramePr>
            <a:graphicFrameLocks noChangeAspect="1"/>
          </p:cNvGraphicFramePr>
          <p:nvPr/>
        </p:nvGraphicFramePr>
        <p:xfrm>
          <a:off x="3722070" y="4434208"/>
          <a:ext cx="55022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78" name="公式" r:id="rId5" imgW="3111500" imgH="317500" progId="Equation.3">
                  <p:embed/>
                </p:oleObj>
              </mc:Choice>
              <mc:Fallback>
                <p:oleObj name="公式" r:id="rId5" imgW="3111500" imgH="317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2070" y="4434208"/>
                        <a:ext cx="550227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1" name="Object 7"/>
          <p:cNvGraphicFramePr>
            <a:graphicFrameLocks noChangeAspect="1"/>
          </p:cNvGraphicFramePr>
          <p:nvPr/>
        </p:nvGraphicFramePr>
        <p:xfrm>
          <a:off x="845505" y="5011420"/>
          <a:ext cx="2951162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79" name="公式" r:id="rId7" imgW="1536700" imgH="723900" progId="Equation.3">
                  <p:embed/>
                </p:oleObj>
              </mc:Choice>
              <mc:Fallback>
                <p:oleObj name="公式" r:id="rId7" imgW="1536700" imgH="723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505" y="5011420"/>
                        <a:ext cx="2951162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2" name="Object 8"/>
          <p:cNvGraphicFramePr>
            <a:graphicFrameLocks noChangeAspect="1"/>
          </p:cNvGraphicFramePr>
          <p:nvPr/>
        </p:nvGraphicFramePr>
        <p:xfrm>
          <a:off x="4085910" y="5154647"/>
          <a:ext cx="1944687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80" name="公式" r:id="rId9" imgW="1066800" imgH="660400" progId="Equation.3">
                  <p:embed/>
                </p:oleObj>
              </mc:Choice>
              <mc:Fallback>
                <p:oleObj name="公式" r:id="rId9" imgW="1066800" imgH="660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910" y="5154647"/>
                        <a:ext cx="1944687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3" name="Object 9"/>
          <p:cNvGraphicFramePr>
            <a:graphicFrameLocks noChangeAspect="1"/>
          </p:cNvGraphicFramePr>
          <p:nvPr/>
        </p:nvGraphicFramePr>
        <p:xfrm>
          <a:off x="6731955" y="5661059"/>
          <a:ext cx="48244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81" name="公式" r:id="rId11" imgW="2603500" imgH="342900" progId="Equation.3">
                  <p:embed/>
                </p:oleObj>
              </mc:Choice>
              <mc:Fallback>
                <p:oleObj name="公式" r:id="rId11" imgW="2603500" imgH="342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955" y="5661059"/>
                        <a:ext cx="4824412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0714" name="Group 10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00715" name="Picture 11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0716" name="Text Box 12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0717" name="Group 13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00718" name="Picture 14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0719" name="Text Box 15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0792" name="Group 8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00793" name="Picture 89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0794" name="Text Box 90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0895" name="Group 191"/>
          <p:cNvGrpSpPr/>
          <p:nvPr/>
        </p:nvGrpSpPr>
        <p:grpSpPr bwMode="auto">
          <a:xfrm>
            <a:off x="6728160" y="1194120"/>
            <a:ext cx="4852987" cy="3024187"/>
            <a:chOff x="295" y="255"/>
            <a:chExt cx="3057" cy="1905"/>
          </a:xfrm>
        </p:grpSpPr>
        <p:sp>
          <p:nvSpPr>
            <p:cNvPr id="200845" name="Freeform 141"/>
            <p:cNvSpPr/>
            <p:nvPr/>
          </p:nvSpPr>
          <p:spPr bwMode="auto">
            <a:xfrm rot="645293">
              <a:off x="2077" y="1334"/>
              <a:ext cx="544" cy="363"/>
            </a:xfrm>
            <a:custGeom>
              <a:avLst/>
              <a:gdLst>
                <a:gd name="T0" fmla="*/ 483 w 755"/>
                <a:gd name="T1" fmla="*/ 340 h 340"/>
                <a:gd name="T2" fmla="*/ 30 w 755"/>
                <a:gd name="T3" fmla="*/ 249 h 340"/>
                <a:gd name="T4" fmla="*/ 302 w 755"/>
                <a:gd name="T5" fmla="*/ 23 h 340"/>
                <a:gd name="T6" fmla="*/ 710 w 755"/>
                <a:gd name="T7" fmla="*/ 113 h 340"/>
                <a:gd name="T8" fmla="*/ 574 w 755"/>
                <a:gd name="T9" fmla="*/ 29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5" h="340">
                  <a:moveTo>
                    <a:pt x="483" y="340"/>
                  </a:moveTo>
                  <a:cubicBezTo>
                    <a:pt x="271" y="321"/>
                    <a:pt x="60" y="302"/>
                    <a:pt x="30" y="249"/>
                  </a:cubicBezTo>
                  <a:cubicBezTo>
                    <a:pt x="0" y="196"/>
                    <a:pt x="189" y="46"/>
                    <a:pt x="302" y="23"/>
                  </a:cubicBezTo>
                  <a:cubicBezTo>
                    <a:pt x="415" y="0"/>
                    <a:pt x="665" y="68"/>
                    <a:pt x="710" y="113"/>
                  </a:cubicBezTo>
                  <a:cubicBezTo>
                    <a:pt x="755" y="158"/>
                    <a:pt x="597" y="265"/>
                    <a:pt x="574" y="295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46" name="Line 142"/>
            <p:cNvSpPr>
              <a:spLocks noChangeShapeType="1"/>
            </p:cNvSpPr>
            <p:nvPr/>
          </p:nvSpPr>
          <p:spPr bwMode="auto">
            <a:xfrm>
              <a:off x="477" y="931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47" name="Line 143"/>
            <p:cNvSpPr>
              <a:spLocks noChangeShapeType="1"/>
            </p:cNvSpPr>
            <p:nvPr/>
          </p:nvSpPr>
          <p:spPr bwMode="auto">
            <a:xfrm flipH="1">
              <a:off x="1487" y="568"/>
              <a:ext cx="158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48" name="Line 144"/>
            <p:cNvSpPr>
              <a:spLocks noChangeShapeType="1"/>
            </p:cNvSpPr>
            <p:nvPr/>
          </p:nvSpPr>
          <p:spPr bwMode="auto">
            <a:xfrm>
              <a:off x="477" y="1023"/>
              <a:ext cx="0" cy="499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49" name="Line 145"/>
            <p:cNvSpPr>
              <a:spLocks noChangeShapeType="1"/>
            </p:cNvSpPr>
            <p:nvPr/>
          </p:nvSpPr>
          <p:spPr bwMode="auto">
            <a:xfrm flipH="1">
              <a:off x="2472" y="570"/>
              <a:ext cx="500" cy="1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50" name="Line 146"/>
            <p:cNvSpPr>
              <a:spLocks noChangeShapeType="1"/>
            </p:cNvSpPr>
            <p:nvPr/>
          </p:nvSpPr>
          <p:spPr bwMode="auto">
            <a:xfrm flipH="1" flipV="1">
              <a:off x="1487" y="568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51" name="Line 147"/>
            <p:cNvSpPr>
              <a:spLocks noChangeShapeType="1"/>
            </p:cNvSpPr>
            <p:nvPr/>
          </p:nvSpPr>
          <p:spPr bwMode="auto">
            <a:xfrm flipV="1">
              <a:off x="3075" y="568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52" name="Line 148"/>
            <p:cNvSpPr>
              <a:spLocks noChangeShapeType="1"/>
            </p:cNvSpPr>
            <p:nvPr/>
          </p:nvSpPr>
          <p:spPr bwMode="auto">
            <a:xfrm>
              <a:off x="489" y="931"/>
              <a:ext cx="1954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53" name="Line 149"/>
            <p:cNvSpPr>
              <a:spLocks noChangeShapeType="1"/>
            </p:cNvSpPr>
            <p:nvPr/>
          </p:nvSpPr>
          <p:spPr bwMode="auto">
            <a:xfrm>
              <a:off x="1487" y="931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54" name="Line 150"/>
            <p:cNvSpPr>
              <a:spLocks noChangeShapeType="1"/>
            </p:cNvSpPr>
            <p:nvPr/>
          </p:nvSpPr>
          <p:spPr bwMode="auto">
            <a:xfrm>
              <a:off x="489" y="2156"/>
              <a:ext cx="259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55" name="Line 151"/>
            <p:cNvSpPr>
              <a:spLocks noChangeShapeType="1"/>
            </p:cNvSpPr>
            <p:nvPr/>
          </p:nvSpPr>
          <p:spPr bwMode="auto">
            <a:xfrm>
              <a:off x="884" y="1344"/>
              <a:ext cx="91" cy="2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56" name="Line 152"/>
            <p:cNvSpPr>
              <a:spLocks noChangeShapeType="1"/>
            </p:cNvSpPr>
            <p:nvPr/>
          </p:nvSpPr>
          <p:spPr bwMode="auto">
            <a:xfrm>
              <a:off x="988" y="931"/>
              <a:ext cx="2" cy="38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57" name="Line 153"/>
            <p:cNvSpPr>
              <a:spLocks noChangeShapeType="1"/>
            </p:cNvSpPr>
            <p:nvPr/>
          </p:nvSpPr>
          <p:spPr bwMode="auto">
            <a:xfrm>
              <a:off x="988" y="1566"/>
              <a:ext cx="1" cy="5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58" name="Rectangle 154"/>
            <p:cNvSpPr>
              <a:spLocks noChangeArrowheads="1"/>
            </p:cNvSpPr>
            <p:nvPr/>
          </p:nvSpPr>
          <p:spPr bwMode="auto">
            <a:xfrm>
              <a:off x="1306" y="1158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859" name="Rectangle 155"/>
            <p:cNvSpPr>
              <a:spLocks noChangeArrowheads="1"/>
            </p:cNvSpPr>
            <p:nvPr/>
          </p:nvSpPr>
          <p:spPr bwMode="auto">
            <a:xfrm>
              <a:off x="1170" y="1430"/>
              <a:ext cx="35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endParaRPr kumimoji="1" lang="en-US" altLang="zh-CN" b="0" baseline="-25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0860" name="Rectangle 156"/>
            <p:cNvSpPr>
              <a:spLocks noChangeArrowheads="1"/>
            </p:cNvSpPr>
            <p:nvPr/>
          </p:nvSpPr>
          <p:spPr bwMode="auto">
            <a:xfrm>
              <a:off x="1306" y="1657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861" name="Rectangle 157"/>
            <p:cNvSpPr>
              <a:spLocks noChangeArrowheads="1"/>
            </p:cNvSpPr>
            <p:nvPr/>
          </p:nvSpPr>
          <p:spPr bwMode="auto">
            <a:xfrm>
              <a:off x="2485" y="255"/>
              <a:ext cx="46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862" name="Rectangle 158"/>
            <p:cNvSpPr>
              <a:spLocks noChangeArrowheads="1"/>
            </p:cNvSpPr>
            <p:nvPr/>
          </p:nvSpPr>
          <p:spPr bwMode="auto">
            <a:xfrm>
              <a:off x="1805" y="977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2W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863" name="Rectangle 159"/>
            <p:cNvSpPr>
              <a:spLocks noChangeArrowheads="1"/>
            </p:cNvSpPr>
            <p:nvPr/>
          </p:nvSpPr>
          <p:spPr bwMode="auto">
            <a:xfrm>
              <a:off x="2349" y="1022"/>
              <a:ext cx="41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1/6F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864" name="Rectangle 160"/>
            <p:cNvSpPr>
              <a:spLocks noChangeArrowheads="1"/>
            </p:cNvSpPr>
            <p:nvPr/>
          </p:nvSpPr>
          <p:spPr bwMode="auto">
            <a:xfrm>
              <a:off x="2757" y="1294"/>
              <a:ext cx="27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865" name="Rectangle 161"/>
            <p:cNvSpPr>
              <a:spLocks noChangeArrowheads="1"/>
            </p:cNvSpPr>
            <p:nvPr/>
          </p:nvSpPr>
          <p:spPr bwMode="auto">
            <a:xfrm>
              <a:off x="807" y="1476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866" name="Rectangle 162"/>
            <p:cNvSpPr>
              <a:spLocks noChangeArrowheads="1"/>
            </p:cNvSpPr>
            <p:nvPr/>
          </p:nvSpPr>
          <p:spPr bwMode="auto">
            <a:xfrm>
              <a:off x="1623" y="1430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2W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867" name="Rectangle 163"/>
            <p:cNvSpPr>
              <a:spLocks noChangeArrowheads="1"/>
            </p:cNvSpPr>
            <p:nvPr/>
          </p:nvSpPr>
          <p:spPr bwMode="auto">
            <a:xfrm>
              <a:off x="2666" y="1702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2W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868" name="Rectangle 164"/>
            <p:cNvSpPr>
              <a:spLocks noChangeArrowheads="1"/>
            </p:cNvSpPr>
            <p:nvPr/>
          </p:nvSpPr>
          <p:spPr bwMode="auto">
            <a:xfrm>
              <a:off x="566" y="1117"/>
              <a:ext cx="27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869" name="Rectangle 165"/>
            <p:cNvSpPr>
              <a:spLocks noChangeArrowheads="1"/>
            </p:cNvSpPr>
            <p:nvPr/>
          </p:nvSpPr>
          <p:spPr bwMode="auto">
            <a:xfrm>
              <a:off x="3092" y="890"/>
              <a:ext cx="26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870" name="Line 166"/>
            <p:cNvSpPr>
              <a:spLocks noChangeShapeType="1"/>
            </p:cNvSpPr>
            <p:nvPr/>
          </p:nvSpPr>
          <p:spPr bwMode="auto">
            <a:xfrm flipV="1">
              <a:off x="2530" y="931"/>
              <a:ext cx="556" cy="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871" name="Line 167"/>
            <p:cNvSpPr>
              <a:spLocks noChangeShapeType="1"/>
            </p:cNvSpPr>
            <p:nvPr/>
          </p:nvSpPr>
          <p:spPr bwMode="auto">
            <a:xfrm flipV="1">
              <a:off x="3075" y="931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872" name="Line 168"/>
            <p:cNvSpPr>
              <a:spLocks noChangeShapeType="1"/>
            </p:cNvSpPr>
            <p:nvPr/>
          </p:nvSpPr>
          <p:spPr bwMode="auto">
            <a:xfrm flipH="1">
              <a:off x="3062" y="1615"/>
              <a:ext cx="0" cy="54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873" name="Line 169"/>
            <p:cNvSpPr>
              <a:spLocks noChangeShapeType="1"/>
            </p:cNvSpPr>
            <p:nvPr/>
          </p:nvSpPr>
          <p:spPr bwMode="auto">
            <a:xfrm>
              <a:off x="3077" y="935"/>
              <a:ext cx="0" cy="317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874" name="Line 170"/>
            <p:cNvSpPr>
              <a:spLocks noChangeShapeType="1"/>
            </p:cNvSpPr>
            <p:nvPr/>
          </p:nvSpPr>
          <p:spPr bwMode="auto">
            <a:xfrm flipV="1">
              <a:off x="793" y="1389"/>
              <a:ext cx="273" cy="1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875" name="Rectangle 171"/>
            <p:cNvSpPr>
              <a:spLocks noChangeArrowheads="1"/>
            </p:cNvSpPr>
            <p:nvPr/>
          </p:nvSpPr>
          <p:spPr bwMode="auto">
            <a:xfrm>
              <a:off x="2999" y="1702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876" name="Rectangle 172"/>
            <p:cNvSpPr>
              <a:spLocks noChangeArrowheads="1"/>
            </p:cNvSpPr>
            <p:nvPr/>
          </p:nvSpPr>
          <p:spPr bwMode="auto">
            <a:xfrm>
              <a:off x="1421" y="1430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0877" name="Group 173"/>
            <p:cNvGrpSpPr/>
            <p:nvPr/>
          </p:nvGrpSpPr>
          <p:grpSpPr bwMode="auto">
            <a:xfrm rot="5400000">
              <a:off x="2365" y="870"/>
              <a:ext cx="240" cy="90"/>
              <a:chOff x="4604" y="2478"/>
              <a:chExt cx="240" cy="90"/>
            </a:xfrm>
          </p:grpSpPr>
          <p:sp>
            <p:nvSpPr>
              <p:cNvPr id="200878" name="Line 174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879" name="Line 175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0880" name="Rectangle 176"/>
            <p:cNvSpPr>
              <a:spLocks noChangeArrowheads="1"/>
            </p:cNvSpPr>
            <p:nvPr/>
          </p:nvSpPr>
          <p:spPr bwMode="auto">
            <a:xfrm>
              <a:off x="1850" y="861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0881" name="Group 177"/>
            <p:cNvGrpSpPr/>
            <p:nvPr/>
          </p:nvGrpSpPr>
          <p:grpSpPr bwMode="auto">
            <a:xfrm>
              <a:off x="295" y="1477"/>
              <a:ext cx="363" cy="363"/>
              <a:chOff x="5977" y="1297"/>
              <a:chExt cx="363" cy="363"/>
            </a:xfrm>
          </p:grpSpPr>
          <p:sp>
            <p:nvSpPr>
              <p:cNvPr id="200882" name="Oval 178"/>
              <p:cNvSpPr>
                <a:spLocks noChangeArrowheads="1"/>
              </p:cNvSpPr>
              <p:nvPr/>
            </p:nvSpPr>
            <p:spPr bwMode="auto">
              <a:xfrm>
                <a:off x="5977" y="1297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883" name="Line 179"/>
              <p:cNvSpPr>
                <a:spLocks noChangeShapeType="1"/>
              </p:cNvSpPr>
              <p:nvPr/>
            </p:nvSpPr>
            <p:spPr bwMode="auto">
              <a:xfrm>
                <a:off x="5977" y="1478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0884" name="Group 180"/>
            <p:cNvGrpSpPr/>
            <p:nvPr/>
          </p:nvGrpSpPr>
          <p:grpSpPr bwMode="auto">
            <a:xfrm>
              <a:off x="2031" y="432"/>
              <a:ext cx="453" cy="273"/>
              <a:chOff x="7700" y="344"/>
              <a:chExt cx="453" cy="273"/>
            </a:xfrm>
          </p:grpSpPr>
          <p:sp>
            <p:nvSpPr>
              <p:cNvPr id="200885" name="AutoShape 181"/>
              <p:cNvSpPr>
                <a:spLocks noChangeArrowheads="1"/>
              </p:cNvSpPr>
              <p:nvPr/>
            </p:nvSpPr>
            <p:spPr bwMode="auto">
              <a:xfrm>
                <a:off x="7700" y="344"/>
                <a:ext cx="453" cy="272"/>
              </a:xfrm>
              <a:prstGeom prst="diamond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886" name="Line 182"/>
              <p:cNvSpPr>
                <a:spLocks noChangeShapeType="1"/>
              </p:cNvSpPr>
              <p:nvPr/>
            </p:nvSpPr>
            <p:spPr bwMode="auto">
              <a:xfrm>
                <a:off x="7927" y="344"/>
                <a:ext cx="0" cy="273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0887" name="Group 183"/>
            <p:cNvGrpSpPr/>
            <p:nvPr/>
          </p:nvGrpSpPr>
          <p:grpSpPr bwMode="auto">
            <a:xfrm rot="10800000">
              <a:off x="3062" y="1252"/>
              <a:ext cx="90" cy="363"/>
              <a:chOff x="1565" y="2614"/>
              <a:chExt cx="90" cy="486"/>
            </a:xfrm>
          </p:grpSpPr>
          <p:sp>
            <p:nvSpPr>
              <p:cNvPr id="200888" name="Arc 184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889" name="Arc 185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890" name="Arc 186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891" name="Arc 187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00843" name="Group 139"/>
          <p:cNvGrpSpPr/>
          <p:nvPr/>
        </p:nvGrpSpPr>
        <p:grpSpPr bwMode="auto">
          <a:xfrm>
            <a:off x="6582110" y="1267146"/>
            <a:ext cx="5113337" cy="3095625"/>
            <a:chOff x="5284" y="300"/>
            <a:chExt cx="3221" cy="1950"/>
          </a:xfrm>
        </p:grpSpPr>
        <p:sp>
          <p:nvSpPr>
            <p:cNvPr id="200765" name="Rectangle 61"/>
            <p:cNvSpPr>
              <a:spLocks noChangeArrowheads="1"/>
            </p:cNvSpPr>
            <p:nvPr/>
          </p:nvSpPr>
          <p:spPr bwMode="auto">
            <a:xfrm>
              <a:off x="5284" y="300"/>
              <a:ext cx="3221" cy="19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CC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67" name="Line 63"/>
            <p:cNvSpPr>
              <a:spLocks noChangeShapeType="1"/>
            </p:cNvSpPr>
            <p:nvPr/>
          </p:nvSpPr>
          <p:spPr bwMode="auto">
            <a:xfrm flipH="1">
              <a:off x="5590" y="1016"/>
              <a:ext cx="12" cy="109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69" name="Line 65"/>
            <p:cNvSpPr>
              <a:spLocks noChangeShapeType="1"/>
            </p:cNvSpPr>
            <p:nvPr/>
          </p:nvSpPr>
          <p:spPr bwMode="auto">
            <a:xfrm flipH="1" flipV="1">
              <a:off x="6269" y="653"/>
              <a:ext cx="1271" cy="1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72" name="Line 68"/>
            <p:cNvSpPr>
              <a:spLocks noChangeShapeType="1"/>
            </p:cNvSpPr>
            <p:nvPr/>
          </p:nvSpPr>
          <p:spPr bwMode="auto">
            <a:xfrm>
              <a:off x="5602" y="1152"/>
              <a:ext cx="0" cy="373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73" name="Line 69"/>
            <p:cNvSpPr>
              <a:spLocks noChangeShapeType="1"/>
            </p:cNvSpPr>
            <p:nvPr/>
          </p:nvSpPr>
          <p:spPr bwMode="auto">
            <a:xfrm flipH="1">
              <a:off x="6962" y="663"/>
              <a:ext cx="454" cy="1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0842" name="Group 138"/>
            <p:cNvGrpSpPr/>
            <p:nvPr/>
          </p:nvGrpSpPr>
          <p:grpSpPr bwMode="auto">
            <a:xfrm>
              <a:off x="6554" y="526"/>
              <a:ext cx="453" cy="273"/>
              <a:chOff x="6599" y="527"/>
              <a:chExt cx="453" cy="273"/>
            </a:xfrm>
          </p:grpSpPr>
          <p:sp>
            <p:nvSpPr>
              <p:cNvPr id="200770" name="AutoShape 66"/>
              <p:cNvSpPr>
                <a:spLocks noChangeArrowheads="1"/>
              </p:cNvSpPr>
              <p:nvPr/>
            </p:nvSpPr>
            <p:spPr bwMode="auto">
              <a:xfrm>
                <a:off x="6599" y="527"/>
                <a:ext cx="453" cy="272"/>
              </a:xfrm>
              <a:prstGeom prst="diamond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774" name="Line 70"/>
              <p:cNvSpPr>
                <a:spLocks noChangeShapeType="1"/>
              </p:cNvSpPr>
              <p:nvPr/>
            </p:nvSpPr>
            <p:spPr bwMode="auto">
              <a:xfrm>
                <a:off x="6814" y="527"/>
                <a:ext cx="0" cy="273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0775" name="Line 71"/>
            <p:cNvSpPr>
              <a:spLocks noChangeShapeType="1"/>
            </p:cNvSpPr>
            <p:nvPr/>
          </p:nvSpPr>
          <p:spPr bwMode="auto">
            <a:xfrm flipH="1" flipV="1">
              <a:off x="6269" y="653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76" name="Line 72"/>
            <p:cNvSpPr>
              <a:spLocks noChangeShapeType="1"/>
            </p:cNvSpPr>
            <p:nvPr/>
          </p:nvSpPr>
          <p:spPr bwMode="auto">
            <a:xfrm flipV="1">
              <a:off x="7540" y="663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77" name="Line 73"/>
            <p:cNvSpPr>
              <a:spLocks noChangeShapeType="1"/>
            </p:cNvSpPr>
            <p:nvPr/>
          </p:nvSpPr>
          <p:spPr bwMode="auto">
            <a:xfrm>
              <a:off x="5602" y="1016"/>
              <a:ext cx="2392" cy="1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78" name="Line 74"/>
            <p:cNvSpPr>
              <a:spLocks noChangeShapeType="1"/>
            </p:cNvSpPr>
            <p:nvPr/>
          </p:nvSpPr>
          <p:spPr bwMode="auto">
            <a:xfrm>
              <a:off x="6269" y="1016"/>
              <a:ext cx="1" cy="109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79" name="Line 75"/>
            <p:cNvSpPr>
              <a:spLocks noChangeShapeType="1"/>
            </p:cNvSpPr>
            <p:nvPr/>
          </p:nvSpPr>
          <p:spPr bwMode="auto">
            <a:xfrm>
              <a:off x="5590" y="2114"/>
              <a:ext cx="244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780" name="Rectangle 76"/>
            <p:cNvSpPr>
              <a:spLocks noChangeArrowheads="1"/>
            </p:cNvSpPr>
            <p:nvPr/>
          </p:nvSpPr>
          <p:spPr bwMode="auto">
            <a:xfrm>
              <a:off x="6055" y="1243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81" name="Rectangle 77"/>
            <p:cNvSpPr>
              <a:spLocks noChangeArrowheads="1"/>
            </p:cNvSpPr>
            <p:nvPr/>
          </p:nvSpPr>
          <p:spPr bwMode="auto">
            <a:xfrm>
              <a:off x="5952" y="1515"/>
              <a:ext cx="35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endParaRPr kumimoji="1" lang="en-US" altLang="zh-CN" b="0" baseline="-25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0782" name="Rectangle 78"/>
            <p:cNvSpPr>
              <a:spLocks noChangeArrowheads="1"/>
            </p:cNvSpPr>
            <p:nvPr/>
          </p:nvSpPr>
          <p:spPr bwMode="auto">
            <a:xfrm>
              <a:off x="6088" y="1742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83" name="Rectangle 79"/>
            <p:cNvSpPr>
              <a:spLocks noChangeArrowheads="1"/>
            </p:cNvSpPr>
            <p:nvPr/>
          </p:nvSpPr>
          <p:spPr bwMode="auto">
            <a:xfrm>
              <a:off x="7008" y="391"/>
              <a:ext cx="46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84" name="Rectangle 80"/>
            <p:cNvSpPr>
              <a:spLocks noChangeArrowheads="1"/>
            </p:cNvSpPr>
            <p:nvPr/>
          </p:nvSpPr>
          <p:spPr bwMode="auto">
            <a:xfrm>
              <a:off x="6587" y="1062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2W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85" name="Rectangle 81"/>
            <p:cNvSpPr>
              <a:spLocks noChangeArrowheads="1"/>
            </p:cNvSpPr>
            <p:nvPr/>
          </p:nvSpPr>
          <p:spPr bwMode="auto">
            <a:xfrm>
              <a:off x="6405" y="1515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2W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86" name="Rectangle 82"/>
            <p:cNvSpPr>
              <a:spLocks noChangeArrowheads="1"/>
            </p:cNvSpPr>
            <p:nvPr/>
          </p:nvSpPr>
          <p:spPr bwMode="auto">
            <a:xfrm>
              <a:off x="8039" y="1071"/>
              <a:ext cx="12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87" name="Rectangle 83"/>
            <p:cNvSpPr>
              <a:spLocks noChangeArrowheads="1"/>
            </p:cNvSpPr>
            <p:nvPr/>
          </p:nvSpPr>
          <p:spPr bwMode="auto">
            <a:xfrm>
              <a:off x="5647" y="1162"/>
              <a:ext cx="27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88" name="Rectangle 84"/>
            <p:cNvSpPr>
              <a:spLocks noChangeArrowheads="1"/>
            </p:cNvSpPr>
            <p:nvPr/>
          </p:nvSpPr>
          <p:spPr bwMode="auto">
            <a:xfrm>
              <a:off x="6223" y="1515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89" name="Rectangle 85"/>
            <p:cNvSpPr>
              <a:spLocks noChangeArrowheads="1"/>
            </p:cNvSpPr>
            <p:nvPr/>
          </p:nvSpPr>
          <p:spPr bwMode="auto">
            <a:xfrm>
              <a:off x="6632" y="926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790" name="Rectangle 86"/>
            <p:cNvSpPr>
              <a:spLocks noChangeArrowheads="1"/>
            </p:cNvSpPr>
            <p:nvPr/>
          </p:nvSpPr>
          <p:spPr bwMode="auto">
            <a:xfrm>
              <a:off x="8039" y="1797"/>
              <a:ext cx="12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0791" name="Rectangle 87"/>
            <p:cNvSpPr>
              <a:spLocks noChangeArrowheads="1"/>
            </p:cNvSpPr>
            <p:nvPr/>
          </p:nvSpPr>
          <p:spPr bwMode="auto">
            <a:xfrm>
              <a:off x="7721" y="1388"/>
              <a:ext cx="53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00841" name="Group 137"/>
            <p:cNvGrpSpPr/>
            <p:nvPr/>
          </p:nvGrpSpPr>
          <p:grpSpPr bwMode="auto">
            <a:xfrm>
              <a:off x="5421" y="1470"/>
              <a:ext cx="363" cy="363"/>
              <a:chOff x="5421" y="1470"/>
              <a:chExt cx="363" cy="363"/>
            </a:xfrm>
          </p:grpSpPr>
          <p:sp>
            <p:nvSpPr>
              <p:cNvPr id="200768" name="Oval 64"/>
              <p:cNvSpPr>
                <a:spLocks noChangeArrowheads="1"/>
              </p:cNvSpPr>
              <p:nvPr/>
            </p:nvSpPr>
            <p:spPr bwMode="auto">
              <a:xfrm>
                <a:off x="5421" y="1470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0771" name="Line 67"/>
              <p:cNvSpPr>
                <a:spLocks noChangeShapeType="1"/>
              </p:cNvSpPr>
              <p:nvPr/>
            </p:nvSpPr>
            <p:spPr bwMode="auto">
              <a:xfrm>
                <a:off x="5421" y="1651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00892" name="Group 188"/>
          <p:cNvGrpSpPr/>
          <p:nvPr/>
        </p:nvGrpSpPr>
        <p:grpSpPr bwMode="auto">
          <a:xfrm>
            <a:off x="6155690" y="5734050"/>
            <a:ext cx="1076960" cy="584200"/>
            <a:chOff x="340" y="3549"/>
            <a:chExt cx="1147" cy="368"/>
          </a:xfrm>
        </p:grpSpPr>
        <p:sp>
          <p:nvSpPr>
            <p:cNvPr id="200893" name="Line 189"/>
            <p:cNvSpPr>
              <a:spLocks noChangeShapeType="1"/>
            </p:cNvSpPr>
            <p:nvPr/>
          </p:nvSpPr>
          <p:spPr bwMode="auto">
            <a:xfrm>
              <a:off x="340" y="3702"/>
              <a:ext cx="544" cy="0"/>
            </a:xfrm>
            <a:prstGeom prst="line">
              <a:avLst/>
            </a:prstGeom>
            <a:noFill/>
            <a:ln w="76200">
              <a:solidFill>
                <a:srgbClr val="33CC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894" name="Rectangle 190"/>
            <p:cNvSpPr>
              <a:spLocks noChangeArrowheads="1"/>
            </p:cNvSpPr>
            <p:nvPr/>
          </p:nvSpPr>
          <p:spPr bwMode="auto">
            <a:xfrm>
              <a:off x="1292" y="3549"/>
              <a:ext cx="19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kumimoji="1" lang="zh-CN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0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20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0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200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00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200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6" grpId="0" autoUpdateAnimBg="0"/>
      <p:bldP spid="20070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316" name="Object 84"/>
          <p:cNvGraphicFramePr>
            <a:graphicFrameLocks noChangeAspect="1"/>
          </p:cNvGraphicFramePr>
          <p:nvPr/>
        </p:nvGraphicFramePr>
        <p:xfrm>
          <a:off x="2366980" y="2483202"/>
          <a:ext cx="263207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39" name="公式" r:id="rId1" imgW="1384300" imgH="317500" progId="Equation.3">
                  <p:embed/>
                </p:oleObj>
              </mc:Choice>
              <mc:Fallback>
                <p:oleObj name="公式" r:id="rId1" imgW="1384300" imgH="317500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80" y="2483202"/>
                        <a:ext cx="263207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17" name="AutoShape 85"/>
          <p:cNvSpPr>
            <a:spLocks noChangeArrowheads="1"/>
          </p:cNvSpPr>
          <p:nvPr/>
        </p:nvSpPr>
        <p:spPr bwMode="auto">
          <a:xfrm>
            <a:off x="4298634" y="3529364"/>
            <a:ext cx="649287" cy="142875"/>
          </a:xfrm>
          <a:prstGeom prst="rightArrow">
            <a:avLst>
              <a:gd name="adj1" fmla="val 50000"/>
              <a:gd name="adj2" fmla="val 113611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5318" name="Object 86"/>
          <p:cNvGraphicFramePr>
            <a:graphicFrameLocks noChangeAspect="1"/>
          </p:cNvGraphicFramePr>
          <p:nvPr/>
        </p:nvGraphicFramePr>
        <p:xfrm>
          <a:off x="5090480" y="3097564"/>
          <a:ext cx="2592387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40" name="公式" r:id="rId3" imgW="1574800" imgH="660400" progId="Equation.3">
                  <p:embed/>
                </p:oleObj>
              </mc:Choice>
              <mc:Fallback>
                <p:oleObj name="公式" r:id="rId3" imgW="1574800" imgH="660400" progId="Equation.3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0480" y="3097564"/>
                        <a:ext cx="2592387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66" name="Text Box 134"/>
          <p:cNvSpPr txBox="1">
            <a:spLocks noChangeArrowheads="1"/>
          </p:cNvSpPr>
          <p:nvPr/>
        </p:nvSpPr>
        <p:spPr bwMode="auto">
          <a:xfrm>
            <a:off x="2781935" y="1658620"/>
            <a:ext cx="45154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应用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zh-CN" altLang="en-US"/>
              <a:t>和电感的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VCR</a:t>
            </a:r>
            <a:r>
              <a:rPr lang="zh-CN" altLang="en-US"/>
              <a:t>得：</a:t>
            </a:r>
            <a:endParaRPr lang="zh-CN" altLang="en-US">
              <a:ea typeface="仿宋_GB2312" pitchFamily="49" charset="-122"/>
            </a:endParaRPr>
          </a:p>
        </p:txBody>
      </p:sp>
      <p:graphicFrame>
        <p:nvGraphicFramePr>
          <p:cNvPr id="95367" name="Object 135"/>
          <p:cNvGraphicFramePr>
            <a:graphicFrameLocks noChangeAspect="1"/>
          </p:cNvGraphicFramePr>
          <p:nvPr/>
        </p:nvGraphicFramePr>
        <p:xfrm>
          <a:off x="2279651" y="3059464"/>
          <a:ext cx="1571625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41" name="公式" r:id="rId5" imgW="901700" imgH="660400" progId="Equation.3">
                  <p:embed/>
                </p:oleObj>
              </mc:Choice>
              <mc:Fallback>
                <p:oleObj name="公式" r:id="rId5" imgW="901700" imgH="660400" progId="Equation.3">
                  <p:embed/>
                  <p:pic>
                    <p:nvPicPr>
                      <p:cNvPr id="0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1" y="3059464"/>
                        <a:ext cx="1571625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68" name="Text Box 136"/>
          <p:cNvSpPr txBox="1">
            <a:spLocks noChangeArrowheads="1"/>
          </p:cNvSpPr>
          <p:nvPr/>
        </p:nvSpPr>
        <p:spPr bwMode="auto">
          <a:xfrm>
            <a:off x="1127127" y="4436112"/>
            <a:ext cx="38163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若以电感电压为变量：</a:t>
            </a:r>
            <a:endParaRPr lang="zh-CN" altLang="en-US"/>
          </a:p>
        </p:txBody>
      </p:sp>
      <p:graphicFrame>
        <p:nvGraphicFramePr>
          <p:cNvPr id="95369" name="Object 137"/>
          <p:cNvGraphicFramePr>
            <a:graphicFrameLocks noChangeAspect="1"/>
          </p:cNvGraphicFramePr>
          <p:nvPr/>
        </p:nvGraphicFramePr>
        <p:xfrm>
          <a:off x="4727575" y="4221164"/>
          <a:ext cx="332422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42" name="公式" r:id="rId7" imgW="1892300" imgH="596900" progId="Equation.3">
                  <p:embed/>
                </p:oleObj>
              </mc:Choice>
              <mc:Fallback>
                <p:oleObj name="公式" r:id="rId7" imgW="1892300" imgH="596900" progId="Equation.3">
                  <p:embed/>
                  <p:pic>
                    <p:nvPicPr>
                      <p:cNvPr id="0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7575" y="4221164"/>
                        <a:ext cx="332422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70" name="AutoShape 138"/>
          <p:cNvSpPr>
            <a:spLocks noChangeArrowheads="1"/>
          </p:cNvSpPr>
          <p:nvPr/>
        </p:nvSpPr>
        <p:spPr bwMode="auto">
          <a:xfrm>
            <a:off x="3646187" y="5875054"/>
            <a:ext cx="720725" cy="142875"/>
          </a:xfrm>
          <a:prstGeom prst="rightArrow">
            <a:avLst>
              <a:gd name="adj1" fmla="val 50000"/>
              <a:gd name="adj2" fmla="val 126111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5371" name="Object 139"/>
          <p:cNvGraphicFramePr>
            <a:graphicFrameLocks noChangeAspect="1"/>
          </p:cNvGraphicFramePr>
          <p:nvPr/>
        </p:nvGraphicFramePr>
        <p:xfrm>
          <a:off x="4682810" y="5373370"/>
          <a:ext cx="345757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43" name="公式" r:id="rId9" imgW="1892300" imgH="609600" progId="Equation.3">
                  <p:embed/>
                </p:oleObj>
              </mc:Choice>
              <mc:Fallback>
                <p:oleObj name="公式" r:id="rId9" imgW="1892300" imgH="609600" progId="Equation.3">
                  <p:embed/>
                  <p:pic>
                    <p:nvPicPr>
                      <p:cNvPr id="0" name="Object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2810" y="5373370"/>
                        <a:ext cx="3457575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5373" name="Group 14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95374" name="Picture 142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375" name="Text Box 14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5376" name="Group 14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95377" name="Picture 145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378" name="Text Box 14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95419" name="Text Box 187"/>
          <p:cNvSpPr txBox="1">
            <a:spLocks noChangeArrowheads="1"/>
          </p:cNvSpPr>
          <p:nvPr/>
        </p:nvSpPr>
        <p:spPr bwMode="auto">
          <a:xfrm>
            <a:off x="983615" y="1688465"/>
            <a:ext cx="1662430" cy="472440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RL</a:t>
            </a:r>
            <a:r>
              <a:rPr lang="zh-CN" altLang="en-US">
                <a:solidFill>
                  <a:schemeClr val="bg1"/>
                </a:solidFill>
              </a:rPr>
              <a:t>电路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5420" name="AutoShape 188"/>
          <p:cNvSpPr/>
          <p:nvPr/>
        </p:nvSpPr>
        <p:spPr bwMode="auto">
          <a:xfrm>
            <a:off x="2063767" y="2499077"/>
            <a:ext cx="144463" cy="1431925"/>
          </a:xfrm>
          <a:prstGeom prst="leftBrace">
            <a:avLst>
              <a:gd name="adj1" fmla="val 82600"/>
              <a:gd name="adj2" fmla="val 50000"/>
            </a:avLst>
          </a:prstGeom>
          <a:noFill/>
          <a:ln w="28575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5424" name="Group 192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95425" name="Picture 193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426" name="Text Box 194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5432" name="Group 200"/>
          <p:cNvGrpSpPr/>
          <p:nvPr/>
        </p:nvGrpSpPr>
        <p:grpSpPr bwMode="auto">
          <a:xfrm>
            <a:off x="8107697" y="1296388"/>
            <a:ext cx="2735263" cy="1893888"/>
            <a:chOff x="3424" y="455"/>
            <a:chExt cx="1723" cy="1193"/>
          </a:xfrm>
        </p:grpSpPr>
        <p:sp>
          <p:nvSpPr>
            <p:cNvPr id="95384" name="Text Box 152"/>
            <p:cNvSpPr txBox="1">
              <a:spLocks noChangeArrowheads="1"/>
            </p:cNvSpPr>
            <p:nvPr/>
          </p:nvSpPr>
          <p:spPr bwMode="auto">
            <a:xfrm>
              <a:off x="3756" y="455"/>
              <a:ext cx="70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&gt;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5385" name="Oval 153"/>
            <p:cNvSpPr>
              <a:spLocks noChangeArrowheads="1"/>
            </p:cNvSpPr>
            <p:nvPr/>
          </p:nvSpPr>
          <p:spPr bwMode="auto">
            <a:xfrm>
              <a:off x="3424" y="1045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grpSp>
          <p:nvGrpSpPr>
            <p:cNvPr id="95386" name="Group 154"/>
            <p:cNvGrpSpPr/>
            <p:nvPr/>
          </p:nvGrpSpPr>
          <p:grpSpPr bwMode="auto">
            <a:xfrm>
              <a:off x="4603" y="769"/>
              <a:ext cx="367" cy="879"/>
              <a:chOff x="1576" y="1277"/>
              <a:chExt cx="253" cy="614"/>
            </a:xfrm>
          </p:grpSpPr>
          <p:grpSp>
            <p:nvGrpSpPr>
              <p:cNvPr id="95387" name="Group 155"/>
              <p:cNvGrpSpPr/>
              <p:nvPr/>
            </p:nvGrpSpPr>
            <p:grpSpPr bwMode="auto">
              <a:xfrm>
                <a:off x="1658" y="1277"/>
                <a:ext cx="171" cy="614"/>
                <a:chOff x="1658" y="1277"/>
                <a:chExt cx="171" cy="614"/>
              </a:xfrm>
            </p:grpSpPr>
            <p:sp>
              <p:nvSpPr>
                <p:cNvPr id="95388" name="Text Box 156"/>
                <p:cNvSpPr txBox="1">
                  <a:spLocks noChangeArrowheads="1"/>
                </p:cNvSpPr>
                <p:nvPr/>
              </p:nvSpPr>
              <p:spPr bwMode="auto">
                <a:xfrm>
                  <a:off x="1662" y="1277"/>
                  <a:ext cx="16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5389" name="Text Box 157"/>
                <p:cNvSpPr txBox="1">
                  <a:spLocks noChangeArrowheads="1"/>
                </p:cNvSpPr>
                <p:nvPr/>
              </p:nvSpPr>
              <p:spPr bwMode="auto">
                <a:xfrm>
                  <a:off x="1658" y="1661"/>
                  <a:ext cx="15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5390" name="Text Box 158"/>
              <p:cNvSpPr txBox="1">
                <a:spLocks noChangeArrowheads="1"/>
              </p:cNvSpPr>
              <p:nvPr/>
            </p:nvSpPr>
            <p:spPr bwMode="auto">
              <a:xfrm>
                <a:off x="1576" y="1459"/>
                <a:ext cx="25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5391" name="Text Box 159"/>
            <p:cNvSpPr txBox="1">
              <a:spLocks noChangeArrowheads="1"/>
            </p:cNvSpPr>
            <p:nvPr/>
          </p:nvSpPr>
          <p:spPr bwMode="auto">
            <a:xfrm>
              <a:off x="3802" y="1045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5392" name="Line 160"/>
            <p:cNvSpPr>
              <a:spLocks noChangeShapeType="1"/>
            </p:cNvSpPr>
            <p:nvPr/>
          </p:nvSpPr>
          <p:spPr bwMode="auto">
            <a:xfrm>
              <a:off x="3608" y="818"/>
              <a:ext cx="144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93" name="Line 161"/>
            <p:cNvSpPr>
              <a:spLocks noChangeShapeType="1"/>
            </p:cNvSpPr>
            <p:nvPr/>
          </p:nvSpPr>
          <p:spPr bwMode="auto">
            <a:xfrm>
              <a:off x="3608" y="1642"/>
              <a:ext cx="145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94" name="Line 162"/>
            <p:cNvSpPr>
              <a:spLocks noChangeShapeType="1"/>
            </p:cNvSpPr>
            <p:nvPr/>
          </p:nvSpPr>
          <p:spPr bwMode="auto">
            <a:xfrm flipH="1">
              <a:off x="3605" y="818"/>
              <a:ext cx="3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95" name="Line 163"/>
            <p:cNvSpPr>
              <a:spLocks noChangeShapeType="1"/>
            </p:cNvSpPr>
            <p:nvPr/>
          </p:nvSpPr>
          <p:spPr bwMode="auto">
            <a:xfrm flipH="1">
              <a:off x="5056" y="818"/>
              <a:ext cx="8" cy="1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96" name="Line 164"/>
            <p:cNvSpPr>
              <a:spLocks noChangeShapeType="1"/>
            </p:cNvSpPr>
            <p:nvPr/>
          </p:nvSpPr>
          <p:spPr bwMode="auto">
            <a:xfrm flipH="1" flipV="1">
              <a:off x="5056" y="1363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97" name="Text Box 165"/>
            <p:cNvSpPr txBox="1">
              <a:spLocks noChangeArrowheads="1"/>
            </p:cNvSpPr>
            <p:nvPr/>
          </p:nvSpPr>
          <p:spPr bwMode="auto">
            <a:xfrm>
              <a:off x="4513" y="455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5398" name="Group 166"/>
            <p:cNvGrpSpPr/>
            <p:nvPr/>
          </p:nvGrpSpPr>
          <p:grpSpPr bwMode="auto">
            <a:xfrm>
              <a:off x="4773" y="468"/>
              <a:ext cx="239" cy="342"/>
              <a:chOff x="1802" y="2593"/>
              <a:chExt cx="166" cy="239"/>
            </a:xfrm>
          </p:grpSpPr>
          <p:sp>
            <p:nvSpPr>
              <p:cNvPr id="95399" name="Text Box 167"/>
              <p:cNvSpPr txBox="1">
                <a:spLocks noChangeArrowheads="1"/>
              </p:cNvSpPr>
              <p:nvPr/>
            </p:nvSpPr>
            <p:spPr bwMode="auto">
              <a:xfrm>
                <a:off x="1802" y="2593"/>
                <a:ext cx="12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400" name="Line 168"/>
              <p:cNvSpPr>
                <a:spLocks noChangeShapeType="1"/>
              </p:cNvSpPr>
              <p:nvPr/>
            </p:nvSpPr>
            <p:spPr bwMode="auto">
              <a:xfrm>
                <a:off x="1824" y="2832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5401" name="Text Box 169"/>
            <p:cNvSpPr txBox="1">
              <a:spLocks noChangeArrowheads="1"/>
            </p:cNvSpPr>
            <p:nvPr/>
          </p:nvSpPr>
          <p:spPr bwMode="auto">
            <a:xfrm>
              <a:off x="3650" y="773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5402" name="Text Box 170"/>
            <p:cNvSpPr txBox="1">
              <a:spLocks noChangeArrowheads="1"/>
            </p:cNvSpPr>
            <p:nvPr/>
          </p:nvSpPr>
          <p:spPr bwMode="auto">
            <a:xfrm>
              <a:off x="3650" y="1317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5403" name="Rectangle 171"/>
            <p:cNvSpPr>
              <a:spLocks noChangeArrowheads="1"/>
            </p:cNvSpPr>
            <p:nvPr/>
          </p:nvSpPr>
          <p:spPr bwMode="auto">
            <a:xfrm>
              <a:off x="4467" y="772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5427" name="Group 195"/>
            <p:cNvGrpSpPr/>
            <p:nvPr/>
          </p:nvGrpSpPr>
          <p:grpSpPr bwMode="auto">
            <a:xfrm rot="10800000">
              <a:off x="5057" y="991"/>
              <a:ext cx="90" cy="363"/>
              <a:chOff x="1565" y="2614"/>
              <a:chExt cx="90" cy="486"/>
            </a:xfrm>
          </p:grpSpPr>
          <p:sp>
            <p:nvSpPr>
              <p:cNvPr id="95428" name="Arc 196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29" name="Arc 197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30" name="Arc 198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431" name="Arc 199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RL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电路的方程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8759508" y="3754640"/>
            <a:ext cx="2840355" cy="17703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思考：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用对偶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原理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从</a:t>
            </a:r>
            <a:r>
              <a:rPr lang="en-US" altLang="zh-CN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RC</a:t>
            </a:r>
            <a:r>
              <a:rPr lang="zh-CN" altLang="en-US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推</a:t>
            </a:r>
            <a:r>
              <a:rPr lang="en-US" altLang="zh-CN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RL</a:t>
            </a:r>
            <a:r>
              <a:rPr lang="zh-CN" altLang="en-US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方程？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3000"/>
                                        <p:tgtEl>
                                          <p:spTgt spid="9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9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3000"/>
                                        <p:tgtEl>
                                          <p:spTgt spid="95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9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17" grpId="0" bldLvl="0" animBg="1"/>
      <p:bldP spid="95366" grpId="0" bldLvl="0" animBg="1"/>
      <p:bldP spid="95368" grpId="0" bldLvl="0" animBg="1"/>
      <p:bldP spid="95370" grpId="0" bldLvl="0" animBg="1"/>
      <p:bldP spid="95419" grpId="0" bldLvl="0" animBg="1"/>
      <p:bldP spid="95420" grpId="0" bldLvl="0" animBg="1"/>
      <p:bldP spid="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ext Box 2"/>
          <p:cNvSpPr txBox="1">
            <a:spLocks noChangeArrowheads="1"/>
          </p:cNvSpPr>
          <p:nvPr/>
        </p:nvSpPr>
        <p:spPr bwMode="auto">
          <a:xfrm>
            <a:off x="629285" y="1410335"/>
            <a:ext cx="44437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2.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二阶电路的全响应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grpSp>
        <p:nvGrpSpPr>
          <p:cNvPr id="201731" name="Group 3"/>
          <p:cNvGrpSpPr/>
          <p:nvPr/>
        </p:nvGrpSpPr>
        <p:grpSpPr bwMode="auto">
          <a:xfrm>
            <a:off x="2354580" y="2129824"/>
            <a:ext cx="6494463" cy="593725"/>
            <a:chOff x="793" y="754"/>
            <a:chExt cx="4091" cy="374"/>
          </a:xfrm>
        </p:grpSpPr>
        <p:sp>
          <p:nvSpPr>
            <p:cNvPr id="201732" name="Text Box 4"/>
            <p:cNvSpPr txBox="1">
              <a:spLocks noChangeArrowheads="1"/>
            </p:cNvSpPr>
            <p:nvPr/>
          </p:nvSpPr>
          <p:spPr bwMode="auto">
            <a:xfrm>
              <a:off x="793" y="799"/>
              <a:ext cx="260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</a:rPr>
                <a:t>已知</a:t>
              </a:r>
              <a:r>
                <a:rPr kumimoji="1"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  <a:r>
                <a:rPr kumimoji="1" lang="en-US" altLang="zh-CN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)=2A   </a:t>
              </a:r>
              <a:r>
                <a:rPr kumimoji="1" lang="en-US" altLang="zh-CN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)=0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33" name="Text Box 5"/>
            <p:cNvSpPr txBox="1">
              <a:spLocks noChangeArrowheads="1"/>
            </p:cNvSpPr>
            <p:nvPr/>
          </p:nvSpPr>
          <p:spPr bwMode="auto">
            <a:xfrm>
              <a:off x="3470" y="754"/>
              <a:ext cx="141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</a:rPr>
                <a:t>求</a:t>
              </a:r>
              <a:r>
                <a:rPr kumimoji="1" lang="zh-CN" altLang="en-US" i="1">
                  <a:latin typeface="Times New Roman" panose="02020603050405020304" pitchFamily="18" charset="0"/>
                </a:rPr>
                <a:t>：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,</a:t>
              </a:r>
              <a:r>
                <a:rPr kumimoji="1" lang="en-US" altLang="zh-CN" sz="3200" b="0"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zh-CN" altLang="en-US" sz="3200" b="0">
                  <a:latin typeface="Times New Roman" panose="02020603050405020304" pitchFamily="18" charset="0"/>
                  <a:ea typeface="宋体" panose="02010600030101010101" pitchFamily="2" charset="-122"/>
                </a:rPr>
                <a:t>。</a:t>
              </a:r>
              <a:endParaRPr kumimoji="1" lang="zh-CN" altLang="en-US" sz="32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1734" name="Text Box 6"/>
          <p:cNvSpPr txBox="1">
            <a:spLocks noChangeArrowheads="1"/>
          </p:cNvSpPr>
          <p:nvPr/>
        </p:nvSpPr>
        <p:spPr bwMode="auto">
          <a:xfrm>
            <a:off x="1994218" y="3065179"/>
            <a:ext cx="29511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b="0">
                <a:latin typeface="楷体_GB2312" pitchFamily="49" charset="-122"/>
              </a:rPr>
              <a:t>(1)</a:t>
            </a:r>
            <a:r>
              <a:rPr kumimoji="1" lang="en-US" altLang="zh-CN">
                <a:latin typeface="楷体_GB2312" pitchFamily="49" charset="-122"/>
              </a:rPr>
              <a:t> </a:t>
            </a:r>
            <a:r>
              <a:rPr kumimoji="1" lang="zh-CN" altLang="en-US">
                <a:latin typeface="楷体_GB2312" pitchFamily="49" charset="-122"/>
              </a:rPr>
              <a:t>列微分方程，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201735" name="Object 7"/>
          <p:cNvGraphicFramePr>
            <a:graphicFrameLocks noChangeAspect="1"/>
          </p:cNvGraphicFramePr>
          <p:nvPr/>
        </p:nvGraphicFramePr>
        <p:xfrm>
          <a:off x="2731453" y="5155282"/>
          <a:ext cx="3916362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399" name="公式" r:id="rId1" imgW="2603500" imgH="622300" progId="Equation.3">
                  <p:embed/>
                </p:oleObj>
              </mc:Choice>
              <mc:Fallback>
                <p:oleObj name="公式" r:id="rId1" imgW="2603500" imgH="622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1453" y="5155282"/>
                        <a:ext cx="3916362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6" name="Text Box 8"/>
          <p:cNvSpPr txBox="1">
            <a:spLocks noChangeArrowheads="1"/>
          </p:cNvSpPr>
          <p:nvPr/>
        </p:nvSpPr>
        <p:spPr bwMode="auto">
          <a:xfrm>
            <a:off x="7031990" y="5369560"/>
            <a:ext cx="22637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b="0">
                <a:latin typeface="楷体_GB2312" pitchFamily="49" charset="-122"/>
              </a:rPr>
              <a:t>(2)</a:t>
            </a:r>
            <a:r>
              <a:rPr kumimoji="1" lang="zh-CN" altLang="en-US">
                <a:latin typeface="楷体_GB2312" pitchFamily="49" charset="-122"/>
              </a:rPr>
              <a:t>求特解：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201737" name="Object 9"/>
          <p:cNvGraphicFramePr>
            <a:graphicFrameLocks noChangeAspect="1"/>
          </p:cNvGraphicFramePr>
          <p:nvPr/>
        </p:nvGraphicFramePr>
        <p:xfrm>
          <a:off x="2637800" y="3643955"/>
          <a:ext cx="4310063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00" name="公式" r:id="rId3" imgW="2743200" imgH="876300" progId="Equation.3">
                  <p:embed/>
                </p:oleObj>
              </mc:Choice>
              <mc:Fallback>
                <p:oleObj name="公式" r:id="rId3" imgW="2743200" imgH="876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7800" y="3643955"/>
                        <a:ext cx="4310063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8" name="Object 10"/>
          <p:cNvGraphicFramePr>
            <a:graphicFrameLocks noChangeAspect="1"/>
          </p:cNvGraphicFramePr>
          <p:nvPr/>
        </p:nvGraphicFramePr>
        <p:xfrm>
          <a:off x="9051927" y="5338797"/>
          <a:ext cx="12398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01" name="公式" r:id="rId5" imgW="698500" imgH="317500" progId="Equation.3">
                  <p:embed/>
                </p:oleObj>
              </mc:Choice>
              <mc:Fallback>
                <p:oleObj name="公式" r:id="rId5" imgW="698500" imgH="3175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1927" y="5338797"/>
                        <a:ext cx="123983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9" name="Text Box 11"/>
          <p:cNvSpPr txBox="1">
            <a:spLocks noChangeArrowheads="1"/>
          </p:cNvSpPr>
          <p:nvPr/>
        </p:nvSpPr>
        <p:spPr bwMode="auto">
          <a:xfrm>
            <a:off x="1269048" y="3065179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201740" name="Group 1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01741" name="Picture 13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1742" name="Text Box 1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1743" name="Group 1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01744" name="Picture 16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1745" name="Text Box 1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01779" name="Text Box 51"/>
          <p:cNvSpPr txBox="1">
            <a:spLocks noChangeArrowheads="1"/>
          </p:cNvSpPr>
          <p:nvPr/>
        </p:nvSpPr>
        <p:spPr bwMode="auto">
          <a:xfrm>
            <a:off x="1202057" y="2129790"/>
            <a:ext cx="18002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</a:rPr>
              <a:t>6-2</a:t>
            </a:r>
            <a:endParaRPr lang="en-US" altLang="zh-CN" sz="32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1780" name="Text Box 52"/>
          <p:cNvSpPr txBox="1">
            <a:spLocks noChangeArrowheads="1"/>
          </p:cNvSpPr>
          <p:nvPr/>
        </p:nvSpPr>
        <p:spPr bwMode="auto">
          <a:xfrm>
            <a:off x="4798695" y="3084830"/>
            <a:ext cx="2338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应用结点法：</a:t>
            </a:r>
            <a:endParaRPr kumimoji="1" lang="zh-CN" altLang="en-US">
              <a:latin typeface="楷体_GB2312" pitchFamily="49" charset="-122"/>
            </a:endParaRPr>
          </a:p>
        </p:txBody>
      </p:sp>
      <p:grpSp>
        <p:nvGrpSpPr>
          <p:cNvPr id="201781" name="Group 53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01782" name="Picture 54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1783" name="Text Box 55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1789" name="Group 61"/>
          <p:cNvGrpSpPr/>
          <p:nvPr/>
        </p:nvGrpSpPr>
        <p:grpSpPr bwMode="auto">
          <a:xfrm>
            <a:off x="7819708" y="2562225"/>
            <a:ext cx="3598860" cy="2325688"/>
            <a:chOff x="3107" y="1162"/>
            <a:chExt cx="2267" cy="1465"/>
          </a:xfrm>
        </p:grpSpPr>
        <p:sp>
          <p:nvSpPr>
            <p:cNvPr id="201768" name="Line 40"/>
            <p:cNvSpPr>
              <a:spLocks noChangeShapeType="1"/>
            </p:cNvSpPr>
            <p:nvPr/>
          </p:nvSpPr>
          <p:spPr bwMode="auto">
            <a:xfrm>
              <a:off x="5012" y="2069"/>
              <a:ext cx="0" cy="55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47" name="Oval 19"/>
            <p:cNvSpPr>
              <a:spLocks noChangeArrowheads="1"/>
            </p:cNvSpPr>
            <p:nvPr/>
          </p:nvSpPr>
          <p:spPr bwMode="auto">
            <a:xfrm>
              <a:off x="3107" y="1752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748" name="Line 20"/>
            <p:cNvSpPr>
              <a:spLocks noChangeShapeType="1"/>
            </p:cNvSpPr>
            <p:nvPr/>
          </p:nvSpPr>
          <p:spPr bwMode="auto">
            <a:xfrm>
              <a:off x="5012" y="1480"/>
              <a:ext cx="0" cy="49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49" name="Line 21"/>
            <p:cNvSpPr>
              <a:spLocks noChangeShapeType="1"/>
            </p:cNvSpPr>
            <p:nvPr/>
          </p:nvSpPr>
          <p:spPr bwMode="auto">
            <a:xfrm>
              <a:off x="3288" y="1480"/>
              <a:ext cx="0" cy="113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50" name="Line 22"/>
            <p:cNvSpPr>
              <a:spLocks noChangeShapeType="1"/>
            </p:cNvSpPr>
            <p:nvPr/>
          </p:nvSpPr>
          <p:spPr bwMode="auto">
            <a:xfrm flipH="1">
              <a:off x="3515" y="1480"/>
              <a:ext cx="182" cy="1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51" name="Line 23"/>
            <p:cNvSpPr>
              <a:spLocks noChangeShapeType="1"/>
            </p:cNvSpPr>
            <p:nvPr/>
          </p:nvSpPr>
          <p:spPr bwMode="auto">
            <a:xfrm>
              <a:off x="3515" y="1434"/>
              <a:ext cx="182" cy="18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52" name="Line 24"/>
            <p:cNvSpPr>
              <a:spLocks noChangeShapeType="1"/>
            </p:cNvSpPr>
            <p:nvPr/>
          </p:nvSpPr>
          <p:spPr bwMode="auto">
            <a:xfrm>
              <a:off x="3696" y="1480"/>
              <a:ext cx="13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53" name="Line 25"/>
            <p:cNvSpPr>
              <a:spLocks noChangeShapeType="1"/>
            </p:cNvSpPr>
            <p:nvPr/>
          </p:nvSpPr>
          <p:spPr bwMode="auto">
            <a:xfrm>
              <a:off x="5012" y="2205"/>
              <a:ext cx="0" cy="227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54" name="Line 26"/>
            <p:cNvSpPr>
              <a:spLocks noChangeShapeType="1"/>
            </p:cNvSpPr>
            <p:nvPr/>
          </p:nvSpPr>
          <p:spPr bwMode="auto">
            <a:xfrm flipH="1">
              <a:off x="3288" y="1480"/>
              <a:ext cx="18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55" name="Line 27"/>
            <p:cNvSpPr>
              <a:spLocks noChangeShapeType="1"/>
            </p:cNvSpPr>
            <p:nvPr/>
          </p:nvSpPr>
          <p:spPr bwMode="auto">
            <a:xfrm flipH="1">
              <a:off x="4467" y="2205"/>
              <a:ext cx="1" cy="4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56" name="Line 28"/>
            <p:cNvSpPr>
              <a:spLocks noChangeShapeType="1"/>
            </p:cNvSpPr>
            <p:nvPr/>
          </p:nvSpPr>
          <p:spPr bwMode="auto">
            <a:xfrm>
              <a:off x="4467" y="1480"/>
              <a:ext cx="1" cy="3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57" name="Line 29"/>
            <p:cNvSpPr>
              <a:spLocks noChangeShapeType="1"/>
            </p:cNvSpPr>
            <p:nvPr/>
          </p:nvSpPr>
          <p:spPr bwMode="auto">
            <a:xfrm>
              <a:off x="3288" y="2614"/>
              <a:ext cx="172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58" name="Line 30"/>
            <p:cNvSpPr>
              <a:spLocks noChangeShapeType="1"/>
            </p:cNvSpPr>
            <p:nvPr/>
          </p:nvSpPr>
          <p:spPr bwMode="auto">
            <a:xfrm>
              <a:off x="4165" y="1480"/>
              <a:ext cx="272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59" name="Line 31"/>
            <p:cNvSpPr>
              <a:spLocks noChangeShapeType="1"/>
            </p:cNvSpPr>
            <p:nvPr/>
          </p:nvSpPr>
          <p:spPr bwMode="auto">
            <a:xfrm>
              <a:off x="4468" y="1570"/>
              <a:ext cx="0" cy="272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760" name="Rectangle 32"/>
            <p:cNvSpPr>
              <a:spLocks noChangeArrowheads="1"/>
            </p:cNvSpPr>
            <p:nvPr/>
          </p:nvSpPr>
          <p:spPr bwMode="auto">
            <a:xfrm>
              <a:off x="3923" y="1525"/>
              <a:ext cx="13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61" name="Rectangle 33"/>
            <p:cNvSpPr>
              <a:spLocks noChangeArrowheads="1"/>
            </p:cNvSpPr>
            <p:nvPr/>
          </p:nvSpPr>
          <p:spPr bwMode="auto">
            <a:xfrm>
              <a:off x="4215" y="1445"/>
              <a:ext cx="28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62" name="Rectangle 34"/>
            <p:cNvSpPr>
              <a:spLocks noChangeArrowheads="1"/>
            </p:cNvSpPr>
            <p:nvPr/>
          </p:nvSpPr>
          <p:spPr bwMode="auto">
            <a:xfrm>
              <a:off x="3333" y="2160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1763" name="Rectangle 35"/>
            <p:cNvSpPr>
              <a:spLocks noChangeArrowheads="1"/>
            </p:cNvSpPr>
            <p:nvPr/>
          </p:nvSpPr>
          <p:spPr bwMode="auto">
            <a:xfrm>
              <a:off x="3515" y="1842"/>
              <a:ext cx="43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 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64" name="Rectangle 36"/>
            <p:cNvSpPr>
              <a:spLocks noChangeArrowheads="1"/>
            </p:cNvSpPr>
            <p:nvPr/>
          </p:nvSpPr>
          <p:spPr bwMode="auto">
            <a:xfrm>
              <a:off x="3832" y="1162"/>
              <a:ext cx="3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01765" name="Rectangle 37"/>
            <p:cNvSpPr>
              <a:spLocks noChangeArrowheads="1"/>
            </p:cNvSpPr>
            <p:nvPr/>
          </p:nvSpPr>
          <p:spPr bwMode="auto">
            <a:xfrm rot="16200000">
              <a:off x="4889" y="1874"/>
              <a:ext cx="69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01766" name="Rectangle 38"/>
            <p:cNvSpPr>
              <a:spLocks noChangeArrowheads="1"/>
            </p:cNvSpPr>
            <p:nvPr/>
          </p:nvSpPr>
          <p:spPr bwMode="auto">
            <a:xfrm>
              <a:off x="4014" y="2069"/>
              <a:ext cx="4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67" name="Rectangle 39"/>
            <p:cNvSpPr>
              <a:spLocks noChangeArrowheads="1"/>
            </p:cNvSpPr>
            <p:nvPr/>
          </p:nvSpPr>
          <p:spPr bwMode="auto">
            <a:xfrm>
              <a:off x="3379" y="1525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69" name="Rectangle 41"/>
            <p:cNvSpPr>
              <a:spLocks noChangeArrowheads="1"/>
            </p:cNvSpPr>
            <p:nvPr/>
          </p:nvSpPr>
          <p:spPr bwMode="auto">
            <a:xfrm>
              <a:off x="3818" y="1434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1774" name="Group 46"/>
            <p:cNvGrpSpPr/>
            <p:nvPr/>
          </p:nvGrpSpPr>
          <p:grpSpPr bwMode="auto">
            <a:xfrm>
              <a:off x="4876" y="1979"/>
              <a:ext cx="240" cy="90"/>
              <a:chOff x="4604" y="2478"/>
              <a:chExt cx="240" cy="90"/>
            </a:xfrm>
          </p:grpSpPr>
          <p:sp>
            <p:nvSpPr>
              <p:cNvPr id="201775" name="Line 47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1776" name="Line 48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1777" name="Rectangle 49"/>
            <p:cNvSpPr>
              <a:spLocks noChangeArrowheads="1"/>
            </p:cNvSpPr>
            <p:nvPr/>
          </p:nvSpPr>
          <p:spPr bwMode="auto">
            <a:xfrm>
              <a:off x="4513" y="1480"/>
              <a:ext cx="28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778" name="Rectangle 50"/>
            <p:cNvSpPr>
              <a:spLocks noChangeArrowheads="1"/>
            </p:cNvSpPr>
            <p:nvPr/>
          </p:nvSpPr>
          <p:spPr bwMode="auto">
            <a:xfrm>
              <a:off x="4740" y="2160"/>
              <a:ext cx="28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01784" name="Group 56"/>
            <p:cNvGrpSpPr/>
            <p:nvPr/>
          </p:nvGrpSpPr>
          <p:grpSpPr bwMode="auto">
            <a:xfrm rot="10800000">
              <a:off x="4468" y="1842"/>
              <a:ext cx="90" cy="363"/>
              <a:chOff x="1565" y="2614"/>
              <a:chExt cx="90" cy="486"/>
            </a:xfrm>
          </p:grpSpPr>
          <p:sp>
            <p:nvSpPr>
              <p:cNvPr id="201785" name="Arc 57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1786" name="Arc 58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1787" name="Arc 59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1788" name="Arc 60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二阶电路全响应例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01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20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20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20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20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0" grpId="0"/>
      <p:bldP spid="201734" grpId="0" autoUpdateAnimBg="0" build="p"/>
      <p:bldP spid="201736" grpId="0" autoUpdateAnimBg="0" build="p"/>
      <p:bldP spid="201739" grpId="0" bldLvl="0" animBg="1"/>
      <p:bldP spid="201779" grpId="0" bldLvl="0" animBg="1"/>
      <p:bldP spid="201780" grpId="0" autoUpdateAnimBg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844250" y="2202818"/>
            <a:ext cx="22320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b="0">
                <a:latin typeface="楷体_GB2312" pitchFamily="49" charset="-122"/>
              </a:rPr>
              <a:t>(3)</a:t>
            </a:r>
            <a:r>
              <a:rPr kumimoji="1" lang="zh-CN" altLang="en-US">
                <a:latin typeface="楷体_GB2312" pitchFamily="49" charset="-122"/>
              </a:rPr>
              <a:t>求通解：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202755" name="Object 3"/>
          <p:cNvGraphicFramePr>
            <a:graphicFrameLocks noChangeAspect="1"/>
          </p:cNvGraphicFramePr>
          <p:nvPr/>
        </p:nvGraphicFramePr>
        <p:xfrm>
          <a:off x="5178125" y="2159953"/>
          <a:ext cx="378777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05" name="公式" r:id="rId1" imgW="2197100" imgH="342900" progId="Equation.3">
                  <p:embed/>
                </p:oleObj>
              </mc:Choice>
              <mc:Fallback>
                <p:oleObj name="公式" r:id="rId1" imgW="2197100" imgH="342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8125" y="2159953"/>
                        <a:ext cx="378777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1353185" y="2850867"/>
            <a:ext cx="43853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特征根为：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-100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j100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202757" name="Object 5"/>
          <p:cNvGraphicFramePr>
            <a:graphicFrameLocks noChangeAspect="1"/>
          </p:cNvGraphicFramePr>
          <p:nvPr/>
        </p:nvGraphicFramePr>
        <p:xfrm>
          <a:off x="6674185" y="2926432"/>
          <a:ext cx="432117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06" name="公式" r:id="rId3" imgW="2476500" imgH="342900" progId="Equation.3">
                  <p:embed/>
                </p:oleObj>
              </mc:Choice>
              <mc:Fallback>
                <p:oleObj name="公式" r:id="rId3" imgW="2476500" imgH="342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4185" y="2926432"/>
                        <a:ext cx="4321175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843915" y="3789045"/>
            <a:ext cx="20834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b="0">
                <a:latin typeface="楷体_GB2312" pitchFamily="49" charset="-122"/>
              </a:rPr>
              <a:t>(4)</a:t>
            </a:r>
            <a:r>
              <a:rPr kumimoji="1" lang="zh-CN" altLang="en-US">
                <a:latin typeface="楷体_GB2312" pitchFamily="49" charset="-122"/>
              </a:rPr>
              <a:t>定常数：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202759" name="Object 7">
            <a:hlinkClick r:id="" action="ppaction://hlinkshowjump?jump=previousslide"/>
          </p:cNvPr>
          <p:cNvGraphicFramePr>
            <a:graphicFrameLocks noChangeAspect="1"/>
          </p:cNvGraphicFramePr>
          <p:nvPr/>
        </p:nvGraphicFramePr>
        <p:xfrm>
          <a:off x="3217863" y="3788728"/>
          <a:ext cx="59055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07" name="公式" r:id="rId5" imgW="3670300" imgH="723900" progId="Equation.3">
                  <p:embed/>
                </p:oleObj>
              </mc:Choice>
              <mc:Fallback>
                <p:oleObj name="公式" r:id="rId5" imgW="3670300" imgH="723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3" y="3788728"/>
                        <a:ext cx="59055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60" name="Object 8"/>
          <p:cNvGraphicFramePr>
            <a:graphicFrameLocks noChangeAspect="1"/>
          </p:cNvGraphicFramePr>
          <p:nvPr/>
        </p:nvGraphicFramePr>
        <p:xfrm>
          <a:off x="2495550" y="4986020"/>
          <a:ext cx="1296988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08" name="公式" r:id="rId7" imgW="863600" imgH="723900" progId="Equation.3">
                  <p:embed/>
                </p:oleObj>
              </mc:Choice>
              <mc:Fallback>
                <p:oleObj name="公式" r:id="rId7" imgW="863600" imgH="723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986020"/>
                        <a:ext cx="1296988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61" name="Object 9"/>
          <p:cNvGraphicFramePr>
            <a:graphicFrameLocks noChangeAspect="1"/>
          </p:cNvGraphicFramePr>
          <p:nvPr/>
        </p:nvGraphicFramePr>
        <p:xfrm>
          <a:off x="4800617" y="5526117"/>
          <a:ext cx="49688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09" name="公式" r:id="rId9" imgW="2895600" imgH="368300" progId="Equation.3">
                  <p:embed/>
                </p:oleObj>
              </mc:Choice>
              <mc:Fallback>
                <p:oleObj name="公式" r:id="rId9" imgW="2895600" imgH="368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17" y="5526117"/>
                        <a:ext cx="49688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62" name="Rectangle 10"/>
          <p:cNvSpPr>
            <a:spLocks noChangeArrowheads="1"/>
          </p:cNvSpPr>
          <p:nvPr/>
        </p:nvSpPr>
        <p:spPr bwMode="auto">
          <a:xfrm>
            <a:off x="2860375" y="2202816"/>
            <a:ext cx="23279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特征方程为：</a:t>
            </a:r>
            <a:endParaRPr kumimoji="1" lang="zh-CN" altLang="en-US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02763" name="Group 1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02764" name="Picture 12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765" name="Text Box 1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2766" name="Group 1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02767" name="Picture 15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768" name="Text Box 1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02769" name="Object 17"/>
          <p:cNvGraphicFramePr>
            <a:graphicFrameLocks noChangeAspect="1"/>
          </p:cNvGraphicFramePr>
          <p:nvPr/>
        </p:nvGraphicFramePr>
        <p:xfrm>
          <a:off x="1424624" y="1195104"/>
          <a:ext cx="410527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210" name="公式" r:id="rId12" imgW="2540000" imgH="622300" progId="Equation.3">
                  <p:embed/>
                </p:oleObj>
              </mc:Choice>
              <mc:Fallback>
                <p:oleObj name="公式" r:id="rId12" imgW="2540000" imgH="622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4624" y="1195104"/>
                        <a:ext cx="4105275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70" name="Line 18"/>
          <p:cNvSpPr>
            <a:spLocks noChangeShapeType="1"/>
          </p:cNvSpPr>
          <p:nvPr/>
        </p:nvSpPr>
        <p:spPr bwMode="auto">
          <a:xfrm>
            <a:off x="4008438" y="5804252"/>
            <a:ext cx="647700" cy="0"/>
          </a:xfrm>
          <a:prstGeom prst="line">
            <a:avLst/>
          </a:prstGeom>
          <a:noFill/>
          <a:ln w="76200">
            <a:solidFill>
              <a:srgbClr val="33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2771" name="Line 19"/>
          <p:cNvSpPr>
            <a:spLocks noChangeShapeType="1"/>
          </p:cNvSpPr>
          <p:nvPr/>
        </p:nvSpPr>
        <p:spPr bwMode="auto">
          <a:xfrm>
            <a:off x="5799773" y="3212148"/>
            <a:ext cx="647700" cy="0"/>
          </a:xfrm>
          <a:prstGeom prst="line">
            <a:avLst/>
          </a:prstGeom>
          <a:noFill/>
          <a:ln w="76200">
            <a:solidFill>
              <a:srgbClr val="33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2772" name="Group 20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02773" name="Picture 21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774" name="Text Box 22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258274" y="3841125"/>
            <a:ext cx="8445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=2A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18656" y="4920992"/>
            <a:ext cx="210484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b="0" i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kumimoji="1" lang="en-US" altLang="zh-CN" b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dirty="0" smtClean="0">
                <a:solidFill>
                  <a:srgbClr val="FF0000"/>
                </a:solidFill>
              </a:rPr>
              <a:t>=0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2995" y="3817451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已知</a:t>
            </a:r>
            <a:endParaRPr lang="zh-CN" altLang="en-US" sz="24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02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02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202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20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0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202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20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20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9" dur="500"/>
                                        <p:tgtEl>
                                          <p:spTgt spid="20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20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4" grpId="0" autoUpdateAnimBg="0" build="p"/>
      <p:bldP spid="202756" grpId="0" autoUpdateAnimBg="0" build="p"/>
      <p:bldP spid="202758" grpId="0" autoUpdateAnimBg="0" build="p"/>
      <p:bldP spid="202762" grpId="0" autoUpdateAnimBg="0" build="p"/>
      <p:bldP spid="202770" grpId="0" bldLvl="0" animBg="1"/>
      <p:bldP spid="202771" grpId="0" bldLvl="0" animBg="1"/>
      <p:bldP spid="2" grpId="0"/>
      <p:bldP spid="3" grpId="0"/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ext Box 2"/>
          <p:cNvSpPr txBox="1">
            <a:spLocks noChangeArrowheads="1"/>
          </p:cNvSpPr>
          <p:nvPr/>
        </p:nvSpPr>
        <p:spPr bwMode="auto">
          <a:xfrm>
            <a:off x="5345130" y="1563688"/>
            <a:ext cx="309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4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779" name="Text Box 3"/>
          <p:cNvSpPr txBox="1">
            <a:spLocks noChangeArrowheads="1"/>
          </p:cNvSpPr>
          <p:nvPr/>
        </p:nvSpPr>
        <p:spPr bwMode="auto">
          <a:xfrm>
            <a:off x="4799648" y="1477010"/>
            <a:ext cx="18002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b="0">
                <a:latin typeface="楷体_GB2312" pitchFamily="49" charset="-122"/>
              </a:rPr>
              <a:t>(5)</a:t>
            </a:r>
            <a:r>
              <a:rPr kumimoji="1" lang="zh-CN" altLang="en-US">
                <a:latin typeface="楷体_GB2312" pitchFamily="49" charset="-122"/>
              </a:rPr>
              <a:t>求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r>
              <a:rPr kumimoji="1" lang="zh-CN" altLang="en-US" sz="3200" b="0">
                <a:solidFill>
                  <a:schemeClr val="bg1"/>
                </a:solidFill>
                <a:latin typeface="Times New Roman" panose="02020603050405020304" pitchFamily="18" charset="0"/>
              </a:rPr>
              <a:t>：</a:t>
            </a:r>
            <a:endParaRPr kumimoji="1" lang="zh-CN" altLang="en-US" sz="3200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03780" name="Object 4"/>
          <p:cNvGraphicFramePr>
            <a:graphicFrameLocks noChangeAspect="1"/>
          </p:cNvGraphicFramePr>
          <p:nvPr/>
        </p:nvGraphicFramePr>
        <p:xfrm>
          <a:off x="5952175" y="2851468"/>
          <a:ext cx="43910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67" name="公式" r:id="rId1" imgW="2578100" imgH="342900" progId="Equation.3">
                  <p:embed/>
                </p:oleObj>
              </mc:Choice>
              <mc:Fallback>
                <p:oleObj name="公式" r:id="rId1" imgW="2578100" imgH="342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2175" y="2851468"/>
                        <a:ext cx="43910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5447983" y="2253298"/>
            <a:ext cx="28813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dirty="0">
                <a:solidFill>
                  <a:srgbClr val="FF00FF"/>
                </a:solidFill>
                <a:latin typeface="Times New Roman" panose="02020603050405020304" pitchFamily="18" charset="0"/>
              </a:rPr>
              <a:t>或</a:t>
            </a:r>
            <a:r>
              <a:rPr kumimoji="1" lang="zh-CN" altLang="en-US" dirty="0">
                <a:latin typeface="Times New Roman" panose="02020603050405020304" pitchFamily="18" charset="0"/>
              </a:rPr>
              <a:t>设解答形式为：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03782" name="Text Box 6"/>
          <p:cNvSpPr txBox="1">
            <a:spLocks noChangeArrowheads="1"/>
          </p:cNvSpPr>
          <p:nvPr/>
        </p:nvSpPr>
        <p:spPr bwMode="auto">
          <a:xfrm>
            <a:off x="4512311" y="3717959"/>
            <a:ext cx="18002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定常数：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203783" name="Object 7"/>
          <p:cNvGraphicFramePr>
            <a:graphicFrameLocks noChangeAspect="1"/>
          </p:cNvGraphicFramePr>
          <p:nvPr/>
        </p:nvGraphicFramePr>
        <p:xfrm>
          <a:off x="6421120" y="3645252"/>
          <a:ext cx="3455988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68" name="公式" r:id="rId3" imgW="2247900" imgH="1003300" progId="Equation.3">
                  <p:embed/>
                </p:oleObj>
              </mc:Choice>
              <mc:Fallback>
                <p:oleObj name="公式" r:id="rId3" imgW="2247900" imgH="1003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1120" y="3645252"/>
                        <a:ext cx="3455988" cy="153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4" name="Object 8"/>
          <p:cNvGraphicFramePr>
            <a:graphicFrameLocks noChangeAspect="1"/>
          </p:cNvGraphicFramePr>
          <p:nvPr/>
        </p:nvGraphicFramePr>
        <p:xfrm>
          <a:off x="8685547" y="4148455"/>
          <a:ext cx="1871663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69" name="公式" r:id="rId5" imgW="1155700" imgH="596900" progId="Equation.3">
                  <p:embed/>
                </p:oleObj>
              </mc:Choice>
              <mc:Fallback>
                <p:oleObj name="公式" r:id="rId5" imgW="1155700" imgH="596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5547" y="4148455"/>
                        <a:ext cx="1871663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5" name="Object 9"/>
          <p:cNvGraphicFramePr>
            <a:graphicFrameLocks noChangeAspect="1"/>
          </p:cNvGraphicFramePr>
          <p:nvPr/>
        </p:nvGraphicFramePr>
        <p:xfrm>
          <a:off x="4219577" y="5300697"/>
          <a:ext cx="6696075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70" name="公式" r:id="rId7" imgW="4064000" imgH="609600" progId="Equation.3">
                  <p:embed/>
                </p:oleObj>
              </mc:Choice>
              <mc:Fallback>
                <p:oleObj name="公式" r:id="rId7" imgW="4064000" imgH="609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9577" y="5300697"/>
                        <a:ext cx="6696075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3786" name="Group 10"/>
          <p:cNvGrpSpPr/>
          <p:nvPr/>
        </p:nvGrpSpPr>
        <p:grpSpPr bwMode="auto">
          <a:xfrm>
            <a:off x="6526865" y="1123984"/>
            <a:ext cx="3959225" cy="1152525"/>
            <a:chOff x="2789" y="436"/>
            <a:chExt cx="2667" cy="759"/>
          </a:xfrm>
        </p:grpSpPr>
        <p:graphicFrame>
          <p:nvGraphicFramePr>
            <p:cNvPr id="203787" name="Object 11"/>
            <p:cNvGraphicFramePr>
              <a:graphicFrameLocks noChangeAspect="1"/>
            </p:cNvGraphicFramePr>
            <p:nvPr/>
          </p:nvGraphicFramePr>
          <p:xfrm>
            <a:off x="2789" y="663"/>
            <a:ext cx="998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971" name="公式" r:id="rId9" imgW="965200" imgH="317500" progId="Equation.3">
                    <p:embed/>
                  </p:oleObj>
                </mc:Choice>
                <mc:Fallback>
                  <p:oleObj name="公式" r:id="rId9" imgW="965200" imgH="3175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663"/>
                          <a:ext cx="998" cy="3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3788" name="Object 12"/>
            <p:cNvGraphicFramePr>
              <a:graphicFrameLocks noChangeAspect="1"/>
            </p:cNvGraphicFramePr>
            <p:nvPr/>
          </p:nvGraphicFramePr>
          <p:xfrm>
            <a:off x="3833" y="436"/>
            <a:ext cx="1623" cy="7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972" name="公式" r:id="rId11" imgW="1333500" imgH="622300" progId="Equation.3">
                    <p:embed/>
                  </p:oleObj>
                </mc:Choice>
                <mc:Fallback>
                  <p:oleObj name="公式" r:id="rId11" imgW="1333500" imgH="6223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436"/>
                          <a:ext cx="1623" cy="7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3789" name="Group 1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03790" name="Picture 14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3791" name="Text Box 1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3792" name="Group 1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03793" name="Picture 17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3794" name="Text Box 1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3890" name="Group 114"/>
          <p:cNvGrpSpPr/>
          <p:nvPr/>
        </p:nvGrpSpPr>
        <p:grpSpPr bwMode="auto">
          <a:xfrm>
            <a:off x="843297" y="3665863"/>
            <a:ext cx="3101975" cy="2301875"/>
            <a:chOff x="204" y="1812"/>
            <a:chExt cx="1954" cy="1450"/>
          </a:xfrm>
        </p:grpSpPr>
        <p:sp>
          <p:nvSpPr>
            <p:cNvPr id="203845" name="Line 69"/>
            <p:cNvSpPr>
              <a:spLocks noChangeShapeType="1"/>
            </p:cNvSpPr>
            <p:nvPr/>
          </p:nvSpPr>
          <p:spPr bwMode="auto">
            <a:xfrm>
              <a:off x="2109" y="2115"/>
              <a:ext cx="0" cy="114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3829" name="Oval 53"/>
            <p:cNvSpPr>
              <a:spLocks noChangeArrowheads="1"/>
            </p:cNvSpPr>
            <p:nvPr/>
          </p:nvSpPr>
          <p:spPr bwMode="auto">
            <a:xfrm>
              <a:off x="204" y="2387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3830" name="Line 54"/>
            <p:cNvSpPr>
              <a:spLocks noChangeShapeType="1"/>
            </p:cNvSpPr>
            <p:nvPr/>
          </p:nvSpPr>
          <p:spPr bwMode="auto">
            <a:xfrm>
              <a:off x="385" y="2115"/>
              <a:ext cx="0" cy="113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31" name="Line 55"/>
            <p:cNvSpPr>
              <a:spLocks noChangeShapeType="1"/>
            </p:cNvSpPr>
            <p:nvPr/>
          </p:nvSpPr>
          <p:spPr bwMode="auto">
            <a:xfrm>
              <a:off x="1111" y="2115"/>
              <a:ext cx="99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32" name="Line 56"/>
            <p:cNvSpPr>
              <a:spLocks noChangeShapeType="1"/>
            </p:cNvSpPr>
            <p:nvPr/>
          </p:nvSpPr>
          <p:spPr bwMode="auto">
            <a:xfrm>
              <a:off x="2109" y="2568"/>
              <a:ext cx="0" cy="227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33" name="Line 57"/>
            <p:cNvSpPr>
              <a:spLocks noChangeShapeType="1"/>
            </p:cNvSpPr>
            <p:nvPr/>
          </p:nvSpPr>
          <p:spPr bwMode="auto">
            <a:xfrm flipH="1">
              <a:off x="385" y="2115"/>
              <a:ext cx="6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34" name="Line 58"/>
            <p:cNvSpPr>
              <a:spLocks noChangeShapeType="1"/>
            </p:cNvSpPr>
            <p:nvPr/>
          </p:nvSpPr>
          <p:spPr bwMode="auto">
            <a:xfrm flipH="1">
              <a:off x="1564" y="2750"/>
              <a:ext cx="1" cy="49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35" name="Line 59"/>
            <p:cNvSpPr>
              <a:spLocks noChangeShapeType="1"/>
            </p:cNvSpPr>
            <p:nvPr/>
          </p:nvSpPr>
          <p:spPr bwMode="auto">
            <a:xfrm>
              <a:off x="1564" y="2115"/>
              <a:ext cx="1" cy="3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36" name="Line 60"/>
            <p:cNvSpPr>
              <a:spLocks noChangeShapeType="1"/>
            </p:cNvSpPr>
            <p:nvPr/>
          </p:nvSpPr>
          <p:spPr bwMode="auto">
            <a:xfrm>
              <a:off x="385" y="3249"/>
              <a:ext cx="172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37" name="Line 61"/>
            <p:cNvSpPr>
              <a:spLocks noChangeShapeType="1"/>
            </p:cNvSpPr>
            <p:nvPr/>
          </p:nvSpPr>
          <p:spPr bwMode="auto">
            <a:xfrm>
              <a:off x="1248" y="2115"/>
              <a:ext cx="272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38" name="Line 62"/>
            <p:cNvSpPr>
              <a:spLocks noChangeShapeType="1"/>
            </p:cNvSpPr>
            <p:nvPr/>
          </p:nvSpPr>
          <p:spPr bwMode="auto">
            <a:xfrm>
              <a:off x="1565" y="2750"/>
              <a:ext cx="0" cy="363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39" name="Rectangle 63"/>
            <p:cNvSpPr>
              <a:spLocks noChangeArrowheads="1"/>
            </p:cNvSpPr>
            <p:nvPr/>
          </p:nvSpPr>
          <p:spPr bwMode="auto">
            <a:xfrm>
              <a:off x="885" y="2165"/>
              <a:ext cx="13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840" name="Rectangle 64"/>
            <p:cNvSpPr>
              <a:spLocks noChangeArrowheads="1"/>
            </p:cNvSpPr>
            <p:nvPr/>
          </p:nvSpPr>
          <p:spPr bwMode="auto">
            <a:xfrm>
              <a:off x="1247" y="2069"/>
              <a:ext cx="28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841" name="Rectangle 65"/>
            <p:cNvSpPr>
              <a:spLocks noChangeArrowheads="1"/>
            </p:cNvSpPr>
            <p:nvPr/>
          </p:nvSpPr>
          <p:spPr bwMode="auto">
            <a:xfrm>
              <a:off x="430" y="2795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3842" name="Rectangle 66"/>
            <p:cNvSpPr>
              <a:spLocks noChangeArrowheads="1"/>
            </p:cNvSpPr>
            <p:nvPr/>
          </p:nvSpPr>
          <p:spPr bwMode="auto">
            <a:xfrm>
              <a:off x="567" y="2477"/>
              <a:ext cx="38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843" name="Rectangle 67"/>
            <p:cNvSpPr>
              <a:spLocks noChangeArrowheads="1"/>
            </p:cNvSpPr>
            <p:nvPr/>
          </p:nvSpPr>
          <p:spPr bwMode="auto">
            <a:xfrm>
              <a:off x="794" y="1812"/>
              <a:ext cx="3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03844" name="Rectangle 68"/>
            <p:cNvSpPr>
              <a:spLocks noChangeArrowheads="1"/>
            </p:cNvSpPr>
            <p:nvPr/>
          </p:nvSpPr>
          <p:spPr bwMode="auto">
            <a:xfrm>
              <a:off x="476" y="2160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846" name="Rectangle 70"/>
            <p:cNvSpPr>
              <a:spLocks noChangeArrowheads="1"/>
            </p:cNvSpPr>
            <p:nvPr/>
          </p:nvSpPr>
          <p:spPr bwMode="auto">
            <a:xfrm>
              <a:off x="840" y="206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3847" name="Rectangle 71"/>
            <p:cNvSpPr>
              <a:spLocks noChangeArrowheads="1"/>
            </p:cNvSpPr>
            <p:nvPr/>
          </p:nvSpPr>
          <p:spPr bwMode="auto">
            <a:xfrm>
              <a:off x="1872" y="2523"/>
              <a:ext cx="28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03854" name="Group 78"/>
            <p:cNvGrpSpPr/>
            <p:nvPr/>
          </p:nvGrpSpPr>
          <p:grpSpPr bwMode="auto">
            <a:xfrm>
              <a:off x="1384" y="2432"/>
              <a:ext cx="363" cy="363"/>
              <a:chOff x="1384" y="2477"/>
              <a:chExt cx="363" cy="363"/>
            </a:xfrm>
          </p:grpSpPr>
          <p:sp>
            <p:nvSpPr>
              <p:cNvPr id="203848" name="Oval 72"/>
              <p:cNvSpPr>
                <a:spLocks noChangeArrowheads="1"/>
              </p:cNvSpPr>
              <p:nvPr/>
            </p:nvSpPr>
            <p:spPr bwMode="auto">
              <a:xfrm>
                <a:off x="1384" y="2477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3849" name="Line 73"/>
              <p:cNvSpPr>
                <a:spLocks noChangeShapeType="1"/>
              </p:cNvSpPr>
              <p:nvPr/>
            </p:nvSpPr>
            <p:spPr bwMode="auto">
              <a:xfrm>
                <a:off x="1384" y="2659"/>
                <a:ext cx="36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3850" name="Rectangle 74"/>
            <p:cNvSpPr>
              <a:spLocks noChangeArrowheads="1"/>
            </p:cNvSpPr>
            <p:nvPr/>
          </p:nvSpPr>
          <p:spPr bwMode="auto">
            <a:xfrm>
              <a:off x="1248" y="2795"/>
              <a:ext cx="27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3851" name="Group 75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03852" name="Picture 76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3853" name="Text Box 77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3856" name="Group 80"/>
          <p:cNvGrpSpPr/>
          <p:nvPr/>
        </p:nvGrpSpPr>
        <p:grpSpPr bwMode="auto">
          <a:xfrm>
            <a:off x="842961" y="1122397"/>
            <a:ext cx="3598860" cy="2325687"/>
            <a:chOff x="3107" y="1162"/>
            <a:chExt cx="2267" cy="1465"/>
          </a:xfrm>
        </p:grpSpPr>
        <p:sp>
          <p:nvSpPr>
            <p:cNvPr id="203857" name="Line 81"/>
            <p:cNvSpPr>
              <a:spLocks noChangeShapeType="1"/>
            </p:cNvSpPr>
            <p:nvPr/>
          </p:nvSpPr>
          <p:spPr bwMode="auto">
            <a:xfrm>
              <a:off x="5012" y="2069"/>
              <a:ext cx="0" cy="55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3858" name="Oval 82"/>
            <p:cNvSpPr>
              <a:spLocks noChangeArrowheads="1"/>
            </p:cNvSpPr>
            <p:nvPr/>
          </p:nvSpPr>
          <p:spPr bwMode="auto">
            <a:xfrm>
              <a:off x="3107" y="1752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3859" name="Line 83"/>
            <p:cNvSpPr>
              <a:spLocks noChangeShapeType="1"/>
            </p:cNvSpPr>
            <p:nvPr/>
          </p:nvSpPr>
          <p:spPr bwMode="auto">
            <a:xfrm>
              <a:off x="5012" y="1480"/>
              <a:ext cx="0" cy="49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60" name="Line 84"/>
            <p:cNvSpPr>
              <a:spLocks noChangeShapeType="1"/>
            </p:cNvSpPr>
            <p:nvPr/>
          </p:nvSpPr>
          <p:spPr bwMode="auto">
            <a:xfrm>
              <a:off x="3288" y="1480"/>
              <a:ext cx="0" cy="113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61" name="Line 85"/>
            <p:cNvSpPr>
              <a:spLocks noChangeShapeType="1"/>
            </p:cNvSpPr>
            <p:nvPr/>
          </p:nvSpPr>
          <p:spPr bwMode="auto">
            <a:xfrm flipH="1">
              <a:off x="3515" y="1480"/>
              <a:ext cx="182" cy="1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62" name="Line 86"/>
            <p:cNvSpPr>
              <a:spLocks noChangeShapeType="1"/>
            </p:cNvSpPr>
            <p:nvPr/>
          </p:nvSpPr>
          <p:spPr bwMode="auto">
            <a:xfrm>
              <a:off x="3515" y="1434"/>
              <a:ext cx="182" cy="18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63" name="Line 87"/>
            <p:cNvSpPr>
              <a:spLocks noChangeShapeType="1"/>
            </p:cNvSpPr>
            <p:nvPr/>
          </p:nvSpPr>
          <p:spPr bwMode="auto">
            <a:xfrm>
              <a:off x="3696" y="1480"/>
              <a:ext cx="13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64" name="Line 88"/>
            <p:cNvSpPr>
              <a:spLocks noChangeShapeType="1"/>
            </p:cNvSpPr>
            <p:nvPr/>
          </p:nvSpPr>
          <p:spPr bwMode="auto">
            <a:xfrm>
              <a:off x="5012" y="2205"/>
              <a:ext cx="0" cy="227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65" name="Line 89"/>
            <p:cNvSpPr>
              <a:spLocks noChangeShapeType="1"/>
            </p:cNvSpPr>
            <p:nvPr/>
          </p:nvSpPr>
          <p:spPr bwMode="auto">
            <a:xfrm flipH="1">
              <a:off x="3288" y="1480"/>
              <a:ext cx="18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66" name="Line 90"/>
            <p:cNvSpPr>
              <a:spLocks noChangeShapeType="1"/>
            </p:cNvSpPr>
            <p:nvPr/>
          </p:nvSpPr>
          <p:spPr bwMode="auto">
            <a:xfrm flipH="1">
              <a:off x="4467" y="2205"/>
              <a:ext cx="1" cy="4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67" name="Line 91"/>
            <p:cNvSpPr>
              <a:spLocks noChangeShapeType="1"/>
            </p:cNvSpPr>
            <p:nvPr/>
          </p:nvSpPr>
          <p:spPr bwMode="auto">
            <a:xfrm>
              <a:off x="4467" y="1480"/>
              <a:ext cx="1" cy="3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68" name="Line 92"/>
            <p:cNvSpPr>
              <a:spLocks noChangeShapeType="1"/>
            </p:cNvSpPr>
            <p:nvPr/>
          </p:nvSpPr>
          <p:spPr bwMode="auto">
            <a:xfrm>
              <a:off x="3288" y="2614"/>
              <a:ext cx="172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69" name="Line 93"/>
            <p:cNvSpPr>
              <a:spLocks noChangeShapeType="1"/>
            </p:cNvSpPr>
            <p:nvPr/>
          </p:nvSpPr>
          <p:spPr bwMode="auto">
            <a:xfrm>
              <a:off x="4165" y="1480"/>
              <a:ext cx="272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70" name="Line 94"/>
            <p:cNvSpPr>
              <a:spLocks noChangeShapeType="1"/>
            </p:cNvSpPr>
            <p:nvPr/>
          </p:nvSpPr>
          <p:spPr bwMode="auto">
            <a:xfrm>
              <a:off x="4468" y="1570"/>
              <a:ext cx="0" cy="272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871" name="Rectangle 95"/>
            <p:cNvSpPr>
              <a:spLocks noChangeArrowheads="1"/>
            </p:cNvSpPr>
            <p:nvPr/>
          </p:nvSpPr>
          <p:spPr bwMode="auto">
            <a:xfrm>
              <a:off x="3923" y="1525"/>
              <a:ext cx="13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872" name="Rectangle 96"/>
            <p:cNvSpPr>
              <a:spLocks noChangeArrowheads="1"/>
            </p:cNvSpPr>
            <p:nvPr/>
          </p:nvSpPr>
          <p:spPr bwMode="auto">
            <a:xfrm>
              <a:off x="4215" y="1445"/>
              <a:ext cx="28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873" name="Rectangle 97"/>
            <p:cNvSpPr>
              <a:spLocks noChangeArrowheads="1"/>
            </p:cNvSpPr>
            <p:nvPr/>
          </p:nvSpPr>
          <p:spPr bwMode="auto">
            <a:xfrm>
              <a:off x="3333" y="2160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3874" name="Rectangle 98"/>
            <p:cNvSpPr>
              <a:spLocks noChangeArrowheads="1"/>
            </p:cNvSpPr>
            <p:nvPr/>
          </p:nvSpPr>
          <p:spPr bwMode="auto">
            <a:xfrm>
              <a:off x="3515" y="1842"/>
              <a:ext cx="43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 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875" name="Rectangle 99"/>
            <p:cNvSpPr>
              <a:spLocks noChangeArrowheads="1"/>
            </p:cNvSpPr>
            <p:nvPr/>
          </p:nvSpPr>
          <p:spPr bwMode="auto">
            <a:xfrm>
              <a:off x="3832" y="1162"/>
              <a:ext cx="3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03876" name="Rectangle 100"/>
            <p:cNvSpPr>
              <a:spLocks noChangeArrowheads="1"/>
            </p:cNvSpPr>
            <p:nvPr/>
          </p:nvSpPr>
          <p:spPr bwMode="auto">
            <a:xfrm rot="16200000">
              <a:off x="4889" y="1874"/>
              <a:ext cx="69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03877" name="Rectangle 101"/>
            <p:cNvSpPr>
              <a:spLocks noChangeArrowheads="1"/>
            </p:cNvSpPr>
            <p:nvPr/>
          </p:nvSpPr>
          <p:spPr bwMode="auto">
            <a:xfrm>
              <a:off x="4014" y="2069"/>
              <a:ext cx="44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878" name="Rectangle 102"/>
            <p:cNvSpPr>
              <a:spLocks noChangeArrowheads="1"/>
            </p:cNvSpPr>
            <p:nvPr/>
          </p:nvSpPr>
          <p:spPr bwMode="auto">
            <a:xfrm>
              <a:off x="3379" y="1525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879" name="Rectangle 103"/>
            <p:cNvSpPr>
              <a:spLocks noChangeArrowheads="1"/>
            </p:cNvSpPr>
            <p:nvPr/>
          </p:nvSpPr>
          <p:spPr bwMode="auto">
            <a:xfrm>
              <a:off x="3818" y="1434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3880" name="Group 104"/>
            <p:cNvGrpSpPr/>
            <p:nvPr/>
          </p:nvGrpSpPr>
          <p:grpSpPr bwMode="auto">
            <a:xfrm>
              <a:off x="4876" y="1979"/>
              <a:ext cx="240" cy="90"/>
              <a:chOff x="4604" y="2478"/>
              <a:chExt cx="240" cy="90"/>
            </a:xfrm>
          </p:grpSpPr>
          <p:sp>
            <p:nvSpPr>
              <p:cNvPr id="203881" name="Line 105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3882" name="Line 106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3883" name="Rectangle 107"/>
            <p:cNvSpPr>
              <a:spLocks noChangeArrowheads="1"/>
            </p:cNvSpPr>
            <p:nvPr/>
          </p:nvSpPr>
          <p:spPr bwMode="auto">
            <a:xfrm>
              <a:off x="4513" y="1480"/>
              <a:ext cx="28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884" name="Rectangle 108"/>
            <p:cNvSpPr>
              <a:spLocks noChangeArrowheads="1"/>
            </p:cNvSpPr>
            <p:nvPr/>
          </p:nvSpPr>
          <p:spPr bwMode="auto">
            <a:xfrm>
              <a:off x="4740" y="2160"/>
              <a:ext cx="28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03885" name="Group 109"/>
            <p:cNvGrpSpPr/>
            <p:nvPr/>
          </p:nvGrpSpPr>
          <p:grpSpPr bwMode="auto">
            <a:xfrm rot="10800000">
              <a:off x="4468" y="1842"/>
              <a:ext cx="90" cy="363"/>
              <a:chOff x="1565" y="2614"/>
              <a:chExt cx="90" cy="486"/>
            </a:xfrm>
          </p:grpSpPr>
          <p:sp>
            <p:nvSpPr>
              <p:cNvPr id="203886" name="Arc 110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3887" name="Arc 111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3888" name="Arc 112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3889" name="Arc 113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03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203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203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3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20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0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0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03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8" grpId="0" autoUpdateAnimBg="0" build="p"/>
      <p:bldP spid="203779" grpId="0"/>
      <p:bldP spid="203781" grpId="0" autoUpdateAnimBg="0" build="p"/>
      <p:bldP spid="203782" grpId="0" autoUpdateAnimBg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02" name="Object 2"/>
          <p:cNvGraphicFramePr>
            <a:graphicFrameLocks noChangeAspect="1"/>
          </p:cNvGraphicFramePr>
          <p:nvPr/>
        </p:nvGraphicFramePr>
        <p:xfrm>
          <a:off x="2495550" y="2840355"/>
          <a:ext cx="5800725" cy="1434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23" name="公式" r:id="rId1" imgW="2946400" imgH="723900" progId="Equation.3">
                  <p:embed/>
                </p:oleObj>
              </mc:Choice>
              <mc:Fallback>
                <p:oleObj name="公式" r:id="rId1" imgW="2946400" imgH="723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2840355"/>
                        <a:ext cx="5800725" cy="14344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3" name="Object 3"/>
          <p:cNvGraphicFramePr>
            <a:graphicFrameLocks noChangeAspect="1"/>
          </p:cNvGraphicFramePr>
          <p:nvPr/>
        </p:nvGraphicFramePr>
        <p:xfrm>
          <a:off x="8829675" y="2684145"/>
          <a:ext cx="1426210" cy="1426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24" name="公式" r:id="rId3" imgW="698500" imgH="698500" progId="Equation.3">
                  <p:embed/>
                </p:oleObj>
              </mc:Choice>
              <mc:Fallback>
                <p:oleObj name="公式" r:id="rId3" imgW="698500" imgH="698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9675" y="2684145"/>
                        <a:ext cx="1426210" cy="1426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4" name="Object 4"/>
          <p:cNvGraphicFramePr>
            <a:graphicFrameLocks noChangeAspect="1"/>
          </p:cNvGraphicFramePr>
          <p:nvPr/>
        </p:nvGraphicFramePr>
        <p:xfrm>
          <a:off x="2640330" y="1690370"/>
          <a:ext cx="5751195" cy="75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25" name="公式" r:id="rId5" imgW="2578100" imgH="342900" progId="Equation.3">
                  <p:embed/>
                </p:oleObj>
              </mc:Choice>
              <mc:Fallback>
                <p:oleObj name="公式" r:id="rId5" imgW="2578100" imgH="342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330" y="1690370"/>
                        <a:ext cx="5751195" cy="756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05" name="Group 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04806" name="Picture 6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807" name="Text Box 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4808" name="Group 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04809" name="Picture 9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810" name="Text Box 1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4811" name="Group 1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04812" name="Picture 12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813" name="Text Box 13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12080" y="4797678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请画出波形图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20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20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ext Box 2"/>
          <p:cNvSpPr txBox="1">
            <a:spLocks noChangeArrowheads="1"/>
          </p:cNvSpPr>
          <p:nvPr/>
        </p:nvSpPr>
        <p:spPr bwMode="auto">
          <a:xfrm>
            <a:off x="560070" y="1769110"/>
            <a:ext cx="11007725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arabicPeriod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二阶电路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含二个独立储能元件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，是用二阶常微分方程所描述的电路。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5827" name="Text Box 3"/>
          <p:cNvSpPr txBox="1">
            <a:spLocks noChangeArrowheads="1"/>
          </p:cNvSpPr>
          <p:nvPr/>
        </p:nvSpPr>
        <p:spPr bwMode="auto">
          <a:xfrm>
            <a:off x="586740" y="2346325"/>
            <a:ext cx="10830560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arabicPeriod" startAt="2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二阶电路的性质取决于特征根，特征根取决于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电路结构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参数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，与激励和初值无关。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05828" name="Object 4"/>
          <p:cNvGraphicFramePr>
            <a:graphicFrameLocks noChangeAspect="1"/>
          </p:cNvGraphicFramePr>
          <p:nvPr/>
        </p:nvGraphicFramePr>
        <p:xfrm>
          <a:off x="2063767" y="4149090"/>
          <a:ext cx="50403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67" name="公式" r:id="rId1" imgW="3149600" imgH="342900" progId="Equation.3">
                  <p:embed/>
                </p:oleObj>
              </mc:Choice>
              <mc:Fallback>
                <p:oleObj name="公式" r:id="rId1" imgW="3149600" imgH="342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67" y="4149090"/>
                        <a:ext cx="50403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29" name="Object 5" descr="蓝色面巾纸"/>
          <p:cNvGraphicFramePr>
            <a:graphicFrameLocks noChangeAspect="1"/>
          </p:cNvGraphicFramePr>
          <p:nvPr/>
        </p:nvGraphicFramePr>
        <p:xfrm>
          <a:off x="7234240" y="4219578"/>
          <a:ext cx="31115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68" name="公式" r:id="rId3" imgW="1282700" imgH="254000" progId="Equation.3">
                  <p:embed/>
                </p:oleObj>
              </mc:Choice>
              <mc:Fallback>
                <p:oleObj name="公式" r:id="rId3" imgW="1282700" imgH="254000" progId="Equation.3">
                  <p:embed/>
                  <p:pic>
                    <p:nvPicPr>
                      <p:cNvPr id="0" name="Object 5" descr="蓝色面巾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4240" y="4219578"/>
                        <a:ext cx="3111500" cy="561975"/>
                      </a:xfrm>
                      <a:prstGeom prst="rect">
                        <a:avLst/>
                      </a:prstGeom>
                      <a:blipFill dpi="0" rotWithShape="1">
                        <a:blip r:embed="rId5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0" name="Object 6"/>
          <p:cNvGraphicFramePr>
            <a:graphicFrameLocks noChangeAspect="1"/>
          </p:cNvGraphicFramePr>
          <p:nvPr/>
        </p:nvGraphicFramePr>
        <p:xfrm>
          <a:off x="2135205" y="5588953"/>
          <a:ext cx="416083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69" name="公式" r:id="rId6" imgW="2730500" imgH="342900" progId="Equation.3">
                  <p:embed/>
                </p:oleObj>
              </mc:Choice>
              <mc:Fallback>
                <p:oleObj name="公式" r:id="rId6" imgW="2730500" imgH="342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205" y="5588953"/>
                        <a:ext cx="4160837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1" name="Object 7"/>
          <p:cNvGraphicFramePr>
            <a:graphicFrameLocks noChangeAspect="1"/>
          </p:cNvGraphicFramePr>
          <p:nvPr/>
        </p:nvGraphicFramePr>
        <p:xfrm>
          <a:off x="1990742" y="4868228"/>
          <a:ext cx="51847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70" name="公式" r:id="rId8" imgW="3314700" imgH="342900" progId="Equation.3">
                  <p:embed/>
                </p:oleObj>
              </mc:Choice>
              <mc:Fallback>
                <p:oleObj name="公式" r:id="rId8" imgW="3314700" imgH="342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742" y="4868228"/>
                        <a:ext cx="51847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2" name="Object 8" descr="再生纸"/>
          <p:cNvGraphicFramePr>
            <a:graphicFrameLocks noChangeAspect="1"/>
          </p:cNvGraphicFramePr>
          <p:nvPr/>
        </p:nvGraphicFramePr>
        <p:xfrm>
          <a:off x="7248542" y="4939699"/>
          <a:ext cx="310991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71" name="公式" r:id="rId10" imgW="1396365" imgH="254000" progId="Equation.3">
                  <p:embed/>
                </p:oleObj>
              </mc:Choice>
              <mc:Fallback>
                <p:oleObj name="公式" r:id="rId10" imgW="1396365" imgH="254000" progId="Equation.3">
                  <p:embed/>
                  <p:pic>
                    <p:nvPicPr>
                      <p:cNvPr id="0" name="Object 8" descr="再生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8542" y="4939699"/>
                        <a:ext cx="3109913" cy="561975"/>
                      </a:xfrm>
                      <a:prstGeom prst="rect">
                        <a:avLst/>
                      </a:prstGeom>
                      <a:blipFill dpi="0" rotWithShape="1">
                        <a:blip r:embed="rId12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3" name="Object 9"/>
          <p:cNvGraphicFramePr>
            <a:graphicFrameLocks noChangeAspect="1"/>
          </p:cNvGraphicFramePr>
          <p:nvPr/>
        </p:nvGraphicFramePr>
        <p:xfrm>
          <a:off x="4702176" y="3087404"/>
          <a:ext cx="35718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72" name="公式" r:id="rId13" imgW="1587500" imgH="393700" progId="Equation.3">
                  <p:embed/>
                </p:oleObj>
              </mc:Choice>
              <mc:Fallback>
                <p:oleObj name="公式" r:id="rId13" imgW="1587500" imgH="393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176" y="3087404"/>
                        <a:ext cx="3571875" cy="87471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FF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34" name="Object 10" descr="羊皮纸"/>
          <p:cNvGraphicFramePr>
            <a:graphicFrameLocks noChangeAspect="1"/>
          </p:cNvGraphicFramePr>
          <p:nvPr/>
        </p:nvGraphicFramePr>
        <p:xfrm>
          <a:off x="7247257" y="5660107"/>
          <a:ext cx="324008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73" name="公式" r:id="rId15" imgW="1574800" imgH="254000" progId="Equation.3">
                  <p:embed/>
                </p:oleObj>
              </mc:Choice>
              <mc:Fallback>
                <p:oleObj name="公式" r:id="rId15" imgW="1574800" imgH="254000" progId="Equation.3">
                  <p:embed/>
                  <p:pic>
                    <p:nvPicPr>
                      <p:cNvPr id="0" name="Object 10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257" y="5660107"/>
                        <a:ext cx="3240088" cy="523875"/>
                      </a:xfrm>
                      <a:prstGeom prst="rect">
                        <a:avLst/>
                      </a:prstGeom>
                      <a:blipFill dpi="0" rotWithShape="1">
                        <a:blip r:embed="rId17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835" name="Group 1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05836" name="Picture 12" descr="7890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37" name="Text Box 1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5838" name="Group 1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05839" name="Picture 15" descr="7890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40" name="Text Box 1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5841" name="Group 17"/>
          <p:cNvGrpSpPr/>
          <p:nvPr/>
        </p:nvGrpSpPr>
        <p:grpSpPr bwMode="auto">
          <a:xfrm>
            <a:off x="913132" y="920115"/>
            <a:ext cx="1643064" cy="850900"/>
            <a:chOff x="385" y="3022"/>
            <a:chExt cx="1035" cy="536"/>
          </a:xfrm>
        </p:grpSpPr>
        <p:pic>
          <p:nvPicPr>
            <p:cNvPr id="205842" name="Picture 18" descr="123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43" name="Text Box 19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小结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205844" name="Group 20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05845" name="Picture 21" descr="7890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46" name="Text Box 22">
              <a:hlinkClick r:id="rId2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8790517" y="2992995"/>
                <a:ext cx="2229485" cy="96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δ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  <m:t>𝑅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  </a:t>
                </a:r>
                <a:r>
                  <a:rPr lang="el-GR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ω</a:t>
                </a:r>
                <a:r>
                  <a:rPr lang="en-US" altLang="zh-CN" b="0" baseline="-2500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0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华文行楷" panose="020108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华文行楷" panose="0201080004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华文行楷" panose="02010800040101010101" pitchFamily="2" charset="-122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zh-CN" altLang="en-US" b="0" dirty="0" smtClean="0">
                  <a:solidFill>
                    <a:srgbClr val="FF0000"/>
                  </a:solidFill>
                  <a:latin typeface="+mn-lt"/>
                  <a:ea typeface="华文行楷" panose="02010800040101010101" pitchFamily="2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17" y="2992995"/>
                <a:ext cx="2229485" cy="960755"/>
              </a:xfrm>
              <a:prstGeom prst="rect">
                <a:avLst/>
              </a:prstGeom>
              <a:blipFill rotWithShape="1">
                <a:blip r:embed="rId21"/>
                <a:stretch>
                  <a:fillRect l="-10" t="-25" r="10" b="-1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正确理解二阶电路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5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05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20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20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20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205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6" grpId="0" autoUpdateAnimBg="0" build="p"/>
      <p:bldP spid="205827" grpId="0" autoUpdateAnimBg="0" build="p"/>
      <p:bldP spid="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ChangeArrowheads="1"/>
          </p:cNvSpPr>
          <p:nvPr/>
        </p:nvSpPr>
        <p:spPr bwMode="auto">
          <a:xfrm>
            <a:off x="1778000" y="1553845"/>
            <a:ext cx="46253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3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求二阶电路全响应的步骤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6851" name="Rectangle 3"/>
          <p:cNvSpPr>
            <a:spLocks noChangeArrowheads="1"/>
          </p:cNvSpPr>
          <p:nvPr/>
        </p:nvSpPr>
        <p:spPr bwMode="auto">
          <a:xfrm>
            <a:off x="2855918" y="2201578"/>
            <a:ext cx="49117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列写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 &gt;0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电路的</a:t>
            </a:r>
            <a:r>
              <a:rPr kumimoji="1" lang="zh-CN" altLang="en-US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微分方程；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6852" name="Rectangle 4"/>
          <p:cNvSpPr>
            <a:spLocks noChangeArrowheads="1"/>
          </p:cNvSpPr>
          <p:nvPr/>
        </p:nvSpPr>
        <p:spPr bwMode="auto">
          <a:xfrm>
            <a:off x="2855915" y="2849279"/>
            <a:ext cx="25923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求</a:t>
            </a:r>
            <a:r>
              <a:rPr kumimoji="1" lang="zh-CN" altLang="en-US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通解；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6853" name="Rectangle 5"/>
          <p:cNvSpPr>
            <a:spLocks noChangeArrowheads="1"/>
          </p:cNvSpPr>
          <p:nvPr/>
        </p:nvSpPr>
        <p:spPr bwMode="auto">
          <a:xfrm>
            <a:off x="2855913" y="3496979"/>
            <a:ext cx="251936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3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求</a:t>
            </a:r>
            <a:r>
              <a:rPr kumimoji="1" lang="zh-CN" altLang="en-US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特解；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6854" name="Rectangle 6"/>
          <p:cNvSpPr>
            <a:spLocks noChangeArrowheads="1"/>
          </p:cNvSpPr>
          <p:nvPr/>
        </p:nvSpPr>
        <p:spPr bwMode="auto">
          <a:xfrm>
            <a:off x="2855930" y="4020820"/>
            <a:ext cx="58324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4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全响应</a:t>
            </a:r>
            <a:r>
              <a:rPr kumimoji="1" lang="en-US" altLang="zh-CN" sz="3200" dirty="0">
                <a:solidFill>
                  <a:srgbClr val="FFFF00"/>
                </a:solidFill>
                <a:latin typeface="宋体" panose="02010600030101010101" pitchFamily="2" charset="-122"/>
              </a:rPr>
              <a:t>=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强制分量</a:t>
            </a:r>
            <a:r>
              <a:rPr kumimoji="1" lang="en-US" altLang="zh-CN" sz="3200" dirty="0">
                <a:solidFill>
                  <a:srgbClr val="FFFF00"/>
                </a:solidFill>
                <a:latin typeface="宋体" panose="02010600030101010101" pitchFamily="2" charset="-122"/>
              </a:rPr>
              <a:t>+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自由</a:t>
            </a:r>
            <a:r>
              <a:rPr kumimoji="1" lang="zh-CN" altLang="en-US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分量；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06856" name="Group 8"/>
          <p:cNvGrpSpPr/>
          <p:nvPr/>
        </p:nvGrpSpPr>
        <p:grpSpPr bwMode="auto">
          <a:xfrm>
            <a:off x="9840881" y="6446871"/>
            <a:ext cx="792162" cy="368300"/>
            <a:chOff x="4649" y="4020"/>
            <a:chExt cx="499" cy="232"/>
          </a:xfrm>
        </p:grpSpPr>
        <p:pic>
          <p:nvPicPr>
            <p:cNvPr id="206857" name="Picture 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58" name="Text Box 1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6862" name="Group 1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06863" name="Picture 15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64" name="Text Box 16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6865" name="Group 17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06866" name="Picture 18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67" name="Text Box 19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6869" name="Group 21"/>
          <p:cNvGrpSpPr/>
          <p:nvPr/>
        </p:nvGrpSpPr>
        <p:grpSpPr bwMode="auto">
          <a:xfrm>
            <a:off x="2855913" y="4722212"/>
            <a:ext cx="5327650" cy="1481137"/>
            <a:chOff x="839" y="2387"/>
            <a:chExt cx="3356" cy="933"/>
          </a:xfrm>
        </p:grpSpPr>
        <p:graphicFrame>
          <p:nvGraphicFramePr>
            <p:cNvPr id="206855" name="Object 7"/>
            <p:cNvGraphicFramePr>
              <a:graphicFrameLocks noChangeAspect="1"/>
            </p:cNvGraphicFramePr>
            <p:nvPr/>
          </p:nvGraphicFramePr>
          <p:xfrm>
            <a:off x="2018" y="2387"/>
            <a:ext cx="1711" cy="9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74" name="公式" r:id="rId3" imgW="1714500" imgH="1003300" progId="Equation.3">
                    <p:embed/>
                  </p:oleObj>
                </mc:Choice>
                <mc:Fallback>
                  <p:oleObj name="公式" r:id="rId3" imgW="1714500" imgH="10033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2387"/>
                          <a:ext cx="1711" cy="9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68" name="Rectangle 20"/>
            <p:cNvSpPr>
              <a:spLocks noChangeArrowheads="1"/>
            </p:cNvSpPr>
            <p:nvPr/>
          </p:nvSpPr>
          <p:spPr bwMode="auto">
            <a:xfrm>
              <a:off x="839" y="2659"/>
              <a:ext cx="3356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8001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2573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7145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1717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6289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30861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5433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40005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AutoNum type="circleNumDbPlain" startAt="5"/>
              </a:pPr>
              <a:r>
                <a:rPr lang="zh-CN" altLang="en-US">
                  <a:solidFill>
                    <a:srgbClr val="FFFF00"/>
                  </a:solidFill>
                  <a:latin typeface="楷体_GB2312" pitchFamily="49" charset="-122"/>
                  <a:ea typeface="楷体_GB2312" pitchFamily="49" charset="-122"/>
                </a:rPr>
                <a:t>由初始值               。</a:t>
              </a:r>
              <a:endPara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12264" y="4077038"/>
            <a:ext cx="18688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通解</a:t>
            </a:r>
            <a:r>
              <a:rPr lang="en-US" altLang="zh-CN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+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特解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求二阶电路全响应步骤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06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06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06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0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0" grpId="0"/>
      <p:bldP spid="206851" grpId="0" autoUpdateAnimBg="0" build="p"/>
      <p:bldP spid="206852" grpId="0" autoUpdateAnimBg="0" build="p"/>
      <p:bldP spid="206853" grpId="0" autoUpdateAnimBg="0" build="p"/>
      <p:bldP spid="206854" grpId="0" autoUpdateAnimBg="0" build="p"/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9" name="Text Box 11"/>
          <p:cNvSpPr txBox="1">
            <a:spLocks noChangeArrowheads="1"/>
          </p:cNvSpPr>
          <p:nvPr/>
        </p:nvSpPr>
        <p:spPr bwMode="auto">
          <a:xfrm>
            <a:off x="2783840" y="2925445"/>
            <a:ext cx="252222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二阶电路</a:t>
            </a:r>
            <a:endParaRPr kumimoji="1"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462883" name="Group 35"/>
          <p:cNvGrpSpPr/>
          <p:nvPr/>
        </p:nvGrpSpPr>
        <p:grpSpPr bwMode="auto">
          <a:xfrm>
            <a:off x="9840913" y="6446838"/>
            <a:ext cx="792162" cy="368299"/>
            <a:chOff x="5193" y="4020"/>
            <a:chExt cx="499" cy="232"/>
          </a:xfrm>
        </p:grpSpPr>
        <p:pic>
          <p:nvPicPr>
            <p:cNvPr id="462884" name="Picture 3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5" name="Text Box 3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86" name="Group 38"/>
          <p:cNvGrpSpPr/>
          <p:nvPr/>
        </p:nvGrpSpPr>
        <p:grpSpPr bwMode="auto">
          <a:xfrm>
            <a:off x="8977313" y="6446838"/>
            <a:ext cx="792162" cy="368299"/>
            <a:chOff x="4649" y="4020"/>
            <a:chExt cx="499" cy="232"/>
          </a:xfrm>
        </p:grpSpPr>
        <p:pic>
          <p:nvPicPr>
            <p:cNvPr id="462887" name="Picture 3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8" name="Text Box 4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95" name="Group 47"/>
          <p:cNvGrpSpPr/>
          <p:nvPr/>
        </p:nvGrpSpPr>
        <p:grpSpPr bwMode="auto">
          <a:xfrm>
            <a:off x="8112125" y="6445250"/>
            <a:ext cx="792163" cy="368301"/>
            <a:chOff x="5193" y="4020"/>
            <a:chExt cx="499" cy="232"/>
          </a:xfrm>
        </p:grpSpPr>
        <p:pic>
          <p:nvPicPr>
            <p:cNvPr id="462896" name="Picture 48" descr="78900">
              <a:hlinkClick r:id="" action="ppaction://hlinkshowjump?jump=firstslide"/>
            </p:cNvPr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97" name="Text Box 49">
              <a:hlinkClick r:id="" action="ppaction://hlinkshowjump?jump=firs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024295" y="3069233"/>
            <a:ext cx="22161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7-23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、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7-25</a:t>
            </a:r>
            <a:endParaRPr lang="en-US" altLang="zh-CN" sz="3200" dirty="0" smtClean="0">
              <a:solidFill>
                <a:srgbClr val="FF0000"/>
              </a:solidFill>
              <a:latin typeface="Arial" panose="020B0604020202020204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23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第七章作业（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5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）</a:t>
            </a:r>
            <a:endParaRPr kumimoji="1" lang="zh-CN" altLang="en-US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9" grpId="0" bldLvl="0" animBg="1"/>
      <p:bldP spid="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Text Box 3"/>
          <p:cNvSpPr txBox="1">
            <a:spLocks noChangeArrowheads="1"/>
          </p:cNvSpPr>
          <p:nvPr/>
        </p:nvSpPr>
        <p:spPr bwMode="auto">
          <a:xfrm>
            <a:off x="1130935" y="1482090"/>
            <a:ext cx="345059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1.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单位阶跃函数</a:t>
            </a:r>
            <a:endParaRPr kumimoji="1" lang="zh-CN" altLang="en-US" sz="3200" b="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1920892" y="2360772"/>
            <a:ext cx="1584325" cy="521970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FF9900"/>
                </a:solidFill>
                <a:latin typeface="楷体_GB2312" pitchFamily="49" charset="-122"/>
              </a:rPr>
              <a:t> </a:t>
            </a:r>
            <a:r>
              <a:rPr kumimoji="1" lang="zh-CN" altLang="en-US">
                <a:solidFill>
                  <a:srgbClr val="FF9900"/>
                </a:solidFill>
                <a:latin typeface="楷体_GB2312" pitchFamily="49" charset="-122"/>
              </a:rPr>
              <a:t>定义</a:t>
            </a:r>
            <a:endParaRPr kumimoji="1" lang="zh-CN" altLang="en-US" b="0">
              <a:solidFill>
                <a:srgbClr val="FF9900"/>
              </a:solidFill>
              <a:latin typeface="楷体_GB2312" pitchFamily="49" charset="-122"/>
            </a:endParaRPr>
          </a:p>
        </p:txBody>
      </p:sp>
      <p:graphicFrame>
        <p:nvGraphicFramePr>
          <p:cNvPr id="215045" name="Object 5"/>
          <p:cNvGraphicFramePr>
            <a:graphicFrameLocks noChangeAspect="1"/>
          </p:cNvGraphicFramePr>
          <p:nvPr/>
        </p:nvGraphicFramePr>
        <p:xfrm>
          <a:off x="4180207" y="2031399"/>
          <a:ext cx="296545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97" name="公式" r:id="rId1" imgW="1714500" imgH="660400" progId="Equation.3">
                  <p:embed/>
                </p:oleObj>
              </mc:Choice>
              <mc:Fallback>
                <p:oleObj name="公式" r:id="rId1" imgW="1714500" imgH="660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0207" y="2031399"/>
                        <a:ext cx="296545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046" name="Group 6"/>
          <p:cNvGrpSpPr/>
          <p:nvPr/>
        </p:nvGrpSpPr>
        <p:grpSpPr bwMode="auto">
          <a:xfrm>
            <a:off x="8254400" y="1770599"/>
            <a:ext cx="2735273" cy="1829249"/>
            <a:chOff x="3572" y="844"/>
            <a:chExt cx="1723" cy="898"/>
          </a:xfrm>
        </p:grpSpPr>
        <p:sp>
          <p:nvSpPr>
            <p:cNvPr id="215047" name="Line 7"/>
            <p:cNvSpPr>
              <a:spLocks noChangeShapeType="1"/>
            </p:cNvSpPr>
            <p:nvPr/>
          </p:nvSpPr>
          <p:spPr bwMode="auto">
            <a:xfrm>
              <a:off x="3572" y="1548"/>
              <a:ext cx="158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48" name="Line 8"/>
            <p:cNvSpPr>
              <a:spLocks noChangeShapeType="1"/>
            </p:cNvSpPr>
            <p:nvPr/>
          </p:nvSpPr>
          <p:spPr bwMode="auto">
            <a:xfrm flipV="1">
              <a:off x="3668" y="972"/>
              <a:ext cx="0" cy="72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49" name="Text Box 9"/>
            <p:cNvSpPr txBox="1">
              <a:spLocks noChangeArrowheads="1"/>
            </p:cNvSpPr>
            <p:nvPr/>
          </p:nvSpPr>
          <p:spPr bwMode="auto">
            <a:xfrm>
              <a:off x="5117" y="1420"/>
              <a:ext cx="178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050" name="Text Box 10"/>
            <p:cNvSpPr txBox="1">
              <a:spLocks noChangeArrowheads="1"/>
            </p:cNvSpPr>
            <p:nvPr/>
          </p:nvSpPr>
          <p:spPr bwMode="auto">
            <a:xfrm>
              <a:off x="3740" y="844"/>
              <a:ext cx="425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051" name="Text Box 11"/>
            <p:cNvSpPr txBox="1">
              <a:spLocks noChangeArrowheads="1"/>
            </p:cNvSpPr>
            <p:nvPr/>
          </p:nvSpPr>
          <p:spPr bwMode="auto">
            <a:xfrm>
              <a:off x="3640" y="1546"/>
              <a:ext cx="231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052" name="Group 12"/>
          <p:cNvGrpSpPr/>
          <p:nvPr/>
        </p:nvGrpSpPr>
        <p:grpSpPr bwMode="auto">
          <a:xfrm>
            <a:off x="7894003" y="2273881"/>
            <a:ext cx="2209800" cy="910041"/>
            <a:chOff x="3332" y="1091"/>
            <a:chExt cx="1392" cy="457"/>
          </a:xfrm>
        </p:grpSpPr>
        <p:sp>
          <p:nvSpPr>
            <p:cNvPr id="215053" name="Line 13"/>
            <p:cNvSpPr>
              <a:spLocks noChangeShapeType="1"/>
            </p:cNvSpPr>
            <p:nvPr/>
          </p:nvSpPr>
          <p:spPr bwMode="auto">
            <a:xfrm>
              <a:off x="3668" y="1176"/>
              <a:ext cx="1056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54" name="Line 14"/>
            <p:cNvSpPr>
              <a:spLocks noChangeShapeType="1"/>
            </p:cNvSpPr>
            <p:nvPr/>
          </p:nvSpPr>
          <p:spPr bwMode="auto">
            <a:xfrm flipH="1">
              <a:off x="3332" y="1548"/>
              <a:ext cx="336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55" name="Line 15"/>
            <p:cNvSpPr>
              <a:spLocks noChangeShapeType="1"/>
            </p:cNvSpPr>
            <p:nvPr/>
          </p:nvSpPr>
          <p:spPr bwMode="auto">
            <a:xfrm>
              <a:off x="3668" y="1164"/>
              <a:ext cx="0" cy="384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56" name="Text Box 16"/>
            <p:cNvSpPr txBox="1">
              <a:spLocks noChangeArrowheads="1"/>
            </p:cNvSpPr>
            <p:nvPr/>
          </p:nvSpPr>
          <p:spPr bwMode="auto">
            <a:xfrm>
              <a:off x="3435" y="1091"/>
              <a:ext cx="2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5057" name="Rectangle 17"/>
          <p:cNvSpPr>
            <a:spLocks noChangeArrowheads="1"/>
          </p:cNvSpPr>
          <p:nvPr/>
        </p:nvSpPr>
        <p:spPr bwMode="auto">
          <a:xfrm>
            <a:off x="1920892" y="3517424"/>
            <a:ext cx="3960355" cy="521970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zh-CN" dirty="0">
                <a:solidFill>
                  <a:srgbClr val="FF9900"/>
                </a:solidFill>
                <a:latin typeface="楷体_GB2312" pitchFamily="49" charset="-122"/>
              </a:rPr>
              <a:t> </a:t>
            </a:r>
            <a:r>
              <a:rPr kumimoji="1" lang="zh-CN" altLang="en-US" dirty="0">
                <a:solidFill>
                  <a:srgbClr val="FF9900"/>
                </a:solidFill>
                <a:latin typeface="楷体_GB2312" pitchFamily="49" charset="-122"/>
              </a:rPr>
              <a:t>单位阶跃函数的延迟</a:t>
            </a:r>
            <a:endParaRPr kumimoji="1" lang="zh-CN" altLang="en-US" dirty="0">
              <a:solidFill>
                <a:srgbClr val="FF9900"/>
              </a:solidFill>
              <a:latin typeface="楷体_GB2312" pitchFamily="49" charset="-122"/>
            </a:endParaRPr>
          </a:p>
        </p:txBody>
      </p:sp>
      <p:graphicFrame>
        <p:nvGraphicFramePr>
          <p:cNvPr id="215058" name="Object 18"/>
          <p:cNvGraphicFramePr>
            <a:graphicFrameLocks noChangeAspect="1"/>
          </p:cNvGraphicFramePr>
          <p:nvPr/>
        </p:nvGraphicFramePr>
        <p:xfrm>
          <a:off x="7002782" y="4770438"/>
          <a:ext cx="37592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98" name="公式" r:id="rId3" imgW="2044700" imgH="660400" progId="Equation.3">
                  <p:embed/>
                </p:oleObj>
              </mc:Choice>
              <mc:Fallback>
                <p:oleObj name="公式" r:id="rId3" imgW="2044700" imgH="660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2782" y="4770438"/>
                        <a:ext cx="37592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059" name="Group 19"/>
          <p:cNvGrpSpPr/>
          <p:nvPr/>
        </p:nvGrpSpPr>
        <p:grpSpPr bwMode="auto">
          <a:xfrm>
            <a:off x="2637474" y="4364039"/>
            <a:ext cx="3330821" cy="1870568"/>
            <a:chOff x="366" y="723"/>
            <a:chExt cx="1816" cy="899"/>
          </a:xfrm>
        </p:grpSpPr>
        <p:grpSp>
          <p:nvGrpSpPr>
            <p:cNvPr id="215060" name="Group 20"/>
            <p:cNvGrpSpPr/>
            <p:nvPr/>
          </p:nvGrpSpPr>
          <p:grpSpPr bwMode="auto">
            <a:xfrm>
              <a:off x="366" y="723"/>
              <a:ext cx="1816" cy="899"/>
              <a:chOff x="366" y="723"/>
              <a:chExt cx="1816" cy="899"/>
            </a:xfrm>
          </p:grpSpPr>
          <p:grpSp>
            <p:nvGrpSpPr>
              <p:cNvPr id="215061" name="Group 21"/>
              <p:cNvGrpSpPr/>
              <p:nvPr/>
            </p:nvGrpSpPr>
            <p:grpSpPr bwMode="auto">
              <a:xfrm>
                <a:off x="472" y="723"/>
                <a:ext cx="1710" cy="899"/>
                <a:chOff x="472" y="723"/>
                <a:chExt cx="1710" cy="899"/>
              </a:xfrm>
            </p:grpSpPr>
            <p:sp>
              <p:nvSpPr>
                <p:cNvPr id="215062" name="Line 22"/>
                <p:cNvSpPr>
                  <a:spLocks noChangeShapeType="1"/>
                </p:cNvSpPr>
                <p:nvPr/>
              </p:nvSpPr>
              <p:spPr bwMode="auto">
                <a:xfrm>
                  <a:off x="472" y="1400"/>
                  <a:ext cx="1584" cy="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063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568" y="824"/>
                  <a:ext cx="0" cy="720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064" name="Line 24"/>
                <p:cNvSpPr>
                  <a:spLocks noChangeShapeType="1"/>
                </p:cNvSpPr>
                <p:nvPr/>
              </p:nvSpPr>
              <p:spPr bwMode="auto">
                <a:xfrm>
                  <a:off x="856" y="1064"/>
                  <a:ext cx="1056" cy="0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065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028" y="1274"/>
                  <a:ext cx="154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kumimoji="1" lang="en-US" altLang="zh-CN" b="0" i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066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526" y="723"/>
                  <a:ext cx="714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/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</a:t>
                  </a:r>
                  <a:r>
                    <a:rPr kumimoji="1" lang="en-US" altLang="zh-CN" b="0" i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 </a:t>
                  </a: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(</a:t>
                  </a:r>
                  <a:r>
                    <a:rPr kumimoji="1" lang="en-US" altLang="zh-CN" b="0" i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t-t</a:t>
                  </a:r>
                  <a:r>
                    <a:rPr kumimoji="1" lang="en-US" altLang="zh-CN" b="0" baseline="-250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0</a:t>
                  </a: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)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067" name="Line 27"/>
                <p:cNvSpPr>
                  <a:spLocks noChangeShapeType="1"/>
                </p:cNvSpPr>
                <p:nvPr/>
              </p:nvSpPr>
              <p:spPr bwMode="auto">
                <a:xfrm>
                  <a:off x="856" y="1064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068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800" y="1371"/>
                  <a:ext cx="217" cy="2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kumimoji="1" lang="en-US" altLang="zh-CN" b="0" i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</a:t>
                  </a:r>
                  <a:r>
                    <a:rPr kumimoji="1" lang="en-US" altLang="zh-CN" b="0" baseline="-250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0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069" name="Line 29"/>
                <p:cNvSpPr>
                  <a:spLocks noChangeShapeType="1"/>
                </p:cNvSpPr>
                <p:nvPr/>
              </p:nvSpPr>
              <p:spPr bwMode="auto">
                <a:xfrm>
                  <a:off x="488" y="1392"/>
                  <a:ext cx="368" cy="0"/>
                </a:xfrm>
                <a:prstGeom prst="line">
                  <a:avLst/>
                </a:prstGeom>
                <a:noFill/>
                <a:ln w="28575">
                  <a:solidFill>
                    <a:srgbClr val="FF0066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15070" name="Text Box 30"/>
              <p:cNvSpPr txBox="1">
                <a:spLocks noChangeArrowheads="1"/>
              </p:cNvSpPr>
              <p:nvPr/>
            </p:nvSpPr>
            <p:spPr bwMode="auto">
              <a:xfrm>
                <a:off x="366" y="1417"/>
                <a:ext cx="21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kumimoji="1" lang="en-US" altLang="zh-CN" sz="20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  <a:endPara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15071" name="Text Box 31"/>
            <p:cNvSpPr txBox="1">
              <a:spLocks noChangeArrowheads="1"/>
            </p:cNvSpPr>
            <p:nvPr/>
          </p:nvSpPr>
          <p:spPr bwMode="auto">
            <a:xfrm>
              <a:off x="390" y="969"/>
              <a:ext cx="197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5072" name="Line 32"/>
            <p:cNvSpPr>
              <a:spLocks noChangeShapeType="1"/>
            </p:cNvSpPr>
            <p:nvPr/>
          </p:nvSpPr>
          <p:spPr bwMode="auto">
            <a:xfrm>
              <a:off x="578" y="1058"/>
              <a:ext cx="27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5073" name="Group 3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15074" name="Picture 34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075" name="Text Box 3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5076" name="Group 3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15077" name="Picture 37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078" name="Text Box 3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5079" name="Group 39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15080" name="Picture 40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081" name="Text Box 41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248526" y="3616388"/>
            <a:ext cx="35318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奇异函数</a:t>
            </a:r>
            <a:r>
              <a:rPr lang="zh-CN" altLang="en-US" b="0" dirty="0" smtClean="0">
                <a:solidFill>
                  <a:srgbClr val="FF0000"/>
                </a:solidFill>
              </a:rPr>
              <a:t>，</a:t>
            </a:r>
            <a:r>
              <a:rPr lang="en-US" altLang="zh-CN" b="0" dirty="0" smtClean="0">
                <a:solidFill>
                  <a:srgbClr val="FF0000"/>
                </a:solidFill>
              </a:rPr>
              <a:t>t=0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不连续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7-7 </a:t>
            </a:r>
            <a:r>
              <a:rPr kumimoji="1"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一阶电路和二阶电路的阶跃响应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1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215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3000"/>
                                        <p:tgtEl>
                                          <p:spTgt spid="21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3" grpId="0" bldLvl="0" animBg="1"/>
      <p:bldP spid="215044" grpId="0" bldLvl="0" animBg="1"/>
      <p:bldP spid="215057" grpId="0" bldLvl="0" animBg="1"/>
      <p:bldP spid="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9403715" y="4826635"/>
            <a:ext cx="2012950" cy="95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 </a:t>
            </a:r>
            <a:r>
              <a:rPr kumimoji="1" lang="zh-CN" altLang="zh-CN">
                <a:solidFill>
                  <a:schemeClr val="bg1"/>
                </a:solidFill>
                <a:latin typeface="Times New Roman" panose="02020603050405020304" pitchFamily="18" charset="0"/>
              </a:rPr>
              <a:t>合闸</a:t>
            </a:r>
            <a:endParaRPr kumimoji="1" lang="zh-CN" altLang="zh-CN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 =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16069" name="AutoShape 5"/>
          <p:cNvSpPr>
            <a:spLocks noChangeArrowheads="1"/>
          </p:cNvSpPr>
          <p:nvPr/>
        </p:nvSpPr>
        <p:spPr bwMode="auto">
          <a:xfrm>
            <a:off x="4660900" y="5012055"/>
            <a:ext cx="492760" cy="245110"/>
          </a:xfrm>
          <a:prstGeom prst="rightArrow">
            <a:avLst>
              <a:gd name="adj1" fmla="val 50000"/>
              <a:gd name="adj2" fmla="val 137087"/>
            </a:avLst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6070" name="AutoShape 6"/>
          <p:cNvSpPr>
            <a:spLocks noChangeArrowheads="1"/>
          </p:cNvSpPr>
          <p:nvPr/>
        </p:nvSpPr>
        <p:spPr bwMode="auto">
          <a:xfrm>
            <a:off x="4444365" y="3281680"/>
            <a:ext cx="445135" cy="189230"/>
          </a:xfrm>
          <a:prstGeom prst="rightArrow">
            <a:avLst>
              <a:gd name="adj1" fmla="val 50000"/>
              <a:gd name="adj2" fmla="val 137088"/>
            </a:avLst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6071" name="Text Box 7"/>
          <p:cNvSpPr txBox="1">
            <a:spLocks noChangeArrowheads="1"/>
          </p:cNvSpPr>
          <p:nvPr/>
        </p:nvSpPr>
        <p:spPr bwMode="auto">
          <a:xfrm>
            <a:off x="5356543" y="1628299"/>
            <a:ext cx="4897437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/>
            </a:pP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在电路中模拟开关的动作。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9336405" y="2942590"/>
            <a:ext cx="2336165" cy="95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 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合闸</a:t>
            </a:r>
            <a:endParaRPr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(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lang="en-US" altLang="zh-CN" b="0"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216075" name="Rectangle 11"/>
          <p:cNvSpPr>
            <a:spLocks noChangeArrowheads="1"/>
          </p:cNvSpPr>
          <p:nvPr/>
        </p:nvSpPr>
        <p:spPr bwMode="auto">
          <a:xfrm>
            <a:off x="1059510" y="1642904"/>
            <a:ext cx="3959660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buClr>
                <a:srgbClr val="FF9900"/>
              </a:buClr>
              <a:buSzPct val="86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FF9900"/>
                </a:solidFill>
                <a:latin typeface="楷体_GB2312" pitchFamily="49" charset="-122"/>
              </a:rPr>
              <a:t> </a:t>
            </a:r>
            <a:r>
              <a:rPr lang="zh-CN" altLang="en-US" dirty="0">
                <a:solidFill>
                  <a:srgbClr val="FF9900"/>
                </a:solidFill>
                <a:latin typeface="楷体_GB2312" pitchFamily="49" charset="-122"/>
              </a:rPr>
              <a:t>单位阶跃函数的作用</a:t>
            </a:r>
            <a:endParaRPr lang="zh-CN" altLang="en-US" dirty="0">
              <a:solidFill>
                <a:srgbClr val="FF9900"/>
              </a:solidFill>
              <a:latin typeface="楷体_GB2312" pitchFamily="49" charset="-122"/>
            </a:endParaRPr>
          </a:p>
        </p:txBody>
      </p:sp>
      <p:grpSp>
        <p:nvGrpSpPr>
          <p:cNvPr id="216076" name="Group 12"/>
          <p:cNvGrpSpPr/>
          <p:nvPr/>
        </p:nvGrpSpPr>
        <p:grpSpPr bwMode="auto">
          <a:xfrm>
            <a:off x="11132471" y="6446871"/>
            <a:ext cx="792162" cy="368300"/>
            <a:chOff x="5193" y="4020"/>
            <a:chExt cx="499" cy="232"/>
          </a:xfrm>
        </p:grpSpPr>
        <p:pic>
          <p:nvPicPr>
            <p:cNvPr id="216077" name="Picture 1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6078" name="Text Box 1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6079" name="Group 15"/>
          <p:cNvGrpSpPr/>
          <p:nvPr/>
        </p:nvGrpSpPr>
        <p:grpSpPr bwMode="auto">
          <a:xfrm>
            <a:off x="10268871" y="6446871"/>
            <a:ext cx="792162" cy="368300"/>
            <a:chOff x="4649" y="4020"/>
            <a:chExt cx="499" cy="232"/>
          </a:xfrm>
        </p:grpSpPr>
        <p:pic>
          <p:nvPicPr>
            <p:cNvPr id="216080" name="Picture 1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6081" name="Text Box 1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6082" name="Group 18"/>
          <p:cNvGrpSpPr/>
          <p:nvPr/>
        </p:nvGrpSpPr>
        <p:grpSpPr bwMode="auto">
          <a:xfrm>
            <a:off x="860444" y="2418749"/>
            <a:ext cx="3403595" cy="1800225"/>
            <a:chOff x="-35" y="2024"/>
            <a:chExt cx="2144" cy="1134"/>
          </a:xfrm>
        </p:grpSpPr>
        <p:sp>
          <p:nvSpPr>
            <p:cNvPr id="216083" name="Oval 19"/>
            <p:cNvSpPr>
              <a:spLocks noChangeArrowheads="1"/>
            </p:cNvSpPr>
            <p:nvPr/>
          </p:nvSpPr>
          <p:spPr bwMode="auto">
            <a:xfrm>
              <a:off x="249" y="2432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084" name="Text Box 20"/>
            <p:cNvSpPr txBox="1">
              <a:spLocks noChangeArrowheads="1"/>
            </p:cNvSpPr>
            <p:nvPr/>
          </p:nvSpPr>
          <p:spPr bwMode="auto">
            <a:xfrm>
              <a:off x="921" y="2296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6085" name="Text Box 21"/>
            <p:cNvSpPr txBox="1">
              <a:spLocks noChangeArrowheads="1"/>
            </p:cNvSpPr>
            <p:nvPr/>
          </p:nvSpPr>
          <p:spPr bwMode="auto">
            <a:xfrm>
              <a:off x="-35" y="2523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6086" name="Line 22"/>
            <p:cNvSpPr>
              <a:spLocks noChangeShapeType="1"/>
            </p:cNvSpPr>
            <p:nvPr/>
          </p:nvSpPr>
          <p:spPr bwMode="auto">
            <a:xfrm>
              <a:off x="431" y="2205"/>
              <a:ext cx="35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087" name="Line 23"/>
            <p:cNvSpPr>
              <a:spLocks noChangeShapeType="1"/>
            </p:cNvSpPr>
            <p:nvPr/>
          </p:nvSpPr>
          <p:spPr bwMode="auto">
            <a:xfrm flipV="1">
              <a:off x="431" y="2205"/>
              <a:ext cx="0" cy="91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088" name="Line 24"/>
            <p:cNvSpPr>
              <a:spLocks noChangeShapeType="1"/>
            </p:cNvSpPr>
            <p:nvPr/>
          </p:nvSpPr>
          <p:spPr bwMode="auto">
            <a:xfrm flipH="1">
              <a:off x="823" y="2251"/>
              <a:ext cx="243" cy="18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089" name="Line 25"/>
            <p:cNvSpPr>
              <a:spLocks noChangeShapeType="1"/>
            </p:cNvSpPr>
            <p:nvPr/>
          </p:nvSpPr>
          <p:spPr bwMode="auto">
            <a:xfrm>
              <a:off x="839" y="2404"/>
              <a:ext cx="0" cy="7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090" name="Line 26"/>
            <p:cNvSpPr>
              <a:spLocks noChangeShapeType="1"/>
            </p:cNvSpPr>
            <p:nvPr/>
          </p:nvSpPr>
          <p:spPr bwMode="auto">
            <a:xfrm>
              <a:off x="204" y="3022"/>
              <a:ext cx="10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6091" name="Group 27"/>
            <p:cNvGrpSpPr/>
            <p:nvPr/>
          </p:nvGrpSpPr>
          <p:grpSpPr bwMode="auto">
            <a:xfrm>
              <a:off x="249" y="2251"/>
              <a:ext cx="128" cy="136"/>
              <a:chOff x="648" y="2472"/>
              <a:chExt cx="128" cy="136"/>
            </a:xfrm>
          </p:grpSpPr>
          <p:sp>
            <p:nvSpPr>
              <p:cNvPr id="216092" name="Line 28"/>
              <p:cNvSpPr>
                <a:spLocks noChangeShapeType="1"/>
              </p:cNvSpPr>
              <p:nvPr/>
            </p:nvSpPr>
            <p:spPr bwMode="auto">
              <a:xfrm>
                <a:off x="648" y="2536"/>
                <a:ext cx="12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093" name="Line 29"/>
              <p:cNvSpPr>
                <a:spLocks noChangeShapeType="1"/>
              </p:cNvSpPr>
              <p:nvPr/>
            </p:nvSpPr>
            <p:spPr bwMode="auto">
              <a:xfrm>
                <a:off x="704" y="2472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16094" name="Group 30"/>
            <p:cNvGrpSpPr/>
            <p:nvPr/>
          </p:nvGrpSpPr>
          <p:grpSpPr bwMode="auto">
            <a:xfrm>
              <a:off x="1156" y="2296"/>
              <a:ext cx="128" cy="136"/>
              <a:chOff x="648" y="2472"/>
              <a:chExt cx="128" cy="136"/>
            </a:xfrm>
          </p:grpSpPr>
          <p:sp>
            <p:nvSpPr>
              <p:cNvPr id="216095" name="Line 31"/>
              <p:cNvSpPr>
                <a:spLocks noChangeShapeType="1"/>
              </p:cNvSpPr>
              <p:nvPr/>
            </p:nvSpPr>
            <p:spPr bwMode="auto">
              <a:xfrm>
                <a:off x="648" y="2536"/>
                <a:ext cx="12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096" name="Line 32"/>
              <p:cNvSpPr>
                <a:spLocks noChangeShapeType="1"/>
              </p:cNvSpPr>
              <p:nvPr/>
            </p:nvSpPr>
            <p:spPr bwMode="auto">
              <a:xfrm>
                <a:off x="704" y="2472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6097" name="Line 33"/>
            <p:cNvSpPr>
              <a:spLocks noChangeShapeType="1"/>
            </p:cNvSpPr>
            <p:nvPr/>
          </p:nvSpPr>
          <p:spPr bwMode="auto">
            <a:xfrm>
              <a:off x="1156" y="3022"/>
              <a:ext cx="10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098" name="Text Box 34"/>
            <p:cNvSpPr txBox="1">
              <a:spLocks noChangeArrowheads="1"/>
            </p:cNvSpPr>
            <p:nvPr/>
          </p:nvSpPr>
          <p:spPr bwMode="auto">
            <a:xfrm>
              <a:off x="931" y="2523"/>
              <a:ext cx="43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6099" name="Line 35"/>
            <p:cNvSpPr>
              <a:spLocks noChangeShapeType="1"/>
            </p:cNvSpPr>
            <p:nvPr/>
          </p:nvSpPr>
          <p:spPr bwMode="auto">
            <a:xfrm>
              <a:off x="431" y="3113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00" name="Line 36"/>
            <p:cNvSpPr>
              <a:spLocks noChangeShapeType="1"/>
            </p:cNvSpPr>
            <p:nvPr/>
          </p:nvSpPr>
          <p:spPr bwMode="auto">
            <a:xfrm>
              <a:off x="1066" y="2251"/>
              <a:ext cx="58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01" name="Line 37"/>
            <p:cNvSpPr>
              <a:spLocks noChangeShapeType="1"/>
            </p:cNvSpPr>
            <p:nvPr/>
          </p:nvSpPr>
          <p:spPr bwMode="auto">
            <a:xfrm flipH="1" flipV="1">
              <a:off x="793" y="2024"/>
              <a:ext cx="204" cy="33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02" name="Rectangle 38"/>
            <p:cNvSpPr>
              <a:spLocks noChangeArrowheads="1"/>
            </p:cNvSpPr>
            <p:nvPr/>
          </p:nvSpPr>
          <p:spPr bwMode="auto">
            <a:xfrm>
              <a:off x="1474" y="2160"/>
              <a:ext cx="635" cy="998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6103" name="Group 39"/>
          <p:cNvGrpSpPr/>
          <p:nvPr/>
        </p:nvGrpSpPr>
        <p:grpSpPr bwMode="auto">
          <a:xfrm>
            <a:off x="5048585" y="2563212"/>
            <a:ext cx="3965575" cy="1584325"/>
            <a:chOff x="677" y="2115"/>
            <a:chExt cx="2498" cy="998"/>
          </a:xfrm>
        </p:grpSpPr>
        <p:sp>
          <p:nvSpPr>
            <p:cNvPr id="216104" name="Oval 40"/>
            <p:cNvSpPr>
              <a:spLocks noChangeArrowheads="1"/>
            </p:cNvSpPr>
            <p:nvPr/>
          </p:nvSpPr>
          <p:spPr bwMode="auto">
            <a:xfrm>
              <a:off x="2154" y="2115"/>
              <a:ext cx="91" cy="9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6105" name="Object 41"/>
            <p:cNvGraphicFramePr>
              <a:graphicFrameLocks noChangeAspect="1"/>
            </p:cNvGraphicFramePr>
            <p:nvPr/>
          </p:nvGraphicFramePr>
          <p:xfrm>
            <a:off x="677" y="2470"/>
            <a:ext cx="646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78" name="公式" r:id="rId2" imgW="647700" imgH="317500" progId="Equation.3">
                    <p:embed/>
                  </p:oleObj>
                </mc:Choice>
                <mc:Fallback>
                  <p:oleObj name="公式" r:id="rId2" imgW="647700" imgH="3175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7" y="2470"/>
                          <a:ext cx="646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CC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6106" name="Oval 42"/>
            <p:cNvSpPr>
              <a:spLocks noChangeArrowheads="1"/>
            </p:cNvSpPr>
            <p:nvPr/>
          </p:nvSpPr>
          <p:spPr bwMode="auto">
            <a:xfrm>
              <a:off x="1315" y="2387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07" name="Line 43"/>
            <p:cNvSpPr>
              <a:spLocks noChangeShapeType="1"/>
            </p:cNvSpPr>
            <p:nvPr/>
          </p:nvSpPr>
          <p:spPr bwMode="auto">
            <a:xfrm>
              <a:off x="1497" y="2160"/>
              <a:ext cx="106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08" name="Line 44"/>
            <p:cNvSpPr>
              <a:spLocks noChangeShapeType="1"/>
            </p:cNvSpPr>
            <p:nvPr/>
          </p:nvSpPr>
          <p:spPr bwMode="auto">
            <a:xfrm flipV="1">
              <a:off x="1497" y="2160"/>
              <a:ext cx="0" cy="91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09" name="Line 45"/>
            <p:cNvSpPr>
              <a:spLocks noChangeShapeType="1"/>
            </p:cNvSpPr>
            <p:nvPr/>
          </p:nvSpPr>
          <p:spPr bwMode="auto">
            <a:xfrm>
              <a:off x="1270" y="2977"/>
              <a:ext cx="10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6110" name="Group 46"/>
            <p:cNvGrpSpPr/>
            <p:nvPr/>
          </p:nvGrpSpPr>
          <p:grpSpPr bwMode="auto">
            <a:xfrm>
              <a:off x="1315" y="2206"/>
              <a:ext cx="128" cy="136"/>
              <a:chOff x="648" y="2472"/>
              <a:chExt cx="128" cy="136"/>
            </a:xfrm>
          </p:grpSpPr>
          <p:sp>
            <p:nvSpPr>
              <p:cNvPr id="216111" name="Line 47"/>
              <p:cNvSpPr>
                <a:spLocks noChangeShapeType="1"/>
              </p:cNvSpPr>
              <p:nvPr/>
            </p:nvSpPr>
            <p:spPr bwMode="auto">
              <a:xfrm>
                <a:off x="648" y="2536"/>
                <a:ext cx="12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12" name="Line 48"/>
              <p:cNvSpPr>
                <a:spLocks noChangeShapeType="1"/>
              </p:cNvSpPr>
              <p:nvPr/>
            </p:nvSpPr>
            <p:spPr bwMode="auto">
              <a:xfrm>
                <a:off x="704" y="2472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16113" name="Group 49"/>
            <p:cNvGrpSpPr/>
            <p:nvPr/>
          </p:nvGrpSpPr>
          <p:grpSpPr bwMode="auto">
            <a:xfrm>
              <a:off x="2222" y="2251"/>
              <a:ext cx="128" cy="136"/>
              <a:chOff x="648" y="2472"/>
              <a:chExt cx="128" cy="136"/>
            </a:xfrm>
          </p:grpSpPr>
          <p:sp>
            <p:nvSpPr>
              <p:cNvPr id="216114" name="Line 50"/>
              <p:cNvSpPr>
                <a:spLocks noChangeShapeType="1"/>
              </p:cNvSpPr>
              <p:nvPr/>
            </p:nvSpPr>
            <p:spPr bwMode="auto">
              <a:xfrm>
                <a:off x="648" y="2536"/>
                <a:ext cx="12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15" name="Line 51"/>
              <p:cNvSpPr>
                <a:spLocks noChangeShapeType="1"/>
              </p:cNvSpPr>
              <p:nvPr/>
            </p:nvSpPr>
            <p:spPr bwMode="auto">
              <a:xfrm>
                <a:off x="704" y="2472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6116" name="Line 52"/>
            <p:cNvSpPr>
              <a:spLocks noChangeShapeType="1"/>
            </p:cNvSpPr>
            <p:nvPr/>
          </p:nvSpPr>
          <p:spPr bwMode="auto">
            <a:xfrm>
              <a:off x="2222" y="2977"/>
              <a:ext cx="10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17" name="Text Box 53"/>
            <p:cNvSpPr txBox="1">
              <a:spLocks noChangeArrowheads="1"/>
            </p:cNvSpPr>
            <p:nvPr/>
          </p:nvSpPr>
          <p:spPr bwMode="auto">
            <a:xfrm>
              <a:off x="1997" y="2478"/>
              <a:ext cx="43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6118" name="Line 54"/>
            <p:cNvSpPr>
              <a:spLocks noChangeShapeType="1"/>
            </p:cNvSpPr>
            <p:nvPr/>
          </p:nvSpPr>
          <p:spPr bwMode="auto">
            <a:xfrm>
              <a:off x="1474" y="3067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19" name="Rectangle 55"/>
            <p:cNvSpPr>
              <a:spLocks noChangeArrowheads="1"/>
            </p:cNvSpPr>
            <p:nvPr/>
          </p:nvSpPr>
          <p:spPr bwMode="auto">
            <a:xfrm>
              <a:off x="2540" y="2115"/>
              <a:ext cx="635" cy="998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20" name="Oval 56"/>
            <p:cNvSpPr>
              <a:spLocks noChangeArrowheads="1"/>
            </p:cNvSpPr>
            <p:nvPr/>
          </p:nvSpPr>
          <p:spPr bwMode="auto">
            <a:xfrm>
              <a:off x="2154" y="3022"/>
              <a:ext cx="91" cy="9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6158" name="Group 94"/>
          <p:cNvGrpSpPr/>
          <p:nvPr/>
        </p:nvGrpSpPr>
        <p:grpSpPr bwMode="auto">
          <a:xfrm>
            <a:off x="9403692" y="6446871"/>
            <a:ext cx="792163" cy="368300"/>
            <a:chOff x="4649" y="4020"/>
            <a:chExt cx="499" cy="232"/>
          </a:xfrm>
        </p:grpSpPr>
        <p:pic>
          <p:nvPicPr>
            <p:cNvPr id="216159" name="Picture 95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6160" name="Text Box 96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6165" name="Group 101"/>
          <p:cNvGrpSpPr/>
          <p:nvPr/>
        </p:nvGrpSpPr>
        <p:grpSpPr bwMode="auto">
          <a:xfrm>
            <a:off x="1203008" y="4509169"/>
            <a:ext cx="3067050" cy="1584325"/>
            <a:chOff x="521" y="2750"/>
            <a:chExt cx="1932" cy="998"/>
          </a:xfrm>
        </p:grpSpPr>
        <p:sp>
          <p:nvSpPr>
            <p:cNvPr id="216138" name="Line 74"/>
            <p:cNvSpPr>
              <a:spLocks noChangeShapeType="1"/>
            </p:cNvSpPr>
            <p:nvPr/>
          </p:nvSpPr>
          <p:spPr bwMode="auto">
            <a:xfrm>
              <a:off x="1432" y="2841"/>
              <a:ext cx="56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23" name="Line 59"/>
            <p:cNvSpPr>
              <a:spLocks noChangeShapeType="1"/>
            </p:cNvSpPr>
            <p:nvPr/>
          </p:nvSpPr>
          <p:spPr bwMode="auto">
            <a:xfrm flipV="1">
              <a:off x="793" y="2795"/>
              <a:ext cx="0" cy="91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26" name="Text Box 62"/>
            <p:cNvSpPr txBox="1">
              <a:spLocks noChangeArrowheads="1"/>
            </p:cNvSpPr>
            <p:nvPr/>
          </p:nvSpPr>
          <p:spPr bwMode="auto">
            <a:xfrm>
              <a:off x="801" y="2831"/>
              <a:ext cx="27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6127" name="Line 63"/>
            <p:cNvSpPr>
              <a:spLocks noChangeShapeType="1"/>
            </p:cNvSpPr>
            <p:nvPr/>
          </p:nvSpPr>
          <p:spPr bwMode="auto">
            <a:xfrm>
              <a:off x="1429" y="2840"/>
              <a:ext cx="384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6128" name="Object 64"/>
            <p:cNvGraphicFramePr>
              <a:graphicFrameLocks noChangeAspect="1"/>
            </p:cNvGraphicFramePr>
            <p:nvPr/>
          </p:nvGraphicFramePr>
          <p:xfrm>
            <a:off x="1429" y="2883"/>
            <a:ext cx="416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79" name="公式" r:id="rId5" imgW="406400" imgH="304800" progId="Equation.3">
                    <p:embed/>
                  </p:oleObj>
                </mc:Choice>
                <mc:Fallback>
                  <p:oleObj name="公式" r:id="rId5" imgW="406400" imgH="304800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2883"/>
                          <a:ext cx="416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CC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6129" name="Text Box 65"/>
            <p:cNvSpPr txBox="1">
              <a:spLocks noChangeArrowheads="1"/>
            </p:cNvSpPr>
            <p:nvPr/>
          </p:nvSpPr>
          <p:spPr bwMode="auto">
            <a:xfrm>
              <a:off x="1197" y="2841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6130" name="Line 66"/>
            <p:cNvSpPr>
              <a:spLocks noChangeShapeType="1"/>
            </p:cNvSpPr>
            <p:nvPr/>
          </p:nvSpPr>
          <p:spPr bwMode="auto">
            <a:xfrm>
              <a:off x="775" y="2795"/>
              <a:ext cx="35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31" name="Line 67"/>
            <p:cNvSpPr>
              <a:spLocks noChangeShapeType="1"/>
            </p:cNvSpPr>
            <p:nvPr/>
          </p:nvSpPr>
          <p:spPr bwMode="auto">
            <a:xfrm>
              <a:off x="1115" y="2795"/>
              <a:ext cx="9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32" name="Line 68"/>
            <p:cNvSpPr>
              <a:spLocks noChangeShapeType="1"/>
            </p:cNvSpPr>
            <p:nvPr/>
          </p:nvSpPr>
          <p:spPr bwMode="auto">
            <a:xfrm>
              <a:off x="1183" y="2994"/>
              <a:ext cx="0" cy="7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33" name="Line 69"/>
            <p:cNvSpPr>
              <a:spLocks noChangeShapeType="1"/>
            </p:cNvSpPr>
            <p:nvPr/>
          </p:nvSpPr>
          <p:spPr bwMode="auto">
            <a:xfrm>
              <a:off x="521" y="3612"/>
              <a:ext cx="10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6134" name="Group 70"/>
            <p:cNvGrpSpPr/>
            <p:nvPr/>
          </p:nvGrpSpPr>
          <p:grpSpPr bwMode="auto">
            <a:xfrm>
              <a:off x="529" y="2886"/>
              <a:ext cx="128" cy="136"/>
              <a:chOff x="648" y="2472"/>
              <a:chExt cx="128" cy="136"/>
            </a:xfrm>
          </p:grpSpPr>
          <p:sp>
            <p:nvSpPr>
              <p:cNvPr id="216135" name="Line 71"/>
              <p:cNvSpPr>
                <a:spLocks noChangeShapeType="1"/>
              </p:cNvSpPr>
              <p:nvPr/>
            </p:nvSpPr>
            <p:spPr bwMode="auto">
              <a:xfrm>
                <a:off x="648" y="2536"/>
                <a:ext cx="12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36" name="Line 72"/>
              <p:cNvSpPr>
                <a:spLocks noChangeShapeType="1"/>
              </p:cNvSpPr>
              <p:nvPr/>
            </p:nvSpPr>
            <p:spPr bwMode="auto">
              <a:xfrm>
                <a:off x="704" y="2472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6137" name="Line 73"/>
            <p:cNvSpPr>
              <a:spLocks noChangeShapeType="1"/>
            </p:cNvSpPr>
            <p:nvPr/>
          </p:nvSpPr>
          <p:spPr bwMode="auto">
            <a:xfrm>
              <a:off x="775" y="3703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39" name="Line 75"/>
            <p:cNvSpPr>
              <a:spLocks noChangeShapeType="1"/>
            </p:cNvSpPr>
            <p:nvPr/>
          </p:nvSpPr>
          <p:spPr bwMode="auto">
            <a:xfrm flipV="1">
              <a:off x="1115" y="2795"/>
              <a:ext cx="227" cy="18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40" name="Rectangle 76"/>
            <p:cNvSpPr>
              <a:spLocks noChangeArrowheads="1"/>
            </p:cNvSpPr>
            <p:nvPr/>
          </p:nvSpPr>
          <p:spPr bwMode="auto">
            <a:xfrm>
              <a:off x="1818" y="2750"/>
              <a:ext cx="635" cy="998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41" name="Line 77"/>
            <p:cNvSpPr>
              <a:spLocks noChangeShapeType="1"/>
            </p:cNvSpPr>
            <p:nvPr/>
          </p:nvSpPr>
          <p:spPr bwMode="auto">
            <a:xfrm flipV="1">
              <a:off x="793" y="2885"/>
              <a:ext cx="0" cy="31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6161" name="Group 97"/>
            <p:cNvGrpSpPr/>
            <p:nvPr/>
          </p:nvGrpSpPr>
          <p:grpSpPr bwMode="auto">
            <a:xfrm>
              <a:off x="612" y="3158"/>
              <a:ext cx="363" cy="363"/>
              <a:chOff x="593" y="3022"/>
              <a:chExt cx="363" cy="363"/>
            </a:xfrm>
          </p:grpSpPr>
          <p:sp>
            <p:nvSpPr>
              <p:cNvPr id="216124" name="Oval 60"/>
              <p:cNvSpPr>
                <a:spLocks noChangeArrowheads="1"/>
              </p:cNvSpPr>
              <p:nvPr/>
            </p:nvSpPr>
            <p:spPr bwMode="auto">
              <a:xfrm>
                <a:off x="593" y="3022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25" name="Line 61"/>
              <p:cNvSpPr>
                <a:spLocks noChangeShapeType="1"/>
              </p:cNvSpPr>
              <p:nvPr/>
            </p:nvSpPr>
            <p:spPr bwMode="auto">
              <a:xfrm>
                <a:off x="615" y="3203"/>
                <a:ext cx="318" cy="0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16164" name="Group 100"/>
          <p:cNvGrpSpPr/>
          <p:nvPr/>
        </p:nvGrpSpPr>
        <p:grpSpPr bwMode="auto">
          <a:xfrm>
            <a:off x="5596573" y="4509169"/>
            <a:ext cx="2989262" cy="1584325"/>
            <a:chOff x="3379" y="2750"/>
            <a:chExt cx="1883" cy="998"/>
          </a:xfrm>
        </p:grpSpPr>
        <p:sp>
          <p:nvSpPr>
            <p:cNvPr id="216143" name="Line 79"/>
            <p:cNvSpPr>
              <a:spLocks noChangeShapeType="1"/>
            </p:cNvSpPr>
            <p:nvPr/>
          </p:nvSpPr>
          <p:spPr bwMode="auto">
            <a:xfrm flipV="1">
              <a:off x="3560" y="2795"/>
              <a:ext cx="0" cy="91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6145" name="Object 81"/>
            <p:cNvGraphicFramePr>
              <a:graphicFrameLocks noChangeAspect="1"/>
            </p:cNvGraphicFramePr>
            <p:nvPr/>
          </p:nvGraphicFramePr>
          <p:xfrm>
            <a:off x="3600" y="2877"/>
            <a:ext cx="578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80" name="公式" r:id="rId7" imgW="571500" imgH="317500" progId="Equation.3">
                    <p:embed/>
                  </p:oleObj>
                </mc:Choice>
                <mc:Fallback>
                  <p:oleObj name="公式" r:id="rId7" imgW="571500" imgH="317500" progId="Equation.3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2877"/>
                          <a:ext cx="578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CC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6146" name="Line 82"/>
            <p:cNvSpPr>
              <a:spLocks noChangeShapeType="1"/>
            </p:cNvSpPr>
            <p:nvPr/>
          </p:nvSpPr>
          <p:spPr bwMode="auto">
            <a:xfrm flipH="1" flipV="1">
              <a:off x="3560" y="2840"/>
              <a:ext cx="1" cy="41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48" name="Oval 84"/>
            <p:cNvSpPr>
              <a:spLocks noChangeArrowheads="1"/>
            </p:cNvSpPr>
            <p:nvPr/>
          </p:nvSpPr>
          <p:spPr bwMode="auto">
            <a:xfrm>
              <a:off x="4241" y="2750"/>
              <a:ext cx="91" cy="9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49" name="Line 85"/>
            <p:cNvSpPr>
              <a:spLocks noChangeShapeType="1"/>
            </p:cNvSpPr>
            <p:nvPr/>
          </p:nvSpPr>
          <p:spPr bwMode="auto">
            <a:xfrm>
              <a:off x="3560" y="2795"/>
              <a:ext cx="108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6150" name="Group 86"/>
            <p:cNvGrpSpPr/>
            <p:nvPr/>
          </p:nvGrpSpPr>
          <p:grpSpPr bwMode="auto">
            <a:xfrm>
              <a:off x="4385" y="2840"/>
              <a:ext cx="128" cy="136"/>
              <a:chOff x="648" y="2472"/>
              <a:chExt cx="128" cy="136"/>
            </a:xfrm>
          </p:grpSpPr>
          <p:sp>
            <p:nvSpPr>
              <p:cNvPr id="216151" name="Line 87"/>
              <p:cNvSpPr>
                <a:spLocks noChangeShapeType="1"/>
              </p:cNvSpPr>
              <p:nvPr/>
            </p:nvSpPr>
            <p:spPr bwMode="auto">
              <a:xfrm>
                <a:off x="648" y="2536"/>
                <a:ext cx="12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52" name="Line 88"/>
              <p:cNvSpPr>
                <a:spLocks noChangeShapeType="1"/>
              </p:cNvSpPr>
              <p:nvPr/>
            </p:nvSpPr>
            <p:spPr bwMode="auto">
              <a:xfrm>
                <a:off x="704" y="2472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6153" name="Line 89"/>
            <p:cNvSpPr>
              <a:spLocks noChangeShapeType="1"/>
            </p:cNvSpPr>
            <p:nvPr/>
          </p:nvSpPr>
          <p:spPr bwMode="auto">
            <a:xfrm>
              <a:off x="4409" y="3612"/>
              <a:ext cx="10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54" name="Text Box 90"/>
            <p:cNvSpPr txBox="1">
              <a:spLocks noChangeArrowheads="1"/>
            </p:cNvSpPr>
            <p:nvPr/>
          </p:nvSpPr>
          <p:spPr bwMode="auto">
            <a:xfrm>
              <a:off x="4196" y="3067"/>
              <a:ext cx="43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6155" name="Line 91"/>
            <p:cNvSpPr>
              <a:spLocks noChangeShapeType="1"/>
            </p:cNvSpPr>
            <p:nvPr/>
          </p:nvSpPr>
          <p:spPr bwMode="auto">
            <a:xfrm>
              <a:off x="3561" y="3702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156" name="Rectangle 92"/>
            <p:cNvSpPr>
              <a:spLocks noChangeArrowheads="1"/>
            </p:cNvSpPr>
            <p:nvPr/>
          </p:nvSpPr>
          <p:spPr bwMode="auto">
            <a:xfrm>
              <a:off x="4627" y="2750"/>
              <a:ext cx="635" cy="998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6157" name="Oval 93"/>
            <p:cNvSpPr>
              <a:spLocks noChangeArrowheads="1"/>
            </p:cNvSpPr>
            <p:nvPr/>
          </p:nvSpPr>
          <p:spPr bwMode="auto">
            <a:xfrm>
              <a:off x="4241" y="3657"/>
              <a:ext cx="91" cy="90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6163" name="Group 99"/>
            <p:cNvGrpSpPr/>
            <p:nvPr/>
          </p:nvGrpSpPr>
          <p:grpSpPr bwMode="auto">
            <a:xfrm>
              <a:off x="3379" y="3203"/>
              <a:ext cx="363" cy="363"/>
              <a:chOff x="3402" y="3022"/>
              <a:chExt cx="363" cy="363"/>
            </a:xfrm>
          </p:grpSpPr>
          <p:sp>
            <p:nvSpPr>
              <p:cNvPr id="216144" name="Oval 80"/>
              <p:cNvSpPr>
                <a:spLocks noChangeArrowheads="1"/>
              </p:cNvSpPr>
              <p:nvPr/>
            </p:nvSpPr>
            <p:spPr bwMode="auto">
              <a:xfrm>
                <a:off x="3402" y="3022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6147" name="Line 83"/>
              <p:cNvSpPr>
                <a:spLocks noChangeShapeType="1"/>
              </p:cNvSpPr>
              <p:nvPr/>
            </p:nvSpPr>
            <p:spPr bwMode="auto">
              <a:xfrm>
                <a:off x="3425" y="3204"/>
                <a:ext cx="318" cy="0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511409" y="6231772"/>
            <a:ext cx="445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开关的数学模型，开关函数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单位阶跃函数的作用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1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 bldLvl="0" animBg="1"/>
      <p:bldP spid="216069" grpId="0" bldLvl="0" animBg="1"/>
      <p:bldP spid="216070" grpId="0" bldLvl="0" animBg="1"/>
      <p:bldP spid="216071" grpId="0" bldLvl="0" animBg="1"/>
      <p:bldP spid="216073" grpId="0" bldLvl="0" animBg="1"/>
      <p:bldP spid="216075" grpId="0" bldLvl="0" animBg="1" autoUpdateAnimBg="0"/>
      <p:bldP spid="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1275715" y="1694815"/>
            <a:ext cx="27241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起始一个函数：</a:t>
            </a:r>
            <a:endParaRPr lang="zh-CN" altLang="en-US">
              <a:solidFill>
                <a:srgbClr val="FFFF00"/>
              </a:solidFill>
              <a:ea typeface="楷体_GB2312" pitchFamily="49" charset="-122"/>
            </a:endParaRPr>
          </a:p>
        </p:txBody>
      </p:sp>
      <p:grpSp>
        <p:nvGrpSpPr>
          <p:cNvPr id="217124" name="Group 36"/>
          <p:cNvGrpSpPr/>
          <p:nvPr/>
        </p:nvGrpSpPr>
        <p:grpSpPr bwMode="auto">
          <a:xfrm>
            <a:off x="4342138" y="4219394"/>
            <a:ext cx="5843605" cy="2092325"/>
            <a:chOff x="1338" y="2747"/>
            <a:chExt cx="3681" cy="1318"/>
          </a:xfrm>
        </p:grpSpPr>
        <p:sp>
          <p:nvSpPr>
            <p:cNvPr id="217092" name="Line 4"/>
            <p:cNvSpPr>
              <a:spLocks noChangeShapeType="1"/>
            </p:cNvSpPr>
            <p:nvPr/>
          </p:nvSpPr>
          <p:spPr bwMode="auto">
            <a:xfrm flipH="1" flipV="1">
              <a:off x="1610" y="2748"/>
              <a:ext cx="8" cy="1186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7093" name="Text Box 5"/>
            <p:cNvSpPr txBox="1">
              <a:spLocks noChangeArrowheads="1"/>
            </p:cNvSpPr>
            <p:nvPr/>
          </p:nvSpPr>
          <p:spPr bwMode="auto">
            <a:xfrm>
              <a:off x="4786" y="3475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7094" name="Text Box 6"/>
            <p:cNvSpPr txBox="1">
              <a:spLocks noChangeArrowheads="1"/>
            </p:cNvSpPr>
            <p:nvPr/>
          </p:nvSpPr>
          <p:spPr bwMode="auto">
            <a:xfrm>
              <a:off x="1702" y="2747"/>
              <a:ext cx="44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7095" name="Line 7"/>
            <p:cNvSpPr>
              <a:spLocks noChangeShapeType="1"/>
            </p:cNvSpPr>
            <p:nvPr/>
          </p:nvSpPr>
          <p:spPr bwMode="auto">
            <a:xfrm flipV="1">
              <a:off x="1422" y="3475"/>
              <a:ext cx="3499" cy="1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7096" name="Text Box 8"/>
            <p:cNvSpPr txBox="1">
              <a:spLocks noChangeArrowheads="1"/>
            </p:cNvSpPr>
            <p:nvPr/>
          </p:nvSpPr>
          <p:spPr bwMode="auto">
            <a:xfrm>
              <a:off x="1338" y="3509"/>
              <a:ext cx="260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7097" name="Freeform 9"/>
            <p:cNvSpPr/>
            <p:nvPr/>
          </p:nvSpPr>
          <p:spPr bwMode="auto">
            <a:xfrm>
              <a:off x="1927" y="2886"/>
              <a:ext cx="2449" cy="1179"/>
            </a:xfrm>
            <a:custGeom>
              <a:avLst/>
              <a:gdLst>
                <a:gd name="T0" fmla="*/ 0 w 1724"/>
                <a:gd name="T1" fmla="*/ 453 h 907"/>
                <a:gd name="T2" fmla="*/ 499 w 1724"/>
                <a:gd name="T3" fmla="*/ 0 h 907"/>
                <a:gd name="T4" fmla="*/ 907 w 1724"/>
                <a:gd name="T5" fmla="*/ 453 h 907"/>
                <a:gd name="T6" fmla="*/ 1270 w 1724"/>
                <a:gd name="T7" fmla="*/ 907 h 907"/>
                <a:gd name="T8" fmla="*/ 1724 w 1724"/>
                <a:gd name="T9" fmla="*/ 453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4" h="907">
                  <a:moveTo>
                    <a:pt x="0" y="453"/>
                  </a:moveTo>
                  <a:cubicBezTo>
                    <a:pt x="174" y="226"/>
                    <a:pt x="348" y="0"/>
                    <a:pt x="499" y="0"/>
                  </a:cubicBezTo>
                  <a:cubicBezTo>
                    <a:pt x="650" y="0"/>
                    <a:pt x="779" y="302"/>
                    <a:pt x="907" y="453"/>
                  </a:cubicBezTo>
                  <a:cubicBezTo>
                    <a:pt x="1035" y="604"/>
                    <a:pt x="1134" y="907"/>
                    <a:pt x="1270" y="907"/>
                  </a:cubicBezTo>
                  <a:cubicBezTo>
                    <a:pt x="1406" y="907"/>
                    <a:pt x="1656" y="529"/>
                    <a:pt x="1724" y="453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17098" name="Object 10"/>
            <p:cNvGraphicFramePr>
              <a:graphicFrameLocks noChangeAspect="1"/>
            </p:cNvGraphicFramePr>
            <p:nvPr/>
          </p:nvGraphicFramePr>
          <p:xfrm>
            <a:off x="3259" y="3064"/>
            <a:ext cx="1760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743" name="公式" r:id="rId1" imgW="1638300" imgH="317500" progId="Equation.3">
                    <p:embed/>
                  </p:oleObj>
                </mc:Choice>
                <mc:Fallback>
                  <p:oleObj name="公式" r:id="rId1" imgW="1638300" imgH="3175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9" y="3064"/>
                          <a:ext cx="1760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099" name="Text Box 11"/>
            <p:cNvSpPr txBox="1">
              <a:spLocks noChangeArrowheads="1"/>
            </p:cNvSpPr>
            <p:nvPr/>
          </p:nvSpPr>
          <p:spPr bwMode="auto">
            <a:xfrm>
              <a:off x="1791" y="3430"/>
              <a:ext cx="3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  <a:endParaRPr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17100" name="Text Box 12"/>
          <p:cNvSpPr txBox="1">
            <a:spLocks noChangeArrowheads="1"/>
          </p:cNvSpPr>
          <p:nvPr/>
        </p:nvSpPr>
        <p:spPr bwMode="auto">
          <a:xfrm>
            <a:off x="1417337" y="4144304"/>
            <a:ext cx="2881313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3"/>
            </a:pP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延迟一个函数：</a:t>
            </a:r>
            <a:endParaRPr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17101" name="Group 13"/>
          <p:cNvGrpSpPr/>
          <p:nvPr/>
        </p:nvGrpSpPr>
        <p:grpSpPr bwMode="auto">
          <a:xfrm>
            <a:off x="11204226" y="6446871"/>
            <a:ext cx="792162" cy="368300"/>
            <a:chOff x="5193" y="4020"/>
            <a:chExt cx="499" cy="232"/>
          </a:xfrm>
        </p:grpSpPr>
        <p:pic>
          <p:nvPicPr>
            <p:cNvPr id="217102" name="Picture 14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103" name="Text Box 1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7104" name="Group 16"/>
          <p:cNvGrpSpPr/>
          <p:nvPr/>
        </p:nvGrpSpPr>
        <p:grpSpPr bwMode="auto">
          <a:xfrm>
            <a:off x="10340626" y="6446871"/>
            <a:ext cx="792162" cy="368300"/>
            <a:chOff x="4649" y="4020"/>
            <a:chExt cx="499" cy="232"/>
          </a:xfrm>
        </p:grpSpPr>
        <p:pic>
          <p:nvPicPr>
            <p:cNvPr id="217105" name="Picture 17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106" name="Text Box 1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7121" name="Group 33"/>
          <p:cNvGrpSpPr/>
          <p:nvPr/>
        </p:nvGrpSpPr>
        <p:grpSpPr bwMode="auto">
          <a:xfrm>
            <a:off x="9475447" y="6446871"/>
            <a:ext cx="792163" cy="368300"/>
            <a:chOff x="4649" y="4020"/>
            <a:chExt cx="499" cy="232"/>
          </a:xfrm>
        </p:grpSpPr>
        <p:pic>
          <p:nvPicPr>
            <p:cNvPr id="217122" name="Picture 34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123" name="Text Box 35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10672" y="2273528"/>
            <a:ext cx="2316480" cy="2158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思考：</a:t>
            </a:r>
            <a:endParaRPr lang="en-US" altLang="zh-CN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0" dirty="0" smtClean="0">
                <a:solidFill>
                  <a:srgbClr val="FF0000"/>
                </a:solidFill>
                <a:latin typeface="+mn-lt"/>
              </a:rPr>
              <a:t>sin(t-t</a:t>
            </a:r>
            <a:r>
              <a:rPr lang="en-US" altLang="zh-CN" b="0" baseline="-25000" dirty="0" smtClean="0">
                <a:solidFill>
                  <a:srgbClr val="FF0000"/>
                </a:solidFill>
                <a:latin typeface="+mn-lt"/>
              </a:rPr>
              <a:t>0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</a:rPr>
              <a:t>)</a:t>
            </a:r>
            <a:r>
              <a:rPr lang="el-GR" altLang="zh-CN" b="0" dirty="0" smtClean="0">
                <a:solidFill>
                  <a:srgbClr val="FF0000"/>
                </a:solidFill>
                <a:latin typeface="+mn-lt"/>
              </a:rPr>
              <a:t>ε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</a:rPr>
              <a:t>(t)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</a:rPr>
              <a:t>、</a:t>
            </a:r>
            <a:endParaRPr lang="en-US" altLang="zh-CN" b="0" dirty="0" smtClean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b="0" dirty="0" smtClean="0">
                <a:solidFill>
                  <a:srgbClr val="FF0000"/>
                </a:solidFill>
                <a:latin typeface="+mn-lt"/>
              </a:rPr>
              <a:t>sin(t-t</a:t>
            </a:r>
            <a:r>
              <a:rPr lang="en-US" altLang="zh-CN" b="0" baseline="-25000" dirty="0" smtClean="0">
                <a:solidFill>
                  <a:srgbClr val="FF0000"/>
                </a:solidFill>
                <a:latin typeface="+mn-lt"/>
              </a:rPr>
              <a:t>0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</a:rPr>
              <a:t>)</a:t>
            </a:r>
            <a:r>
              <a:rPr lang="el-GR" altLang="zh-CN" b="0" dirty="0" smtClean="0">
                <a:solidFill>
                  <a:srgbClr val="FF0000"/>
                </a:solidFill>
                <a:latin typeface="+mn-lt"/>
              </a:rPr>
              <a:t>ε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</a:rPr>
              <a:t>(t-t</a:t>
            </a:r>
            <a:r>
              <a:rPr lang="en-US" altLang="zh-CN" b="0" baseline="-25000" dirty="0" smtClean="0">
                <a:solidFill>
                  <a:srgbClr val="FF0000"/>
                </a:solidFill>
                <a:latin typeface="+mn-lt"/>
              </a:rPr>
              <a:t>1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</a:rPr>
              <a:t>)</a:t>
            </a:r>
            <a:endParaRPr lang="en-US" altLang="zh-CN" b="0" dirty="0" smtClean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的图形如何</a:t>
            </a:r>
            <a:r>
              <a:rPr lang="zh-CN" altLang="en-US" b="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？</a:t>
            </a:r>
            <a:endParaRPr lang="zh-CN" altLang="en-US" b="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单位阶跃函数的作用续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Group 19"/>
          <p:cNvGrpSpPr/>
          <p:nvPr/>
        </p:nvGrpSpPr>
        <p:grpSpPr bwMode="auto">
          <a:xfrm>
            <a:off x="4348804" y="1625101"/>
            <a:ext cx="4821254" cy="2738438"/>
            <a:chOff x="1519" y="617"/>
            <a:chExt cx="3037" cy="1725"/>
          </a:xfrm>
        </p:grpSpPr>
        <p:sp>
          <p:nvSpPr>
            <p:cNvPr id="5" name="Freeform 20"/>
            <p:cNvSpPr/>
            <p:nvPr>
              <p:custDataLst>
                <p:tags r:id="rId5"/>
              </p:custDataLst>
            </p:nvPr>
          </p:nvSpPr>
          <p:spPr bwMode="auto">
            <a:xfrm>
              <a:off x="1791" y="845"/>
              <a:ext cx="2359" cy="1497"/>
            </a:xfrm>
            <a:custGeom>
              <a:avLst/>
              <a:gdLst>
                <a:gd name="T0" fmla="*/ 0 w 1724"/>
                <a:gd name="T1" fmla="*/ 453 h 907"/>
                <a:gd name="T2" fmla="*/ 499 w 1724"/>
                <a:gd name="T3" fmla="*/ 0 h 907"/>
                <a:gd name="T4" fmla="*/ 907 w 1724"/>
                <a:gd name="T5" fmla="*/ 453 h 907"/>
                <a:gd name="T6" fmla="*/ 1270 w 1724"/>
                <a:gd name="T7" fmla="*/ 907 h 907"/>
                <a:gd name="T8" fmla="*/ 1724 w 1724"/>
                <a:gd name="T9" fmla="*/ 453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4" h="907">
                  <a:moveTo>
                    <a:pt x="0" y="453"/>
                  </a:moveTo>
                  <a:cubicBezTo>
                    <a:pt x="174" y="226"/>
                    <a:pt x="348" y="0"/>
                    <a:pt x="499" y="0"/>
                  </a:cubicBezTo>
                  <a:cubicBezTo>
                    <a:pt x="650" y="0"/>
                    <a:pt x="779" y="302"/>
                    <a:pt x="907" y="453"/>
                  </a:cubicBezTo>
                  <a:cubicBezTo>
                    <a:pt x="1035" y="604"/>
                    <a:pt x="1134" y="907"/>
                    <a:pt x="1270" y="907"/>
                  </a:cubicBezTo>
                  <a:cubicBezTo>
                    <a:pt x="1406" y="907"/>
                    <a:pt x="1656" y="529"/>
                    <a:pt x="1724" y="453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p>
              <a:endParaRPr lang="zh-CN" altLang="en-US"/>
            </a:p>
          </p:txBody>
        </p:sp>
        <p:grpSp>
          <p:nvGrpSpPr>
            <p:cNvPr id="6" name="Group 21"/>
            <p:cNvGrpSpPr/>
            <p:nvPr/>
          </p:nvGrpSpPr>
          <p:grpSpPr bwMode="auto">
            <a:xfrm>
              <a:off x="1519" y="617"/>
              <a:ext cx="3037" cy="1328"/>
              <a:chOff x="1519" y="617"/>
              <a:chExt cx="3037" cy="1328"/>
            </a:xfrm>
          </p:grpSpPr>
          <p:sp>
            <p:nvSpPr>
              <p:cNvPr id="7" name="Text Box 22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377" y="1615"/>
                <a:ext cx="179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p>
                <a:pPr algn="ctr"/>
                <a:r>
                  <a:rPr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lang="en-US" altLang="zh-CN" b="0">
                  <a:ea typeface="仿宋_GB2312" pitchFamily="49" charset="-122"/>
                </a:endParaRPr>
              </a:p>
            </p:txBody>
          </p:sp>
          <p:sp>
            <p:nvSpPr>
              <p:cNvPr id="8" name="Text Box 23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841" y="617"/>
                <a:ext cx="39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p>
                <a:pPr algn="ctr"/>
                <a:r>
                  <a:rPr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  <a:endParaRPr lang="en-US" altLang="zh-CN" b="0">
                  <a:ea typeface="仿宋_GB2312" pitchFamily="49" charset="-122"/>
                </a:endParaRPr>
              </a:p>
            </p:txBody>
          </p:sp>
          <p:sp>
            <p:nvSpPr>
              <p:cNvPr id="9" name="Line 24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V="1">
                <a:off x="1603" y="1570"/>
                <a:ext cx="2910" cy="1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10" name="Text Box 25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519" y="1605"/>
                <a:ext cx="2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p>
                <a:pPr algn="ctr"/>
                <a:r>
                  <a:rPr lang="en-US" altLang="zh-CN" sz="20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  <a:endParaRPr lang="en-US" altLang="zh-CN" sz="2000" b="0" i="1">
                  <a:ea typeface="仿宋_GB2312" pitchFamily="49" charset="-122"/>
                </a:endParaRPr>
              </a:p>
            </p:txBody>
          </p:sp>
          <p:sp>
            <p:nvSpPr>
              <p:cNvPr id="11" name="Text Box 26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154" y="1570"/>
                <a:ext cx="31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p>
                <a:r>
                  <a:rPr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0</a:t>
                </a:r>
                <a:endParaRPr lang="en-US" altLang="zh-CN" b="0">
                  <a:ea typeface="仿宋_GB2312" pitchFamily="49" charset="-122"/>
                </a:endParaRPr>
              </a:p>
            </p:txBody>
          </p:sp>
          <p:graphicFrame>
            <p:nvGraphicFramePr>
              <p:cNvPr id="12" name="Object 27"/>
              <p:cNvGraphicFramePr>
                <a:graphicFrameLocks noChangeAspect="1"/>
              </p:cNvGraphicFramePr>
              <p:nvPr>
                <p:custDataLst>
                  <p:tags r:id="rId11"/>
                </p:custDataLst>
              </p:nvPr>
            </p:nvGraphicFramePr>
            <p:xfrm>
              <a:off x="2843" y="772"/>
              <a:ext cx="727" cy="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" name="公式" r:id="rId12" imgW="673100" imgH="266700" progId="Equation.3">
                      <p:embed/>
                    </p:oleObj>
                  </mc:Choice>
                  <mc:Fallback>
                    <p:oleObj name="公式" r:id="rId12" imgW="673100" imgH="266700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43" y="772"/>
                            <a:ext cx="727" cy="2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99FF99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Line 28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 flipH="1" flipV="1">
                <a:off x="1791" y="618"/>
                <a:ext cx="0" cy="131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</p:grpSp>
      </p:grpSp>
      <p:grpSp>
        <p:nvGrpSpPr>
          <p:cNvPr id="15" name="Group 29"/>
          <p:cNvGrpSpPr/>
          <p:nvPr/>
        </p:nvGrpSpPr>
        <p:grpSpPr bwMode="auto">
          <a:xfrm>
            <a:off x="4801235" y="1771150"/>
            <a:ext cx="3579813" cy="1366838"/>
            <a:chOff x="1791" y="709"/>
            <a:chExt cx="2255" cy="861"/>
          </a:xfrm>
        </p:grpSpPr>
        <p:sp>
          <p:nvSpPr>
            <p:cNvPr id="16" name="Rectangle 30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791" y="981"/>
              <a:ext cx="465" cy="589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7" name="Line 31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2244" y="981"/>
              <a:ext cx="0" cy="58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18" name="Object 32"/>
            <p:cNvGraphicFramePr>
              <a:graphicFrameLocks noChangeAspect="1"/>
            </p:cNvGraphicFramePr>
            <p:nvPr>
              <p:custDataLst>
                <p:tags r:id="rId17"/>
              </p:custDataLst>
            </p:nvPr>
          </p:nvGraphicFramePr>
          <p:xfrm>
            <a:off x="2800" y="709"/>
            <a:ext cx="1246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" name="公式" r:id="rId18" imgW="1130300" imgH="317500" progId="Equation.3">
                    <p:embed/>
                  </p:oleObj>
                </mc:Choice>
                <mc:Fallback>
                  <p:oleObj name="公式" r:id="rId18" imgW="1130300" imgH="3175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0" y="709"/>
                          <a:ext cx="1246" cy="345"/>
                        </a:xfrm>
                        <a:prstGeom prst="rect">
                          <a:avLst/>
                        </a:prstGeom>
                        <a:solidFill>
                          <a:srgbClr val="000066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17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1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0" grpId="0" bldLvl="0" animBg="1"/>
      <p:bldP spid="217100" grpId="0" bldLvl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3" name="Group 5"/>
          <p:cNvGrpSpPr/>
          <p:nvPr/>
        </p:nvGrpSpPr>
        <p:grpSpPr bwMode="auto">
          <a:xfrm>
            <a:off x="3356555" y="2011363"/>
            <a:ext cx="4476039" cy="1630362"/>
            <a:chOff x="1351" y="3067"/>
            <a:chExt cx="2657" cy="953"/>
          </a:xfrm>
        </p:grpSpPr>
        <p:sp>
          <p:nvSpPr>
            <p:cNvPr id="211974" name="Rectangle 6"/>
            <p:cNvSpPr>
              <a:spLocks noChangeArrowheads="1"/>
            </p:cNvSpPr>
            <p:nvPr/>
          </p:nvSpPr>
          <p:spPr bwMode="auto">
            <a:xfrm>
              <a:off x="2419" y="3158"/>
              <a:ext cx="1026" cy="793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1975" name="Rectangle 7"/>
            <p:cNvSpPr>
              <a:spLocks noChangeArrowheads="1"/>
            </p:cNvSpPr>
            <p:nvPr/>
          </p:nvSpPr>
          <p:spPr bwMode="auto">
            <a:xfrm>
              <a:off x="1351" y="3067"/>
              <a:ext cx="1076" cy="953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8000" rIns="198000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楷体_GB2312" pitchFamily="49" charset="-122"/>
                </a:rPr>
                <a:t>含源 </a:t>
              </a:r>
              <a:endParaRPr lang="zh-CN" altLang="en-US">
                <a:solidFill>
                  <a:schemeClr val="bg1"/>
                </a:solidFill>
                <a:latin typeface="楷体_GB2312" pitchFamily="49" charset="-122"/>
              </a:endParaRPr>
            </a:p>
            <a:p>
              <a:pPr algn="ctr"/>
              <a:r>
                <a:rPr lang="zh-CN" altLang="en-US">
                  <a:solidFill>
                    <a:schemeClr val="bg1"/>
                  </a:solidFill>
                  <a:latin typeface="楷体_GB2312" pitchFamily="49" charset="-122"/>
                </a:rPr>
                <a:t>电阻电路 </a:t>
              </a:r>
              <a:endParaRPr lang="zh-CN" altLang="en-US">
                <a:solidFill>
                  <a:schemeClr val="bg1"/>
                </a:solidFill>
                <a:latin typeface="楷体_GB2312" pitchFamily="49" charset="-122"/>
              </a:endParaRPr>
            </a:p>
          </p:txBody>
        </p:sp>
        <p:sp>
          <p:nvSpPr>
            <p:cNvPr id="211976" name="Rectangle 8" descr="水滴"/>
            <p:cNvSpPr>
              <a:spLocks noChangeArrowheads="1"/>
            </p:cNvSpPr>
            <p:nvPr/>
          </p:nvSpPr>
          <p:spPr bwMode="auto">
            <a:xfrm>
              <a:off x="2880" y="3273"/>
              <a:ext cx="1128" cy="542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8000" rIns="19800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一个</a:t>
              </a:r>
              <a:endParaRPr lang="zh-CN" altLang="en-US">
                <a:solidFill>
                  <a:schemeClr val="tx1"/>
                </a:solidFill>
              </a:endParaRPr>
            </a:p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动态元件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1977" name="AutoShape 9"/>
          <p:cNvSpPr>
            <a:spLocks noChangeArrowheads="1"/>
          </p:cNvSpPr>
          <p:nvPr/>
        </p:nvSpPr>
        <p:spPr bwMode="auto">
          <a:xfrm>
            <a:off x="8976360" y="2676525"/>
            <a:ext cx="1900555" cy="499110"/>
          </a:xfrm>
          <a:prstGeom prst="wedgeRoundRectCallout">
            <a:avLst>
              <a:gd name="adj1" fmla="val -106966"/>
              <a:gd name="adj2" fmla="val -2671"/>
              <a:gd name="adj3" fmla="val 16667"/>
            </a:avLst>
          </a:prstGeom>
          <a:gradFill rotWithShape="1">
            <a:gsLst>
              <a:gs pos="0">
                <a:srgbClr val="F3ABF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一阶电路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11984" name="Group 16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11985" name="Picture 17" descr="789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1986" name="Text Box 1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1987" name="Group 19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11988" name="Picture 20" descr="789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1989" name="Text Box 2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2015" name="Group 47"/>
          <p:cNvGrpSpPr/>
          <p:nvPr/>
        </p:nvGrpSpPr>
        <p:grpSpPr bwMode="auto">
          <a:xfrm>
            <a:off x="1345883" y="1912019"/>
            <a:ext cx="1800225" cy="936625"/>
            <a:chOff x="385" y="3022"/>
            <a:chExt cx="1036" cy="536"/>
          </a:xfrm>
        </p:grpSpPr>
        <p:pic>
          <p:nvPicPr>
            <p:cNvPr id="212016" name="Picture 48" descr="1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2017" name="Text Box 49"/>
            <p:cNvSpPr txBox="1">
              <a:spLocks noChangeArrowheads="1"/>
            </p:cNvSpPr>
            <p:nvPr/>
          </p:nvSpPr>
          <p:spPr bwMode="auto">
            <a:xfrm>
              <a:off x="793" y="3125"/>
              <a:ext cx="628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b="0">
                  <a:solidFill>
                    <a:srgbClr val="CC6600"/>
                  </a:solidFill>
                  <a:ea typeface="华文行楷" panose="02010800040101010101" pitchFamily="2" charset="-122"/>
                </a:rPr>
                <a:t>结论</a:t>
              </a:r>
              <a:endParaRPr lang="zh-CN" altLang="en-US" sz="3200" b="0">
                <a:solidFill>
                  <a:srgbClr val="CC6600"/>
                </a:solidFill>
                <a:ea typeface="华文行楷" panose="02010800040101010101" pitchFamily="2" charset="-122"/>
              </a:endParaRPr>
            </a:p>
          </p:txBody>
        </p:sp>
      </p:grpSp>
      <p:sp>
        <p:nvSpPr>
          <p:cNvPr id="212020" name="Text Box 52"/>
          <p:cNvSpPr txBox="1">
            <a:spLocks noChangeArrowheads="1"/>
          </p:cNvSpPr>
          <p:nvPr/>
        </p:nvSpPr>
        <p:spPr bwMode="auto">
          <a:xfrm>
            <a:off x="2211070" y="3745865"/>
            <a:ext cx="7749540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Times New Roman" panose="02020603050405020304" pitchFamily="18" charset="0"/>
              </a:rPr>
              <a:t>含有</a:t>
            </a:r>
            <a:r>
              <a:rPr kumimoji="1"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</a:rPr>
              <a:t>一个动态元件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电容或电感的线性电路</a:t>
            </a:r>
            <a:r>
              <a:rPr kumimoji="1" lang="zh-CN" altLang="en-US" sz="3200" dirty="0" smtClean="0">
                <a:latin typeface="Times New Roman" panose="02020603050405020304" pitchFamily="18" charset="0"/>
              </a:rPr>
              <a:t>，</a:t>
            </a:r>
            <a:endParaRPr kumimoji="1" lang="en-US" altLang="zh-CN" sz="3200" dirty="0" smtClean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Times New Roman" panose="02020603050405020304" pitchFamily="18" charset="0"/>
              </a:rPr>
              <a:t>其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电路方程为</a:t>
            </a:r>
            <a:r>
              <a:rPr kumimoji="1"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</a:rPr>
              <a:t>一阶线性常微分方程</a:t>
            </a:r>
            <a:r>
              <a:rPr kumimoji="1" lang="zh-CN" altLang="en-US" sz="3200" dirty="0" smtClean="0">
                <a:latin typeface="Times New Roman" panose="02020603050405020304" pitchFamily="18" charset="0"/>
              </a:rPr>
              <a:t>，</a:t>
            </a:r>
            <a:endParaRPr kumimoji="1" lang="en-US" altLang="zh-CN" sz="3200" dirty="0" smtClean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latin typeface="Times New Roman" panose="02020603050405020304" pitchFamily="18" charset="0"/>
              </a:rPr>
              <a:t>称为</a:t>
            </a:r>
            <a:r>
              <a:rPr kumimoji="1"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</a:rPr>
              <a:t>一阶电路</a:t>
            </a:r>
            <a:r>
              <a:rPr kumimoji="1" lang="zh-CN" altLang="en-US" sz="3200" dirty="0">
                <a:latin typeface="Times New Roman" panose="02020603050405020304" pitchFamily="18" charset="0"/>
              </a:rPr>
              <a:t>。</a:t>
            </a:r>
            <a:endParaRPr kumimoji="1" lang="zh-CN" altLang="en-US" sz="3200" dirty="0">
              <a:latin typeface="Times New Roman" panose="02020603050405020304" pitchFamily="18" charset="0"/>
            </a:endParaRPr>
          </a:p>
        </p:txBody>
      </p:sp>
      <p:grpSp>
        <p:nvGrpSpPr>
          <p:cNvPr id="212024" name="Group 56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212025" name="Picture 57" descr="789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2026" name="Text Box 58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一阶电路的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电路方程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21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7" grpId="0" bldLvl="0" animBg="1"/>
      <p:bldP spid="212020" grpId="0" bldLvl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1129983" y="1494949"/>
            <a:ext cx="5633085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FF9900"/>
                </a:solidFill>
                <a:latin typeface="楷体_GB2312" pitchFamily="49" charset="-122"/>
              </a:rPr>
              <a:t> </a:t>
            </a:r>
            <a:r>
              <a:rPr kumimoji="1" lang="zh-CN" altLang="en-US">
                <a:solidFill>
                  <a:srgbClr val="FF9900"/>
                </a:solidFill>
                <a:latin typeface="楷体_GB2312" pitchFamily="49" charset="-122"/>
              </a:rPr>
              <a:t>用单位阶跃函数表示复杂的信号</a:t>
            </a:r>
            <a:endParaRPr kumimoji="1" lang="zh-CN" altLang="en-US">
              <a:solidFill>
                <a:srgbClr val="FF9900"/>
              </a:solidFill>
              <a:latin typeface="楷体_GB2312" pitchFamily="49" charset="-122"/>
            </a:endParaRP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1124903" y="2838008"/>
            <a:ext cx="143986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7-</a:t>
            </a:r>
            <a:r>
              <a:rPr kumimoji="1" lang="en-US" altLang="zh-CN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8116" name="Object 4"/>
          <p:cNvGraphicFramePr>
            <a:graphicFrameLocks noChangeAspect="1"/>
          </p:cNvGraphicFramePr>
          <p:nvPr/>
        </p:nvGraphicFramePr>
        <p:xfrm>
          <a:off x="8155305" y="2840072"/>
          <a:ext cx="355123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88" name="公式" r:id="rId1" imgW="1968500" imgH="317500" progId="Equation.3">
                  <p:embed/>
                </p:oleObj>
              </mc:Choice>
              <mc:Fallback>
                <p:oleObj name="公式" r:id="rId1" imgW="1968500" imgH="317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5305" y="2840072"/>
                        <a:ext cx="3551238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8117" name="Group 5"/>
          <p:cNvGrpSpPr/>
          <p:nvPr/>
        </p:nvGrpSpPr>
        <p:grpSpPr bwMode="auto">
          <a:xfrm>
            <a:off x="5766158" y="2061847"/>
            <a:ext cx="2297122" cy="1741488"/>
            <a:chOff x="3016" y="2037"/>
            <a:chExt cx="1447" cy="1097"/>
          </a:xfrm>
        </p:grpSpPr>
        <p:sp>
          <p:nvSpPr>
            <p:cNvPr id="218118" name="Text Box 6"/>
            <p:cNvSpPr txBox="1">
              <a:spLocks noChangeArrowheads="1"/>
            </p:cNvSpPr>
            <p:nvPr/>
          </p:nvSpPr>
          <p:spPr bwMode="auto">
            <a:xfrm>
              <a:off x="3944" y="2181"/>
              <a:ext cx="42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18119" name="Line 7"/>
            <p:cNvSpPr>
              <a:spLocks noChangeShapeType="1"/>
            </p:cNvSpPr>
            <p:nvPr/>
          </p:nvSpPr>
          <p:spPr bwMode="auto">
            <a:xfrm>
              <a:off x="3136" y="2824"/>
              <a:ext cx="124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20" name="Line 8"/>
            <p:cNvSpPr>
              <a:spLocks noChangeShapeType="1"/>
            </p:cNvSpPr>
            <p:nvPr/>
          </p:nvSpPr>
          <p:spPr bwMode="auto">
            <a:xfrm flipV="1">
              <a:off x="3280" y="2200"/>
              <a:ext cx="8" cy="76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21" name="Line 9"/>
            <p:cNvSpPr>
              <a:spLocks noChangeShapeType="1"/>
            </p:cNvSpPr>
            <p:nvPr/>
          </p:nvSpPr>
          <p:spPr bwMode="auto">
            <a:xfrm>
              <a:off x="3280" y="2488"/>
              <a:ext cx="950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22" name="Text Box 10"/>
            <p:cNvSpPr txBox="1">
              <a:spLocks noChangeArrowheads="1"/>
            </p:cNvSpPr>
            <p:nvPr/>
          </p:nvSpPr>
          <p:spPr bwMode="auto">
            <a:xfrm>
              <a:off x="4285" y="2805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8123" name="Line 11"/>
            <p:cNvSpPr>
              <a:spLocks noChangeShapeType="1"/>
            </p:cNvSpPr>
            <p:nvPr/>
          </p:nvSpPr>
          <p:spPr bwMode="auto">
            <a:xfrm flipH="1" flipV="1">
              <a:off x="3104" y="2816"/>
              <a:ext cx="168" cy="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24" name="Line 12"/>
            <p:cNvSpPr>
              <a:spLocks noChangeShapeType="1"/>
            </p:cNvSpPr>
            <p:nvPr/>
          </p:nvSpPr>
          <p:spPr bwMode="auto">
            <a:xfrm>
              <a:off x="3272" y="2472"/>
              <a:ext cx="0" cy="352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25" name="Text Box 13"/>
            <p:cNvSpPr txBox="1">
              <a:spLocks noChangeArrowheads="1"/>
            </p:cNvSpPr>
            <p:nvPr/>
          </p:nvSpPr>
          <p:spPr bwMode="auto">
            <a:xfrm>
              <a:off x="3374" y="2037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8126" name="Text Box 14"/>
            <p:cNvSpPr txBox="1">
              <a:spLocks noChangeArrowheads="1"/>
            </p:cNvSpPr>
            <p:nvPr/>
          </p:nvSpPr>
          <p:spPr bwMode="auto">
            <a:xfrm>
              <a:off x="3016" y="2357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8127" name="Text Box 15"/>
            <p:cNvSpPr txBox="1">
              <a:spLocks noChangeArrowheads="1"/>
            </p:cNvSpPr>
            <p:nvPr/>
          </p:nvSpPr>
          <p:spPr bwMode="auto">
            <a:xfrm>
              <a:off x="3046" y="2778"/>
              <a:ext cx="212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8128" name="Group 16"/>
          <p:cNvGrpSpPr/>
          <p:nvPr/>
        </p:nvGrpSpPr>
        <p:grpSpPr bwMode="auto">
          <a:xfrm>
            <a:off x="2548141" y="2343200"/>
            <a:ext cx="2761771" cy="1929344"/>
            <a:chOff x="997" y="2156"/>
            <a:chExt cx="1420" cy="1041"/>
          </a:xfrm>
        </p:grpSpPr>
        <p:grpSp>
          <p:nvGrpSpPr>
            <p:cNvPr id="218129" name="Group 17"/>
            <p:cNvGrpSpPr/>
            <p:nvPr/>
          </p:nvGrpSpPr>
          <p:grpSpPr bwMode="auto">
            <a:xfrm>
              <a:off x="997" y="2156"/>
              <a:ext cx="1420" cy="1041"/>
              <a:chOff x="997" y="2156"/>
              <a:chExt cx="1420" cy="1041"/>
            </a:xfrm>
          </p:grpSpPr>
          <p:sp>
            <p:nvSpPr>
              <p:cNvPr id="218130" name="Line 18"/>
              <p:cNvSpPr>
                <a:spLocks noChangeShapeType="1"/>
              </p:cNvSpPr>
              <p:nvPr/>
            </p:nvSpPr>
            <p:spPr bwMode="auto">
              <a:xfrm>
                <a:off x="1098" y="2912"/>
                <a:ext cx="124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8131" name="Line 19"/>
              <p:cNvSpPr>
                <a:spLocks noChangeShapeType="1"/>
              </p:cNvSpPr>
              <p:nvPr/>
            </p:nvSpPr>
            <p:spPr bwMode="auto">
              <a:xfrm flipV="1">
                <a:off x="1242" y="2288"/>
                <a:ext cx="0" cy="76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8132" name="Line 20"/>
              <p:cNvSpPr>
                <a:spLocks noChangeShapeType="1"/>
              </p:cNvSpPr>
              <p:nvPr/>
            </p:nvSpPr>
            <p:spPr bwMode="auto">
              <a:xfrm>
                <a:off x="1242" y="2576"/>
                <a:ext cx="384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8133" name="Line 21"/>
              <p:cNvSpPr>
                <a:spLocks noChangeShapeType="1"/>
              </p:cNvSpPr>
              <p:nvPr/>
            </p:nvSpPr>
            <p:spPr bwMode="auto">
              <a:xfrm>
                <a:off x="1626" y="2576"/>
                <a:ext cx="0" cy="336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8134" name="Text Box 22"/>
              <p:cNvSpPr txBox="1">
                <a:spLocks noChangeArrowheads="1"/>
              </p:cNvSpPr>
              <p:nvPr/>
            </p:nvSpPr>
            <p:spPr bwMode="auto">
              <a:xfrm>
                <a:off x="997" y="2435"/>
                <a:ext cx="185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8135" name="Text Box 23"/>
              <p:cNvSpPr txBox="1">
                <a:spLocks noChangeArrowheads="1"/>
              </p:cNvSpPr>
              <p:nvPr/>
            </p:nvSpPr>
            <p:spPr bwMode="auto">
              <a:xfrm>
                <a:off x="1525" y="2915"/>
                <a:ext cx="204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kumimoji="1"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8136" name="Text Box 24"/>
              <p:cNvSpPr txBox="1">
                <a:spLocks noChangeArrowheads="1"/>
              </p:cNvSpPr>
              <p:nvPr/>
            </p:nvSpPr>
            <p:spPr bwMode="auto">
              <a:xfrm>
                <a:off x="2272" y="2915"/>
                <a:ext cx="145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8137" name="Text Box 25"/>
              <p:cNvSpPr txBox="1">
                <a:spLocks noChangeArrowheads="1"/>
              </p:cNvSpPr>
              <p:nvPr/>
            </p:nvSpPr>
            <p:spPr bwMode="auto">
              <a:xfrm>
                <a:off x="1370" y="2156"/>
                <a:ext cx="317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8138" name="Line 26"/>
              <p:cNvSpPr>
                <a:spLocks noChangeShapeType="1"/>
              </p:cNvSpPr>
              <p:nvPr/>
            </p:nvSpPr>
            <p:spPr bwMode="auto">
              <a:xfrm flipH="1">
                <a:off x="1008" y="2904"/>
                <a:ext cx="232" cy="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8139" name="Line 27"/>
              <p:cNvSpPr>
                <a:spLocks noChangeShapeType="1"/>
              </p:cNvSpPr>
              <p:nvPr/>
            </p:nvSpPr>
            <p:spPr bwMode="auto">
              <a:xfrm flipV="1">
                <a:off x="1232" y="2568"/>
                <a:ext cx="8" cy="336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8140" name="Line 28"/>
              <p:cNvSpPr>
                <a:spLocks noChangeShapeType="1"/>
              </p:cNvSpPr>
              <p:nvPr/>
            </p:nvSpPr>
            <p:spPr bwMode="auto">
              <a:xfrm>
                <a:off x="1632" y="2904"/>
                <a:ext cx="5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8141" name="Line 29"/>
              <p:cNvSpPr>
                <a:spLocks noChangeShapeType="1"/>
              </p:cNvSpPr>
              <p:nvPr/>
            </p:nvSpPr>
            <p:spPr bwMode="auto">
              <a:xfrm>
                <a:off x="1632" y="2896"/>
                <a:ext cx="632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8142" name="Text Box 30"/>
            <p:cNvSpPr txBox="1">
              <a:spLocks noChangeArrowheads="1"/>
            </p:cNvSpPr>
            <p:nvPr/>
          </p:nvSpPr>
          <p:spPr bwMode="auto">
            <a:xfrm>
              <a:off x="1014" y="2924"/>
              <a:ext cx="21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8143" name="Group 31"/>
          <p:cNvGrpSpPr/>
          <p:nvPr/>
        </p:nvGrpSpPr>
        <p:grpSpPr bwMode="auto">
          <a:xfrm>
            <a:off x="5955030" y="2777841"/>
            <a:ext cx="2120900" cy="1531938"/>
            <a:chOff x="3135" y="2488"/>
            <a:chExt cx="1336" cy="965"/>
          </a:xfrm>
        </p:grpSpPr>
        <p:sp>
          <p:nvSpPr>
            <p:cNvPr id="218144" name="Line 32"/>
            <p:cNvSpPr>
              <a:spLocks noChangeShapeType="1"/>
            </p:cNvSpPr>
            <p:nvPr/>
          </p:nvSpPr>
          <p:spPr bwMode="auto">
            <a:xfrm>
              <a:off x="3642" y="2488"/>
              <a:ext cx="0" cy="33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8145" name="Group 33"/>
            <p:cNvGrpSpPr/>
            <p:nvPr/>
          </p:nvGrpSpPr>
          <p:grpSpPr bwMode="auto">
            <a:xfrm>
              <a:off x="3135" y="2739"/>
              <a:ext cx="1336" cy="714"/>
              <a:chOff x="3135" y="2739"/>
              <a:chExt cx="1336" cy="714"/>
            </a:xfrm>
          </p:grpSpPr>
          <p:sp>
            <p:nvSpPr>
              <p:cNvPr id="218146" name="Text Box 34"/>
              <p:cNvSpPr txBox="1">
                <a:spLocks noChangeArrowheads="1"/>
              </p:cNvSpPr>
              <p:nvPr/>
            </p:nvSpPr>
            <p:spPr bwMode="auto">
              <a:xfrm>
                <a:off x="3622" y="2739"/>
                <a:ext cx="250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kumimoji="1"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8147" name="Line 35"/>
              <p:cNvSpPr>
                <a:spLocks noChangeShapeType="1"/>
              </p:cNvSpPr>
              <p:nvPr/>
            </p:nvSpPr>
            <p:spPr bwMode="auto">
              <a:xfrm>
                <a:off x="3654" y="2824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8148" name="Line 36"/>
              <p:cNvSpPr>
                <a:spLocks noChangeShapeType="1"/>
              </p:cNvSpPr>
              <p:nvPr/>
            </p:nvSpPr>
            <p:spPr bwMode="auto">
              <a:xfrm>
                <a:off x="3654" y="3160"/>
                <a:ext cx="672" cy="0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8149" name="Text Box 37"/>
              <p:cNvSpPr txBox="1">
                <a:spLocks noChangeArrowheads="1"/>
              </p:cNvSpPr>
              <p:nvPr/>
            </p:nvSpPr>
            <p:spPr bwMode="auto">
              <a:xfrm>
                <a:off x="3631" y="3125"/>
                <a:ext cx="840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Symbol" panose="05050102010706020507" pitchFamily="18" charset="2"/>
                  </a:rPr>
                  <a:t>-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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t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Symbol" panose="05050102010706020507" pitchFamily="18" charset="2"/>
                  </a:rPr>
                  <a:t>-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t</a:t>
                </a:r>
                <a:r>
                  <a:rPr kumimoji="1"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0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)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18150" name="Line 38"/>
              <p:cNvSpPr>
                <a:spLocks noChangeShapeType="1"/>
              </p:cNvSpPr>
              <p:nvPr/>
            </p:nvSpPr>
            <p:spPr bwMode="auto">
              <a:xfrm>
                <a:off x="3135" y="2835"/>
                <a:ext cx="518" cy="0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18151" name="Object 39"/>
          <p:cNvGraphicFramePr>
            <a:graphicFrameLocks noChangeAspect="1"/>
          </p:cNvGraphicFramePr>
          <p:nvPr/>
        </p:nvGraphicFramePr>
        <p:xfrm>
          <a:off x="1686895" y="5228624"/>
          <a:ext cx="50704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89" name="公式" r:id="rId3" imgW="3238500" imgH="304800" progId="Equation.3">
                  <p:embed/>
                </p:oleObj>
              </mc:Choice>
              <mc:Fallback>
                <p:oleObj name="公式" r:id="rId3" imgW="3238500" imgH="3048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6895" y="5228624"/>
                        <a:ext cx="507047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52" name="Text Box 40"/>
          <p:cNvSpPr txBox="1">
            <a:spLocks noChangeArrowheads="1"/>
          </p:cNvSpPr>
          <p:nvPr/>
        </p:nvSpPr>
        <p:spPr bwMode="auto">
          <a:xfrm>
            <a:off x="6597968" y="4437542"/>
            <a:ext cx="143986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7-</a:t>
            </a:r>
            <a:r>
              <a:rPr kumimoji="1" lang="en-US" altLang="zh-CN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8153" name="Group 41"/>
          <p:cNvGrpSpPr/>
          <p:nvPr/>
        </p:nvGrpSpPr>
        <p:grpSpPr bwMode="auto">
          <a:xfrm>
            <a:off x="8094029" y="4221162"/>
            <a:ext cx="3019424" cy="2097087"/>
            <a:chOff x="703" y="2387"/>
            <a:chExt cx="1902" cy="1321"/>
          </a:xfrm>
        </p:grpSpPr>
        <p:sp>
          <p:nvSpPr>
            <p:cNvPr id="218154" name="Line 42"/>
            <p:cNvSpPr>
              <a:spLocks noChangeShapeType="1"/>
            </p:cNvSpPr>
            <p:nvPr/>
          </p:nvSpPr>
          <p:spPr bwMode="auto">
            <a:xfrm flipV="1">
              <a:off x="878" y="3385"/>
              <a:ext cx="1684" cy="13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55" name="Line 43"/>
            <p:cNvSpPr>
              <a:spLocks noChangeShapeType="1"/>
            </p:cNvSpPr>
            <p:nvPr/>
          </p:nvSpPr>
          <p:spPr bwMode="auto">
            <a:xfrm flipV="1">
              <a:off x="974" y="2478"/>
              <a:ext cx="1" cy="111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56" name="Text Box 44"/>
            <p:cNvSpPr txBox="1">
              <a:spLocks noChangeArrowheads="1"/>
            </p:cNvSpPr>
            <p:nvPr/>
          </p:nvSpPr>
          <p:spPr bwMode="auto">
            <a:xfrm>
              <a:off x="1180" y="3379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8157" name="Text Box 45"/>
            <p:cNvSpPr txBox="1">
              <a:spLocks noChangeArrowheads="1"/>
            </p:cNvSpPr>
            <p:nvPr/>
          </p:nvSpPr>
          <p:spPr bwMode="auto">
            <a:xfrm>
              <a:off x="2427" y="3339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8158" name="Text Box 46"/>
            <p:cNvSpPr txBox="1">
              <a:spLocks noChangeArrowheads="1"/>
            </p:cNvSpPr>
            <p:nvPr/>
          </p:nvSpPr>
          <p:spPr bwMode="auto">
            <a:xfrm>
              <a:off x="732" y="2886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8159" name="Text Box 47"/>
            <p:cNvSpPr txBox="1">
              <a:spLocks noChangeArrowheads="1"/>
            </p:cNvSpPr>
            <p:nvPr/>
          </p:nvSpPr>
          <p:spPr bwMode="auto">
            <a:xfrm>
              <a:off x="862" y="2387"/>
              <a:ext cx="5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f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8160" name="Text Box 48"/>
            <p:cNvSpPr txBox="1">
              <a:spLocks noChangeArrowheads="1"/>
            </p:cNvSpPr>
            <p:nvPr/>
          </p:nvSpPr>
          <p:spPr bwMode="auto">
            <a:xfrm>
              <a:off x="735" y="3423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8161" name="Line 49"/>
            <p:cNvSpPr>
              <a:spLocks noChangeShapeType="1"/>
            </p:cNvSpPr>
            <p:nvPr/>
          </p:nvSpPr>
          <p:spPr bwMode="auto">
            <a:xfrm flipH="1">
              <a:off x="973" y="2750"/>
              <a:ext cx="35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62" name="Line 50"/>
            <p:cNvSpPr>
              <a:spLocks noChangeShapeType="1"/>
            </p:cNvSpPr>
            <p:nvPr/>
          </p:nvSpPr>
          <p:spPr bwMode="auto">
            <a:xfrm flipH="1">
              <a:off x="975" y="3067"/>
              <a:ext cx="35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8163" name="Text Box 51"/>
            <p:cNvSpPr txBox="1">
              <a:spLocks noChangeArrowheads="1"/>
            </p:cNvSpPr>
            <p:nvPr/>
          </p:nvSpPr>
          <p:spPr bwMode="auto">
            <a:xfrm>
              <a:off x="732" y="2568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8164" name="Line 52"/>
            <p:cNvSpPr>
              <a:spLocks noChangeShapeType="1"/>
            </p:cNvSpPr>
            <p:nvPr/>
          </p:nvSpPr>
          <p:spPr bwMode="auto">
            <a:xfrm>
              <a:off x="1338" y="2750"/>
              <a:ext cx="0" cy="63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165" name="Line 53"/>
            <p:cNvSpPr>
              <a:spLocks noChangeShapeType="1"/>
            </p:cNvSpPr>
            <p:nvPr/>
          </p:nvSpPr>
          <p:spPr bwMode="auto">
            <a:xfrm>
              <a:off x="1338" y="2750"/>
              <a:ext cx="5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166" name="Line 54"/>
            <p:cNvSpPr>
              <a:spLocks noChangeShapeType="1"/>
            </p:cNvSpPr>
            <p:nvPr/>
          </p:nvSpPr>
          <p:spPr bwMode="auto">
            <a:xfrm>
              <a:off x="1882" y="2750"/>
              <a:ext cx="0" cy="36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167" name="Line 55"/>
            <p:cNvSpPr>
              <a:spLocks noChangeShapeType="1"/>
            </p:cNvSpPr>
            <p:nvPr/>
          </p:nvSpPr>
          <p:spPr bwMode="auto">
            <a:xfrm>
              <a:off x="1882" y="3113"/>
              <a:ext cx="36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168" name="Line 56"/>
            <p:cNvSpPr>
              <a:spLocks noChangeShapeType="1"/>
            </p:cNvSpPr>
            <p:nvPr/>
          </p:nvSpPr>
          <p:spPr bwMode="auto">
            <a:xfrm>
              <a:off x="2245" y="3113"/>
              <a:ext cx="0" cy="27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169" name="Text Box 57"/>
            <p:cNvSpPr txBox="1">
              <a:spLocks noChangeArrowheads="1"/>
            </p:cNvSpPr>
            <p:nvPr/>
          </p:nvSpPr>
          <p:spPr bwMode="auto">
            <a:xfrm>
              <a:off x="2093" y="3339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8170" name="Text Box 58"/>
            <p:cNvSpPr txBox="1">
              <a:spLocks noChangeArrowheads="1"/>
            </p:cNvSpPr>
            <p:nvPr/>
          </p:nvSpPr>
          <p:spPr bwMode="auto">
            <a:xfrm>
              <a:off x="1775" y="3339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8171" name="Line 59"/>
            <p:cNvSpPr>
              <a:spLocks noChangeShapeType="1"/>
            </p:cNvSpPr>
            <p:nvPr/>
          </p:nvSpPr>
          <p:spPr bwMode="auto">
            <a:xfrm>
              <a:off x="1882" y="3067"/>
              <a:ext cx="0" cy="31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172" name="Line 60"/>
            <p:cNvSpPr>
              <a:spLocks noChangeShapeType="1"/>
            </p:cNvSpPr>
            <p:nvPr/>
          </p:nvSpPr>
          <p:spPr bwMode="auto">
            <a:xfrm>
              <a:off x="703" y="3385"/>
              <a:ext cx="635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8173" name="Group 61"/>
          <p:cNvGrpSpPr/>
          <p:nvPr/>
        </p:nvGrpSpPr>
        <p:grpSpPr bwMode="auto">
          <a:xfrm>
            <a:off x="11132471" y="6446871"/>
            <a:ext cx="792162" cy="368300"/>
            <a:chOff x="5193" y="4020"/>
            <a:chExt cx="499" cy="232"/>
          </a:xfrm>
        </p:grpSpPr>
        <p:pic>
          <p:nvPicPr>
            <p:cNvPr id="218174" name="Picture 62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8175" name="Text Box 6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8176" name="Group 64"/>
          <p:cNvGrpSpPr/>
          <p:nvPr/>
        </p:nvGrpSpPr>
        <p:grpSpPr bwMode="auto">
          <a:xfrm>
            <a:off x="10268871" y="6446871"/>
            <a:ext cx="792162" cy="368300"/>
            <a:chOff x="4649" y="4020"/>
            <a:chExt cx="499" cy="232"/>
          </a:xfrm>
        </p:grpSpPr>
        <p:pic>
          <p:nvPicPr>
            <p:cNvPr id="218177" name="Picture 65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8178" name="Text Box 6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8179" name="Group 67"/>
          <p:cNvGrpSpPr/>
          <p:nvPr/>
        </p:nvGrpSpPr>
        <p:grpSpPr bwMode="auto">
          <a:xfrm>
            <a:off x="9403692" y="6446871"/>
            <a:ext cx="792163" cy="368300"/>
            <a:chOff x="4649" y="4020"/>
            <a:chExt cx="499" cy="232"/>
          </a:xfrm>
        </p:grpSpPr>
        <p:pic>
          <p:nvPicPr>
            <p:cNvPr id="218180" name="Picture 68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8181" name="Text Box 69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18182" name="Text Box 70"/>
          <p:cNvSpPr txBox="1">
            <a:spLocks noChangeArrowheads="1"/>
          </p:cNvSpPr>
          <p:nvPr/>
        </p:nvSpPr>
        <p:spPr bwMode="auto">
          <a:xfrm>
            <a:off x="4662170" y="2653983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18183" name="Text Box 71"/>
          <p:cNvSpPr txBox="1">
            <a:spLocks noChangeArrowheads="1"/>
          </p:cNvSpPr>
          <p:nvPr/>
        </p:nvSpPr>
        <p:spPr bwMode="auto">
          <a:xfrm>
            <a:off x="1557973" y="4365943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用单位阶跃函数表示复杂信号举例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18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8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8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8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8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8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21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8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8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8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8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218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8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8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8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8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0"/>
                                        <p:tgtEl>
                                          <p:spTgt spid="21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4" grpId="0" bldLvl="0" animBg="1"/>
      <p:bldP spid="218115" grpId="0" bldLvl="0" animBg="1"/>
      <p:bldP spid="218152" grpId="0" bldLvl="0" animBg="1"/>
      <p:bldP spid="218182" grpId="0" bldLvl="0" animBg="1"/>
      <p:bldP spid="218183" grpId="0" bldLvl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38" name="Object 2"/>
          <p:cNvGraphicFramePr>
            <a:graphicFrameLocks noChangeAspect="1"/>
          </p:cNvGraphicFramePr>
          <p:nvPr/>
        </p:nvGraphicFramePr>
        <p:xfrm>
          <a:off x="1446531" y="4718084"/>
          <a:ext cx="529113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0" name="公式" r:id="rId1" imgW="2959100" imgH="304800" progId="Equation.3">
                  <p:embed/>
                </p:oleObj>
              </mc:Choice>
              <mc:Fallback>
                <p:oleObj name="公式" r:id="rId1" imgW="2959100" imgH="304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531" y="4718084"/>
                        <a:ext cx="529113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39" name="Text Box 3"/>
          <p:cNvSpPr txBox="1">
            <a:spLocks noChangeArrowheads="1"/>
          </p:cNvSpPr>
          <p:nvPr/>
        </p:nvSpPr>
        <p:spPr bwMode="auto">
          <a:xfrm>
            <a:off x="6023928" y="3861628"/>
            <a:ext cx="113284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kumimoji="1" lang="en-US" altLang="zh-CN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9140" name="Group 4"/>
          <p:cNvGrpSpPr/>
          <p:nvPr/>
        </p:nvGrpSpPr>
        <p:grpSpPr bwMode="auto">
          <a:xfrm>
            <a:off x="7355522" y="4076703"/>
            <a:ext cx="2505074" cy="1665288"/>
            <a:chOff x="735" y="2659"/>
            <a:chExt cx="1578" cy="1049"/>
          </a:xfrm>
        </p:grpSpPr>
        <p:sp>
          <p:nvSpPr>
            <p:cNvPr id="219141" name="Line 5"/>
            <p:cNvSpPr>
              <a:spLocks noChangeShapeType="1"/>
            </p:cNvSpPr>
            <p:nvPr/>
          </p:nvSpPr>
          <p:spPr bwMode="auto">
            <a:xfrm>
              <a:off x="878" y="3398"/>
              <a:ext cx="134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42" name="Line 6"/>
            <p:cNvSpPr>
              <a:spLocks noChangeShapeType="1"/>
            </p:cNvSpPr>
            <p:nvPr/>
          </p:nvSpPr>
          <p:spPr bwMode="auto">
            <a:xfrm flipV="1">
              <a:off x="974" y="2822"/>
              <a:ext cx="0" cy="76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43" name="Line 7"/>
            <p:cNvSpPr>
              <a:spLocks noChangeShapeType="1"/>
            </p:cNvSpPr>
            <p:nvPr/>
          </p:nvSpPr>
          <p:spPr bwMode="auto">
            <a:xfrm flipV="1">
              <a:off x="974" y="3014"/>
              <a:ext cx="336" cy="38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44" name="Line 8"/>
            <p:cNvSpPr>
              <a:spLocks noChangeShapeType="1"/>
            </p:cNvSpPr>
            <p:nvPr/>
          </p:nvSpPr>
          <p:spPr bwMode="auto">
            <a:xfrm>
              <a:off x="1310" y="3014"/>
              <a:ext cx="86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45" name="Line 9"/>
            <p:cNvSpPr>
              <a:spLocks noChangeShapeType="1"/>
            </p:cNvSpPr>
            <p:nvPr/>
          </p:nvSpPr>
          <p:spPr bwMode="auto">
            <a:xfrm>
              <a:off x="1310" y="3014"/>
              <a:ext cx="0" cy="38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46" name="Text Box 10"/>
            <p:cNvSpPr txBox="1">
              <a:spLocks noChangeArrowheads="1"/>
            </p:cNvSpPr>
            <p:nvPr/>
          </p:nvSpPr>
          <p:spPr bwMode="auto">
            <a:xfrm>
              <a:off x="1180" y="3379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47" name="Text Box 11"/>
            <p:cNvSpPr txBox="1">
              <a:spLocks noChangeArrowheads="1"/>
            </p:cNvSpPr>
            <p:nvPr/>
          </p:nvSpPr>
          <p:spPr bwMode="auto">
            <a:xfrm>
              <a:off x="2135" y="3379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48" name="Text Box 12"/>
            <p:cNvSpPr txBox="1">
              <a:spLocks noChangeArrowheads="1"/>
            </p:cNvSpPr>
            <p:nvPr/>
          </p:nvSpPr>
          <p:spPr bwMode="auto">
            <a:xfrm>
              <a:off x="748" y="2872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49" name="Text Box 13"/>
            <p:cNvSpPr txBox="1">
              <a:spLocks noChangeArrowheads="1"/>
            </p:cNvSpPr>
            <p:nvPr/>
          </p:nvSpPr>
          <p:spPr bwMode="auto">
            <a:xfrm>
              <a:off x="887" y="2659"/>
              <a:ext cx="5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f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50" name="Text Box 14"/>
            <p:cNvSpPr txBox="1">
              <a:spLocks noChangeArrowheads="1"/>
            </p:cNvSpPr>
            <p:nvPr/>
          </p:nvSpPr>
          <p:spPr bwMode="auto">
            <a:xfrm>
              <a:off x="735" y="3423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51" name="Line 15"/>
            <p:cNvSpPr>
              <a:spLocks noChangeShapeType="1"/>
            </p:cNvSpPr>
            <p:nvPr/>
          </p:nvSpPr>
          <p:spPr bwMode="auto">
            <a:xfrm flipH="1">
              <a:off x="973" y="3014"/>
              <a:ext cx="35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19152" name="Object 16"/>
          <p:cNvGraphicFramePr>
            <a:graphicFrameLocks noChangeAspect="1"/>
          </p:cNvGraphicFramePr>
          <p:nvPr/>
        </p:nvGraphicFramePr>
        <p:xfrm>
          <a:off x="2292669" y="5439734"/>
          <a:ext cx="4075112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1" name="公式" r:id="rId3" imgW="2095500" imgH="304800" progId="Equation.3">
                  <p:embed/>
                </p:oleObj>
              </mc:Choice>
              <mc:Fallback>
                <p:oleObj name="公式" r:id="rId3" imgW="2095500" imgH="304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669" y="5439734"/>
                        <a:ext cx="4075112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9153" name="Group 17"/>
          <p:cNvGrpSpPr/>
          <p:nvPr/>
        </p:nvGrpSpPr>
        <p:grpSpPr bwMode="auto">
          <a:xfrm>
            <a:off x="7088824" y="5229225"/>
            <a:ext cx="4192587" cy="971550"/>
            <a:chOff x="2740" y="3222"/>
            <a:chExt cx="2641" cy="612"/>
          </a:xfrm>
        </p:grpSpPr>
        <p:grpSp>
          <p:nvGrpSpPr>
            <p:cNvPr id="219154" name="Group 18"/>
            <p:cNvGrpSpPr/>
            <p:nvPr/>
          </p:nvGrpSpPr>
          <p:grpSpPr bwMode="auto">
            <a:xfrm>
              <a:off x="2740" y="3222"/>
              <a:ext cx="1320" cy="612"/>
              <a:chOff x="456" y="864"/>
              <a:chExt cx="1320" cy="612"/>
            </a:xfrm>
          </p:grpSpPr>
          <p:sp>
            <p:nvSpPr>
              <p:cNvPr id="219155" name="Line 19"/>
              <p:cNvSpPr>
                <a:spLocks noChangeShapeType="1"/>
              </p:cNvSpPr>
              <p:nvPr/>
            </p:nvSpPr>
            <p:spPr bwMode="auto">
              <a:xfrm>
                <a:off x="1212" y="864"/>
                <a:ext cx="564" cy="612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9156" name="Line 20"/>
              <p:cNvSpPr>
                <a:spLocks noChangeShapeType="1"/>
              </p:cNvSpPr>
              <p:nvPr/>
            </p:nvSpPr>
            <p:spPr bwMode="auto">
              <a:xfrm>
                <a:off x="456" y="876"/>
                <a:ext cx="756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219157" name="Object 21"/>
            <p:cNvGraphicFramePr>
              <a:graphicFrameLocks noChangeAspect="1"/>
            </p:cNvGraphicFramePr>
            <p:nvPr/>
          </p:nvGraphicFramePr>
          <p:xfrm>
            <a:off x="4038" y="3521"/>
            <a:ext cx="1343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12" name="公式" r:id="rId5" imgW="1409700" imgH="304800" progId="Equation.3">
                    <p:embed/>
                  </p:oleObj>
                </mc:Choice>
                <mc:Fallback>
                  <p:oleObj name="公式" r:id="rId5" imgW="1409700" imgH="3048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8" y="3521"/>
                          <a:ext cx="1343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9158" name="Group 22"/>
          <p:cNvGrpSpPr/>
          <p:nvPr/>
        </p:nvGrpSpPr>
        <p:grpSpPr bwMode="auto">
          <a:xfrm>
            <a:off x="7015798" y="3860800"/>
            <a:ext cx="2687637" cy="1371600"/>
            <a:chOff x="372" y="0"/>
            <a:chExt cx="1693" cy="864"/>
          </a:xfrm>
        </p:grpSpPr>
        <p:grpSp>
          <p:nvGrpSpPr>
            <p:cNvPr id="219159" name="Group 23"/>
            <p:cNvGrpSpPr/>
            <p:nvPr/>
          </p:nvGrpSpPr>
          <p:grpSpPr bwMode="auto">
            <a:xfrm>
              <a:off x="372" y="0"/>
              <a:ext cx="1248" cy="864"/>
              <a:chOff x="372" y="0"/>
              <a:chExt cx="1248" cy="864"/>
            </a:xfrm>
          </p:grpSpPr>
          <p:sp>
            <p:nvSpPr>
              <p:cNvPr id="219160" name="Line 24"/>
              <p:cNvSpPr>
                <a:spLocks noChangeShapeType="1"/>
              </p:cNvSpPr>
              <p:nvPr/>
            </p:nvSpPr>
            <p:spPr bwMode="auto">
              <a:xfrm flipV="1">
                <a:off x="864" y="0"/>
                <a:ext cx="756" cy="864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9161" name="Line 25"/>
              <p:cNvSpPr>
                <a:spLocks noChangeShapeType="1"/>
              </p:cNvSpPr>
              <p:nvPr/>
            </p:nvSpPr>
            <p:spPr bwMode="auto">
              <a:xfrm>
                <a:off x="372" y="852"/>
                <a:ext cx="492" cy="0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219162" name="Object 26"/>
            <p:cNvGraphicFramePr>
              <a:graphicFrameLocks noChangeAspect="1"/>
            </p:cNvGraphicFramePr>
            <p:nvPr/>
          </p:nvGraphicFramePr>
          <p:xfrm>
            <a:off x="1596" y="9"/>
            <a:ext cx="46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13" name="公式" r:id="rId7" imgW="469900" imgH="304800" progId="Equation.3">
                    <p:embed/>
                  </p:oleObj>
                </mc:Choice>
                <mc:Fallback>
                  <p:oleObj name="公式" r:id="rId7" imgW="469900" imgH="3048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6" y="9"/>
                          <a:ext cx="469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66FF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9163" name="Object 27"/>
          <p:cNvGraphicFramePr>
            <a:graphicFrameLocks noChangeAspect="1"/>
          </p:cNvGraphicFramePr>
          <p:nvPr/>
        </p:nvGraphicFramePr>
        <p:xfrm>
          <a:off x="7101222" y="1913289"/>
          <a:ext cx="378777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4" name="公式" r:id="rId9" imgW="2095500" imgH="660400" progId="Equation.3">
                  <p:embed/>
                </p:oleObj>
              </mc:Choice>
              <mc:Fallback>
                <p:oleObj name="公式" r:id="rId9" imgW="2095500" imgH="6604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1222" y="1913289"/>
                        <a:ext cx="3787775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64" name="Text Box 28"/>
          <p:cNvSpPr txBox="1">
            <a:spLocks noChangeArrowheads="1"/>
          </p:cNvSpPr>
          <p:nvPr/>
        </p:nvSpPr>
        <p:spPr bwMode="auto">
          <a:xfrm>
            <a:off x="1346199" y="1551149"/>
            <a:ext cx="123444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7- 3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9165" name="Group 29"/>
          <p:cNvGrpSpPr/>
          <p:nvPr/>
        </p:nvGrpSpPr>
        <p:grpSpPr bwMode="auto">
          <a:xfrm>
            <a:off x="2705732" y="1625602"/>
            <a:ext cx="2973383" cy="2097088"/>
            <a:chOff x="970" y="346"/>
            <a:chExt cx="1873" cy="1321"/>
          </a:xfrm>
        </p:grpSpPr>
        <p:sp>
          <p:nvSpPr>
            <p:cNvPr id="219166" name="Line 30"/>
            <p:cNvSpPr>
              <a:spLocks noChangeShapeType="1"/>
            </p:cNvSpPr>
            <p:nvPr/>
          </p:nvSpPr>
          <p:spPr bwMode="auto">
            <a:xfrm flipV="1">
              <a:off x="1111" y="1344"/>
              <a:ext cx="172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67" name="Line 31"/>
            <p:cNvSpPr>
              <a:spLocks noChangeShapeType="1"/>
            </p:cNvSpPr>
            <p:nvPr/>
          </p:nvSpPr>
          <p:spPr bwMode="auto">
            <a:xfrm flipV="1">
              <a:off x="1212" y="437"/>
              <a:ext cx="1" cy="111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68" name="Text Box 32"/>
            <p:cNvSpPr txBox="1">
              <a:spLocks noChangeArrowheads="1"/>
            </p:cNvSpPr>
            <p:nvPr/>
          </p:nvSpPr>
          <p:spPr bwMode="auto">
            <a:xfrm>
              <a:off x="1418" y="1338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69" name="Text Box 33"/>
            <p:cNvSpPr txBox="1">
              <a:spLocks noChangeArrowheads="1"/>
            </p:cNvSpPr>
            <p:nvPr/>
          </p:nvSpPr>
          <p:spPr bwMode="auto">
            <a:xfrm>
              <a:off x="2665" y="1298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70" name="Text Box 34"/>
            <p:cNvSpPr txBox="1">
              <a:spLocks noChangeArrowheads="1"/>
            </p:cNvSpPr>
            <p:nvPr/>
          </p:nvSpPr>
          <p:spPr bwMode="auto">
            <a:xfrm>
              <a:off x="970" y="845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71" name="Text Box 35"/>
            <p:cNvSpPr txBox="1">
              <a:spLocks noChangeArrowheads="1"/>
            </p:cNvSpPr>
            <p:nvPr/>
          </p:nvSpPr>
          <p:spPr bwMode="auto">
            <a:xfrm>
              <a:off x="1100" y="346"/>
              <a:ext cx="5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f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72" name="Text Box 36"/>
            <p:cNvSpPr txBox="1">
              <a:spLocks noChangeArrowheads="1"/>
            </p:cNvSpPr>
            <p:nvPr/>
          </p:nvSpPr>
          <p:spPr bwMode="auto">
            <a:xfrm>
              <a:off x="973" y="1382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73" name="Line 37"/>
            <p:cNvSpPr>
              <a:spLocks noChangeShapeType="1"/>
            </p:cNvSpPr>
            <p:nvPr/>
          </p:nvSpPr>
          <p:spPr bwMode="auto">
            <a:xfrm flipH="1">
              <a:off x="1211" y="709"/>
              <a:ext cx="35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174" name="Text Box 38"/>
            <p:cNvSpPr txBox="1">
              <a:spLocks noChangeArrowheads="1"/>
            </p:cNvSpPr>
            <p:nvPr/>
          </p:nvSpPr>
          <p:spPr bwMode="auto">
            <a:xfrm>
              <a:off x="970" y="527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75" name="Line 39"/>
            <p:cNvSpPr>
              <a:spLocks noChangeShapeType="1"/>
            </p:cNvSpPr>
            <p:nvPr/>
          </p:nvSpPr>
          <p:spPr bwMode="auto">
            <a:xfrm flipH="1">
              <a:off x="1575" y="709"/>
              <a:ext cx="1" cy="31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6" name="Line 40"/>
            <p:cNvSpPr>
              <a:spLocks noChangeShapeType="1"/>
            </p:cNvSpPr>
            <p:nvPr/>
          </p:nvSpPr>
          <p:spPr bwMode="auto">
            <a:xfrm>
              <a:off x="1576" y="709"/>
              <a:ext cx="5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7" name="Line 41"/>
            <p:cNvSpPr>
              <a:spLocks noChangeShapeType="1"/>
            </p:cNvSpPr>
            <p:nvPr/>
          </p:nvSpPr>
          <p:spPr bwMode="auto">
            <a:xfrm>
              <a:off x="2120" y="709"/>
              <a:ext cx="0" cy="36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8" name="Line 42"/>
            <p:cNvSpPr>
              <a:spLocks noChangeShapeType="1"/>
            </p:cNvSpPr>
            <p:nvPr/>
          </p:nvSpPr>
          <p:spPr bwMode="auto">
            <a:xfrm>
              <a:off x="2120" y="1072"/>
              <a:ext cx="36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79" name="Line 43"/>
            <p:cNvSpPr>
              <a:spLocks noChangeShapeType="1"/>
            </p:cNvSpPr>
            <p:nvPr/>
          </p:nvSpPr>
          <p:spPr bwMode="auto">
            <a:xfrm>
              <a:off x="2483" y="1072"/>
              <a:ext cx="0" cy="27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0" name="Text Box 44"/>
            <p:cNvSpPr txBox="1">
              <a:spLocks noChangeArrowheads="1"/>
            </p:cNvSpPr>
            <p:nvPr/>
          </p:nvSpPr>
          <p:spPr bwMode="auto">
            <a:xfrm>
              <a:off x="2331" y="1298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81" name="Text Box 45"/>
            <p:cNvSpPr txBox="1">
              <a:spLocks noChangeArrowheads="1"/>
            </p:cNvSpPr>
            <p:nvPr/>
          </p:nvSpPr>
          <p:spPr bwMode="auto">
            <a:xfrm>
              <a:off x="2013" y="1298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9182" name="Line 46"/>
            <p:cNvSpPr>
              <a:spLocks noChangeShapeType="1"/>
            </p:cNvSpPr>
            <p:nvPr/>
          </p:nvSpPr>
          <p:spPr bwMode="auto">
            <a:xfrm>
              <a:off x="2120" y="1026"/>
              <a:ext cx="0" cy="31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9183" name="Line 47"/>
            <p:cNvSpPr>
              <a:spLocks noChangeShapeType="1"/>
            </p:cNvSpPr>
            <p:nvPr/>
          </p:nvSpPr>
          <p:spPr bwMode="auto">
            <a:xfrm>
              <a:off x="1213" y="1026"/>
              <a:ext cx="36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9184" name="Group 48"/>
          <p:cNvGrpSpPr/>
          <p:nvPr/>
        </p:nvGrpSpPr>
        <p:grpSpPr bwMode="auto">
          <a:xfrm>
            <a:off x="11132471" y="6446871"/>
            <a:ext cx="792162" cy="368300"/>
            <a:chOff x="5193" y="4020"/>
            <a:chExt cx="499" cy="232"/>
          </a:xfrm>
        </p:grpSpPr>
        <p:pic>
          <p:nvPicPr>
            <p:cNvPr id="219185" name="Picture 49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186" name="Text Box 5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9187" name="Group 51"/>
          <p:cNvGrpSpPr/>
          <p:nvPr/>
        </p:nvGrpSpPr>
        <p:grpSpPr bwMode="auto">
          <a:xfrm>
            <a:off x="10268871" y="6446871"/>
            <a:ext cx="792162" cy="368300"/>
            <a:chOff x="4649" y="4020"/>
            <a:chExt cx="499" cy="232"/>
          </a:xfrm>
        </p:grpSpPr>
        <p:pic>
          <p:nvPicPr>
            <p:cNvPr id="219188" name="Picture 52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189" name="Text Box 5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19190" name="Group 54"/>
          <p:cNvGrpSpPr/>
          <p:nvPr/>
        </p:nvGrpSpPr>
        <p:grpSpPr bwMode="auto">
          <a:xfrm>
            <a:off x="9403692" y="6446871"/>
            <a:ext cx="792163" cy="368300"/>
            <a:chOff x="4649" y="4020"/>
            <a:chExt cx="499" cy="232"/>
          </a:xfrm>
        </p:grpSpPr>
        <p:pic>
          <p:nvPicPr>
            <p:cNvPr id="219191" name="Picture 55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192" name="Text Box 56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19193" name="Text Box 57"/>
          <p:cNvSpPr txBox="1">
            <a:spLocks noChangeArrowheads="1"/>
          </p:cNvSpPr>
          <p:nvPr/>
        </p:nvSpPr>
        <p:spPr bwMode="auto">
          <a:xfrm>
            <a:off x="5950268" y="1911985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19194" name="Text Box 58"/>
          <p:cNvSpPr txBox="1">
            <a:spLocks noChangeArrowheads="1"/>
          </p:cNvSpPr>
          <p:nvPr/>
        </p:nvSpPr>
        <p:spPr bwMode="auto">
          <a:xfrm>
            <a:off x="1423988" y="3929063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阶跃函数举例续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9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9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1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9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9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9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9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1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21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9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9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9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9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1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1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bldLvl="0" animBg="1"/>
      <p:bldP spid="219164" grpId="0" bldLvl="0" animBg="1"/>
      <p:bldP spid="219193" grpId="0" bldLvl="0" animBg="1"/>
      <p:bldP spid="219194" grpId="0" bldLvl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162" name="Object 2"/>
          <p:cNvGraphicFramePr>
            <a:graphicFrameLocks noChangeAspect="1"/>
          </p:cNvGraphicFramePr>
          <p:nvPr/>
        </p:nvGraphicFramePr>
        <p:xfrm>
          <a:off x="621682" y="2494314"/>
          <a:ext cx="217646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47" name="公式" r:id="rId1" imgW="1155700" imgH="304800" progId="Equation.3">
                  <p:embed/>
                </p:oleObj>
              </mc:Choice>
              <mc:Fallback>
                <p:oleObj name="公式" r:id="rId1" imgW="1155700" imgH="304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82" y="2494314"/>
                        <a:ext cx="2176463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63" name="Text Box 3"/>
          <p:cNvSpPr txBox="1">
            <a:spLocks noChangeArrowheads="1"/>
          </p:cNvSpPr>
          <p:nvPr/>
        </p:nvSpPr>
        <p:spPr bwMode="auto">
          <a:xfrm>
            <a:off x="1130300" y="1049655"/>
            <a:ext cx="13589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7-5</a:t>
            </a:r>
            <a:endParaRPr kumimoji="1"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0164" name="Group 4"/>
          <p:cNvGrpSpPr/>
          <p:nvPr/>
        </p:nvGrpSpPr>
        <p:grpSpPr bwMode="auto">
          <a:xfrm>
            <a:off x="514379" y="3709672"/>
            <a:ext cx="2014547" cy="2178050"/>
            <a:chOff x="2608" y="1026"/>
            <a:chExt cx="1269" cy="1372"/>
          </a:xfrm>
        </p:grpSpPr>
        <p:sp>
          <p:nvSpPr>
            <p:cNvPr id="220165" name="Line 5"/>
            <p:cNvSpPr>
              <a:spLocks noChangeShapeType="1"/>
            </p:cNvSpPr>
            <p:nvPr/>
          </p:nvSpPr>
          <p:spPr bwMode="auto">
            <a:xfrm>
              <a:off x="2608" y="2069"/>
              <a:ext cx="1226" cy="1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66" name="Line 6"/>
            <p:cNvSpPr>
              <a:spLocks noChangeShapeType="1"/>
            </p:cNvSpPr>
            <p:nvPr/>
          </p:nvSpPr>
          <p:spPr bwMode="auto">
            <a:xfrm flipV="1">
              <a:off x="2915" y="1163"/>
              <a:ext cx="1" cy="111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67" name="Text Box 7"/>
            <p:cNvSpPr txBox="1">
              <a:spLocks noChangeArrowheads="1"/>
            </p:cNvSpPr>
            <p:nvPr/>
          </p:nvSpPr>
          <p:spPr bwMode="auto">
            <a:xfrm>
              <a:off x="3699" y="2024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0168" name="Text Box 8"/>
            <p:cNvSpPr txBox="1">
              <a:spLocks noChangeArrowheads="1"/>
            </p:cNvSpPr>
            <p:nvPr/>
          </p:nvSpPr>
          <p:spPr bwMode="auto">
            <a:xfrm>
              <a:off x="2672" y="1208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0169" name="Text Box 9"/>
            <p:cNvSpPr txBox="1">
              <a:spLocks noChangeArrowheads="1"/>
            </p:cNvSpPr>
            <p:nvPr/>
          </p:nvSpPr>
          <p:spPr bwMode="auto">
            <a:xfrm>
              <a:off x="2993" y="1026"/>
              <a:ext cx="28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0170" name="Text Box 10"/>
            <p:cNvSpPr txBox="1">
              <a:spLocks noChangeArrowheads="1"/>
            </p:cNvSpPr>
            <p:nvPr/>
          </p:nvSpPr>
          <p:spPr bwMode="auto">
            <a:xfrm>
              <a:off x="2687" y="2061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0171" name="Text Box 11"/>
            <p:cNvSpPr txBox="1">
              <a:spLocks noChangeArrowheads="1"/>
            </p:cNvSpPr>
            <p:nvPr/>
          </p:nvSpPr>
          <p:spPr bwMode="auto">
            <a:xfrm>
              <a:off x="3399" y="2069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0172" name="Line 12"/>
            <p:cNvSpPr>
              <a:spLocks noChangeShapeType="1"/>
            </p:cNvSpPr>
            <p:nvPr/>
          </p:nvSpPr>
          <p:spPr bwMode="auto">
            <a:xfrm>
              <a:off x="2916" y="1389"/>
              <a:ext cx="635" cy="6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0173" name="Text Box 13"/>
          <p:cNvSpPr txBox="1">
            <a:spLocks noChangeArrowheads="1"/>
          </p:cNvSpPr>
          <p:nvPr/>
        </p:nvSpPr>
        <p:spPr bwMode="auto">
          <a:xfrm>
            <a:off x="1141730" y="1624330"/>
            <a:ext cx="794639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latin typeface="楷体_GB2312" pitchFamily="49" charset="-122"/>
              </a:rPr>
              <a:t>已知电压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(t)</a:t>
            </a:r>
            <a:r>
              <a:rPr lang="zh-CN" altLang="en-US">
                <a:latin typeface="楷体_GB2312" pitchFamily="49" charset="-122"/>
              </a:rPr>
              <a:t>的波形如图，试画出下列电压的波形。</a:t>
            </a:r>
            <a:endParaRPr lang="zh-CN" altLang="en-US">
              <a:latin typeface="楷体_GB2312" pitchFamily="49" charset="-122"/>
            </a:endParaRPr>
          </a:p>
        </p:txBody>
      </p:sp>
      <p:graphicFrame>
        <p:nvGraphicFramePr>
          <p:cNvPr id="220174" name="Object 14"/>
          <p:cNvGraphicFramePr>
            <a:graphicFrameLocks noChangeAspect="1"/>
          </p:cNvGraphicFramePr>
          <p:nvPr/>
        </p:nvGraphicFramePr>
        <p:xfrm>
          <a:off x="8330900" y="3360137"/>
          <a:ext cx="33686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48" name="公式" r:id="rId3" imgW="1828800" imgH="304800" progId="Equation.3">
                  <p:embed/>
                </p:oleObj>
              </mc:Choice>
              <mc:Fallback>
                <p:oleObj name="公式" r:id="rId3" imgW="1828800" imgH="304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0900" y="3360137"/>
                        <a:ext cx="336867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75" name="Object 15"/>
          <p:cNvGraphicFramePr>
            <a:graphicFrameLocks noChangeAspect="1"/>
          </p:cNvGraphicFramePr>
          <p:nvPr/>
        </p:nvGraphicFramePr>
        <p:xfrm>
          <a:off x="4872040" y="3359502"/>
          <a:ext cx="319881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49" name="公式" r:id="rId5" imgW="1765300" imgH="304800" progId="Equation.3">
                  <p:embed/>
                </p:oleObj>
              </mc:Choice>
              <mc:Fallback>
                <p:oleObj name="公式" r:id="rId5" imgW="1765300" imgH="304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40" y="3359502"/>
                        <a:ext cx="319881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76" name="Object 16"/>
          <p:cNvGraphicFramePr>
            <a:graphicFrameLocks noChangeAspect="1"/>
          </p:cNvGraphicFramePr>
          <p:nvPr/>
        </p:nvGraphicFramePr>
        <p:xfrm>
          <a:off x="3274380" y="2566992"/>
          <a:ext cx="269081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50" name="公式" r:id="rId7" imgW="1485900" imgH="304800" progId="Equation.3">
                  <p:embed/>
                </p:oleObj>
              </mc:Choice>
              <mc:Fallback>
                <p:oleObj name="公式" r:id="rId7" imgW="1485900" imgH="304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380" y="2566992"/>
                        <a:ext cx="269081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0177" name="Group 17"/>
          <p:cNvGrpSpPr/>
          <p:nvPr/>
        </p:nvGrpSpPr>
        <p:grpSpPr bwMode="auto">
          <a:xfrm>
            <a:off x="8523298" y="906782"/>
            <a:ext cx="3000387" cy="2106613"/>
            <a:chOff x="341" y="300"/>
            <a:chExt cx="1890" cy="1327"/>
          </a:xfrm>
        </p:grpSpPr>
        <p:sp>
          <p:nvSpPr>
            <p:cNvPr id="220178" name="Line 18"/>
            <p:cNvSpPr>
              <a:spLocks noChangeShapeType="1"/>
            </p:cNvSpPr>
            <p:nvPr/>
          </p:nvSpPr>
          <p:spPr bwMode="auto">
            <a:xfrm>
              <a:off x="476" y="1298"/>
              <a:ext cx="1712" cy="1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79" name="Line 19"/>
            <p:cNvSpPr>
              <a:spLocks noChangeShapeType="1"/>
            </p:cNvSpPr>
            <p:nvPr/>
          </p:nvSpPr>
          <p:spPr bwMode="auto">
            <a:xfrm flipV="1">
              <a:off x="1269" y="392"/>
              <a:ext cx="1" cy="111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80" name="Text Box 20"/>
            <p:cNvSpPr txBox="1">
              <a:spLocks noChangeArrowheads="1"/>
            </p:cNvSpPr>
            <p:nvPr/>
          </p:nvSpPr>
          <p:spPr bwMode="auto">
            <a:xfrm>
              <a:off x="2053" y="1253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0181" name="Text Box 21"/>
            <p:cNvSpPr txBox="1">
              <a:spLocks noChangeArrowheads="1"/>
            </p:cNvSpPr>
            <p:nvPr/>
          </p:nvSpPr>
          <p:spPr bwMode="auto">
            <a:xfrm>
              <a:off x="936" y="437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0182" name="Text Box 22"/>
            <p:cNvSpPr txBox="1">
              <a:spLocks noChangeArrowheads="1"/>
            </p:cNvSpPr>
            <p:nvPr/>
          </p:nvSpPr>
          <p:spPr bwMode="auto">
            <a:xfrm>
              <a:off x="1095" y="300"/>
              <a:ext cx="60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u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0183" name="Text Box 23"/>
            <p:cNvSpPr txBox="1">
              <a:spLocks noChangeArrowheads="1"/>
            </p:cNvSpPr>
            <p:nvPr/>
          </p:nvSpPr>
          <p:spPr bwMode="auto">
            <a:xfrm>
              <a:off x="1041" y="1290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0184" name="Text Box 24"/>
            <p:cNvSpPr txBox="1">
              <a:spLocks noChangeArrowheads="1"/>
            </p:cNvSpPr>
            <p:nvPr/>
          </p:nvSpPr>
          <p:spPr bwMode="auto">
            <a:xfrm>
              <a:off x="341" y="1298"/>
              <a:ext cx="45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0185" name="Text Box 25"/>
            <p:cNvSpPr txBox="1">
              <a:spLocks noChangeArrowheads="1"/>
            </p:cNvSpPr>
            <p:nvPr/>
          </p:nvSpPr>
          <p:spPr bwMode="auto">
            <a:xfrm>
              <a:off x="1753" y="1298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0186" name="Line 26"/>
            <p:cNvSpPr>
              <a:spLocks noChangeShapeType="1"/>
            </p:cNvSpPr>
            <p:nvPr/>
          </p:nvSpPr>
          <p:spPr bwMode="auto">
            <a:xfrm flipV="1">
              <a:off x="635" y="618"/>
              <a:ext cx="635" cy="6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187" name="Line 27"/>
            <p:cNvSpPr>
              <a:spLocks noChangeShapeType="1"/>
            </p:cNvSpPr>
            <p:nvPr/>
          </p:nvSpPr>
          <p:spPr bwMode="auto">
            <a:xfrm>
              <a:off x="1270" y="618"/>
              <a:ext cx="635" cy="6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0188" name="Group 28"/>
          <p:cNvGrpSpPr/>
          <p:nvPr/>
        </p:nvGrpSpPr>
        <p:grpSpPr bwMode="auto">
          <a:xfrm>
            <a:off x="2915006" y="3709704"/>
            <a:ext cx="2803535" cy="2106613"/>
            <a:chOff x="3788" y="935"/>
            <a:chExt cx="1766" cy="1327"/>
          </a:xfrm>
        </p:grpSpPr>
        <p:sp>
          <p:nvSpPr>
            <p:cNvPr id="220189" name="Line 29"/>
            <p:cNvSpPr>
              <a:spLocks noChangeShapeType="1"/>
            </p:cNvSpPr>
            <p:nvPr/>
          </p:nvSpPr>
          <p:spPr bwMode="auto">
            <a:xfrm flipV="1">
              <a:off x="3923" y="1979"/>
              <a:ext cx="154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90" name="Line 30"/>
            <p:cNvSpPr>
              <a:spLocks noChangeShapeType="1"/>
            </p:cNvSpPr>
            <p:nvPr/>
          </p:nvSpPr>
          <p:spPr bwMode="auto">
            <a:xfrm flipV="1">
              <a:off x="4367" y="1072"/>
              <a:ext cx="1" cy="111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91" name="Text Box 31"/>
            <p:cNvSpPr txBox="1">
              <a:spLocks noChangeArrowheads="1"/>
            </p:cNvSpPr>
            <p:nvPr/>
          </p:nvSpPr>
          <p:spPr bwMode="auto">
            <a:xfrm>
              <a:off x="5376" y="1933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192" name="Text Box 32"/>
            <p:cNvSpPr txBox="1">
              <a:spLocks noChangeArrowheads="1"/>
            </p:cNvSpPr>
            <p:nvPr/>
          </p:nvSpPr>
          <p:spPr bwMode="auto">
            <a:xfrm>
              <a:off x="4124" y="1117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193" name="Text Box 33"/>
            <p:cNvSpPr txBox="1">
              <a:spLocks noChangeArrowheads="1"/>
            </p:cNvSpPr>
            <p:nvPr/>
          </p:nvSpPr>
          <p:spPr bwMode="auto">
            <a:xfrm>
              <a:off x="4445" y="935"/>
              <a:ext cx="28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194" name="Text Box 34"/>
            <p:cNvSpPr txBox="1">
              <a:spLocks noChangeArrowheads="1"/>
            </p:cNvSpPr>
            <p:nvPr/>
          </p:nvSpPr>
          <p:spPr bwMode="auto">
            <a:xfrm>
              <a:off x="4139" y="1970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000" b="0" i="1">
                <a:ea typeface="仿宋_GB2312" pitchFamily="49" charset="-122"/>
              </a:endParaRPr>
            </a:p>
          </p:txBody>
        </p:sp>
        <p:sp>
          <p:nvSpPr>
            <p:cNvPr id="220195" name="Text Box 35"/>
            <p:cNvSpPr txBox="1">
              <a:spLocks noChangeArrowheads="1"/>
            </p:cNvSpPr>
            <p:nvPr/>
          </p:nvSpPr>
          <p:spPr bwMode="auto">
            <a:xfrm>
              <a:off x="3788" y="1933"/>
              <a:ext cx="38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0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196" name="Text Box 36"/>
            <p:cNvSpPr txBox="1">
              <a:spLocks noChangeArrowheads="1"/>
            </p:cNvSpPr>
            <p:nvPr/>
          </p:nvSpPr>
          <p:spPr bwMode="auto">
            <a:xfrm>
              <a:off x="4588" y="1933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197" name="Line 37"/>
            <p:cNvSpPr>
              <a:spLocks noChangeShapeType="1"/>
            </p:cNvSpPr>
            <p:nvPr/>
          </p:nvSpPr>
          <p:spPr bwMode="auto">
            <a:xfrm flipV="1">
              <a:off x="4377" y="1298"/>
              <a:ext cx="317" cy="36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198" name="Line 38"/>
            <p:cNvSpPr>
              <a:spLocks noChangeShapeType="1"/>
            </p:cNvSpPr>
            <p:nvPr/>
          </p:nvSpPr>
          <p:spPr bwMode="auto">
            <a:xfrm>
              <a:off x="4694" y="1298"/>
              <a:ext cx="635" cy="6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0199" name="Group 39"/>
          <p:cNvGrpSpPr/>
          <p:nvPr/>
        </p:nvGrpSpPr>
        <p:grpSpPr bwMode="auto">
          <a:xfrm>
            <a:off x="6165533" y="3718560"/>
            <a:ext cx="2360613" cy="2104390"/>
            <a:chOff x="2389" y="2478"/>
            <a:chExt cx="1487" cy="1327"/>
          </a:xfrm>
        </p:grpSpPr>
        <p:sp>
          <p:nvSpPr>
            <p:cNvPr id="220200" name="Line 40"/>
            <p:cNvSpPr>
              <a:spLocks noChangeShapeType="1"/>
            </p:cNvSpPr>
            <p:nvPr/>
          </p:nvSpPr>
          <p:spPr bwMode="auto">
            <a:xfrm>
              <a:off x="2562" y="3521"/>
              <a:ext cx="1225" cy="1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01" name="Line 41"/>
            <p:cNvSpPr>
              <a:spLocks noChangeShapeType="1"/>
            </p:cNvSpPr>
            <p:nvPr/>
          </p:nvSpPr>
          <p:spPr bwMode="auto">
            <a:xfrm flipV="1">
              <a:off x="2689" y="2615"/>
              <a:ext cx="1" cy="111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02" name="Text Box 42"/>
            <p:cNvSpPr txBox="1">
              <a:spLocks noChangeArrowheads="1"/>
            </p:cNvSpPr>
            <p:nvPr/>
          </p:nvSpPr>
          <p:spPr bwMode="auto">
            <a:xfrm>
              <a:off x="3698" y="3476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203" name="Text Box 43"/>
            <p:cNvSpPr txBox="1">
              <a:spLocks noChangeArrowheads="1"/>
            </p:cNvSpPr>
            <p:nvPr/>
          </p:nvSpPr>
          <p:spPr bwMode="auto">
            <a:xfrm>
              <a:off x="2389" y="2660"/>
              <a:ext cx="28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1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204" name="Text Box 44"/>
            <p:cNvSpPr txBox="1">
              <a:spLocks noChangeArrowheads="1"/>
            </p:cNvSpPr>
            <p:nvPr/>
          </p:nvSpPr>
          <p:spPr bwMode="auto">
            <a:xfrm>
              <a:off x="2767" y="2478"/>
              <a:ext cx="28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205" name="Text Box 45"/>
            <p:cNvSpPr txBox="1">
              <a:spLocks noChangeArrowheads="1"/>
            </p:cNvSpPr>
            <p:nvPr/>
          </p:nvSpPr>
          <p:spPr bwMode="auto">
            <a:xfrm>
              <a:off x="2461" y="3513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000" b="0" i="1">
                <a:ea typeface="仿宋_GB2312" pitchFamily="49" charset="-122"/>
              </a:endParaRPr>
            </a:p>
          </p:txBody>
        </p:sp>
        <p:sp>
          <p:nvSpPr>
            <p:cNvPr id="220206" name="Text Box 46"/>
            <p:cNvSpPr txBox="1">
              <a:spLocks noChangeArrowheads="1"/>
            </p:cNvSpPr>
            <p:nvPr/>
          </p:nvSpPr>
          <p:spPr bwMode="auto">
            <a:xfrm>
              <a:off x="2910" y="3476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207" name="Line 47"/>
            <p:cNvSpPr>
              <a:spLocks noChangeShapeType="1"/>
            </p:cNvSpPr>
            <p:nvPr/>
          </p:nvSpPr>
          <p:spPr bwMode="auto">
            <a:xfrm>
              <a:off x="3016" y="2841"/>
              <a:ext cx="635" cy="6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208" name="Line 48"/>
            <p:cNvSpPr>
              <a:spLocks noChangeShapeType="1"/>
            </p:cNvSpPr>
            <p:nvPr/>
          </p:nvSpPr>
          <p:spPr bwMode="auto">
            <a:xfrm>
              <a:off x="3016" y="2840"/>
              <a:ext cx="0" cy="68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0209" name="Group 49"/>
          <p:cNvGrpSpPr/>
          <p:nvPr/>
        </p:nvGrpSpPr>
        <p:grpSpPr bwMode="auto">
          <a:xfrm>
            <a:off x="8875364" y="3789683"/>
            <a:ext cx="2798746" cy="2033588"/>
            <a:chOff x="3780" y="2568"/>
            <a:chExt cx="1763" cy="1281"/>
          </a:xfrm>
        </p:grpSpPr>
        <p:sp>
          <p:nvSpPr>
            <p:cNvPr id="220210" name="Text Box 50"/>
            <p:cNvSpPr txBox="1">
              <a:spLocks noChangeArrowheads="1"/>
            </p:cNvSpPr>
            <p:nvPr/>
          </p:nvSpPr>
          <p:spPr bwMode="auto">
            <a:xfrm>
              <a:off x="4091" y="2568"/>
              <a:ext cx="28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211" name="Line 51"/>
            <p:cNvSpPr>
              <a:spLocks noChangeShapeType="1"/>
            </p:cNvSpPr>
            <p:nvPr/>
          </p:nvSpPr>
          <p:spPr bwMode="auto">
            <a:xfrm>
              <a:off x="3887" y="3566"/>
              <a:ext cx="1655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12" name="Line 52"/>
            <p:cNvSpPr>
              <a:spLocks noChangeShapeType="1"/>
            </p:cNvSpPr>
            <p:nvPr/>
          </p:nvSpPr>
          <p:spPr bwMode="auto">
            <a:xfrm flipV="1">
              <a:off x="4013" y="2660"/>
              <a:ext cx="1" cy="111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13" name="Text Box 53"/>
            <p:cNvSpPr txBox="1">
              <a:spLocks noChangeArrowheads="1"/>
            </p:cNvSpPr>
            <p:nvPr/>
          </p:nvSpPr>
          <p:spPr bwMode="auto">
            <a:xfrm>
              <a:off x="5365" y="3520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214" name="Text Box 54"/>
            <p:cNvSpPr txBox="1">
              <a:spLocks noChangeArrowheads="1"/>
            </p:cNvSpPr>
            <p:nvPr/>
          </p:nvSpPr>
          <p:spPr bwMode="auto">
            <a:xfrm>
              <a:off x="3780" y="2659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215" name="Text Box 55"/>
            <p:cNvSpPr txBox="1">
              <a:spLocks noChangeArrowheads="1"/>
            </p:cNvSpPr>
            <p:nvPr/>
          </p:nvSpPr>
          <p:spPr bwMode="auto">
            <a:xfrm>
              <a:off x="3785" y="3558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000" b="0" i="1">
                <a:ea typeface="仿宋_GB2312" pitchFamily="49" charset="-122"/>
              </a:endParaRPr>
            </a:p>
          </p:txBody>
        </p:sp>
        <p:sp>
          <p:nvSpPr>
            <p:cNvPr id="220216" name="Text Box 56"/>
            <p:cNvSpPr txBox="1">
              <a:spLocks noChangeArrowheads="1"/>
            </p:cNvSpPr>
            <p:nvPr/>
          </p:nvSpPr>
          <p:spPr bwMode="auto">
            <a:xfrm>
              <a:off x="4596" y="3520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b="0">
                <a:ea typeface="仿宋_GB2312" pitchFamily="49" charset="-122"/>
              </a:endParaRPr>
            </a:p>
          </p:txBody>
        </p:sp>
        <p:sp>
          <p:nvSpPr>
            <p:cNvPr id="220217" name="Line 57"/>
            <p:cNvSpPr>
              <a:spLocks noChangeShapeType="1"/>
            </p:cNvSpPr>
            <p:nvPr/>
          </p:nvSpPr>
          <p:spPr bwMode="auto">
            <a:xfrm flipV="1">
              <a:off x="4386" y="2885"/>
              <a:ext cx="317" cy="36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218" name="Line 58"/>
            <p:cNvSpPr>
              <a:spLocks noChangeShapeType="1"/>
            </p:cNvSpPr>
            <p:nvPr/>
          </p:nvSpPr>
          <p:spPr bwMode="auto">
            <a:xfrm>
              <a:off x="4703" y="2885"/>
              <a:ext cx="635" cy="6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219" name="Line 59"/>
            <p:cNvSpPr>
              <a:spLocks noChangeShapeType="1"/>
            </p:cNvSpPr>
            <p:nvPr/>
          </p:nvSpPr>
          <p:spPr bwMode="auto">
            <a:xfrm>
              <a:off x="4386" y="3248"/>
              <a:ext cx="0" cy="31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220" name="Text Box 60"/>
            <p:cNvSpPr txBox="1">
              <a:spLocks noChangeArrowheads="1"/>
            </p:cNvSpPr>
            <p:nvPr/>
          </p:nvSpPr>
          <p:spPr bwMode="auto">
            <a:xfrm>
              <a:off x="4234" y="3520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b="0">
                <a:ea typeface="仿宋_GB2312" pitchFamily="49" charset="-122"/>
              </a:endParaRPr>
            </a:p>
          </p:txBody>
        </p:sp>
      </p:grpSp>
      <p:grpSp>
        <p:nvGrpSpPr>
          <p:cNvPr id="220221" name="Group 61"/>
          <p:cNvGrpSpPr/>
          <p:nvPr/>
        </p:nvGrpSpPr>
        <p:grpSpPr bwMode="auto">
          <a:xfrm>
            <a:off x="11132471" y="6446871"/>
            <a:ext cx="792162" cy="368300"/>
            <a:chOff x="5193" y="4020"/>
            <a:chExt cx="499" cy="232"/>
          </a:xfrm>
        </p:grpSpPr>
        <p:pic>
          <p:nvPicPr>
            <p:cNvPr id="220222" name="Picture 62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0223" name="Text Box 6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0224" name="Group 64"/>
          <p:cNvGrpSpPr/>
          <p:nvPr/>
        </p:nvGrpSpPr>
        <p:grpSpPr bwMode="auto">
          <a:xfrm>
            <a:off x="10268871" y="6446871"/>
            <a:ext cx="792162" cy="368300"/>
            <a:chOff x="4649" y="4020"/>
            <a:chExt cx="499" cy="232"/>
          </a:xfrm>
        </p:grpSpPr>
        <p:pic>
          <p:nvPicPr>
            <p:cNvPr id="220225" name="Picture 65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0226" name="Text Box 6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0227" name="Group 67"/>
          <p:cNvGrpSpPr/>
          <p:nvPr/>
        </p:nvGrpSpPr>
        <p:grpSpPr bwMode="auto">
          <a:xfrm>
            <a:off x="9403692" y="6446871"/>
            <a:ext cx="792163" cy="368300"/>
            <a:chOff x="4649" y="4020"/>
            <a:chExt cx="499" cy="232"/>
          </a:xfrm>
        </p:grpSpPr>
        <p:pic>
          <p:nvPicPr>
            <p:cNvPr id="220228" name="Picture 68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0229" name="Text Box 69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20230" name="Text Box 70"/>
          <p:cNvSpPr txBox="1">
            <a:spLocks noChangeArrowheads="1"/>
          </p:cNvSpPr>
          <p:nvPr/>
        </p:nvSpPr>
        <p:spPr bwMode="auto">
          <a:xfrm>
            <a:off x="765175" y="3107693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73625" y="6022975"/>
            <a:ext cx="3316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>
                <a:solidFill>
                  <a:srgbClr val="FF0000"/>
                </a:solidFill>
                <a:latin typeface="+mn-lt"/>
              </a:rPr>
              <a:t>u(t)</a:t>
            </a:r>
            <a:r>
              <a:rPr lang="el-GR" altLang="zh-CN" b="0" dirty="0" smtClean="0">
                <a:solidFill>
                  <a:srgbClr val="FF0000"/>
                </a:solidFill>
                <a:latin typeface="+mn-lt"/>
              </a:rPr>
              <a:t>ε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</a:rPr>
              <a:t>(t-1)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</a:rPr>
              <a:t>？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梯形波？</a:t>
            </a:r>
            <a:endParaRPr lang="en-US" altLang="zh-CN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阶跃函数举例续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20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2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22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20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20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22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0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0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0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0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2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0"/>
                                        <p:tgtEl>
                                          <p:spTgt spid="22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" dur="2000"/>
                                        <p:tgtEl>
                                          <p:spTgt spid="220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3" grpId="0" bldLvl="0" animBg="1"/>
      <p:bldP spid="220173" grpId="0" bldLvl="0" animBg="1"/>
      <p:bldP spid="220230" grpId="0" bldLvl="0" animBg="1"/>
      <p:bldP spid="71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186" name="Object 2"/>
          <p:cNvGraphicFramePr>
            <a:graphicFrameLocks noChangeAspect="1"/>
          </p:cNvGraphicFramePr>
          <p:nvPr/>
        </p:nvGraphicFramePr>
        <p:xfrm>
          <a:off x="1345498" y="2780064"/>
          <a:ext cx="38227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39" name="公式" r:id="rId1" imgW="1993900" imgH="469900" progId="Equation.3">
                  <p:embed/>
                </p:oleObj>
              </mc:Choice>
              <mc:Fallback>
                <p:oleObj name="公式" r:id="rId1" imgW="1993900" imgH="469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5498" y="2780064"/>
                        <a:ext cx="38227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87" name="Object 3"/>
          <p:cNvGraphicFramePr>
            <a:graphicFrameLocks noChangeAspect="1"/>
          </p:cNvGraphicFramePr>
          <p:nvPr/>
        </p:nvGraphicFramePr>
        <p:xfrm>
          <a:off x="1345498" y="3788093"/>
          <a:ext cx="3030538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40" name="公式" r:id="rId3" imgW="1587500" imgH="596900" progId="Equation.3">
                  <p:embed/>
                </p:oleObj>
              </mc:Choice>
              <mc:Fallback>
                <p:oleObj name="公式" r:id="rId3" imgW="1587500" imgH="596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5498" y="3788093"/>
                        <a:ext cx="3030538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1188" name="Group 4"/>
          <p:cNvGrpSpPr/>
          <p:nvPr/>
        </p:nvGrpSpPr>
        <p:grpSpPr bwMode="auto">
          <a:xfrm>
            <a:off x="3211379" y="5229259"/>
            <a:ext cx="7651750" cy="936625"/>
            <a:chOff x="1165" y="3067"/>
            <a:chExt cx="4285" cy="590"/>
          </a:xfrm>
        </p:grpSpPr>
        <p:graphicFrame>
          <p:nvGraphicFramePr>
            <p:cNvPr id="221189" name="Object 5"/>
            <p:cNvGraphicFramePr>
              <a:graphicFrameLocks noChangeAspect="1"/>
            </p:cNvGraphicFramePr>
            <p:nvPr/>
          </p:nvGraphicFramePr>
          <p:xfrm>
            <a:off x="1165" y="3113"/>
            <a:ext cx="1277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441" name="公式" r:id="rId5" imgW="1130300" imgH="469900" progId="Equation.3">
                    <p:embed/>
                  </p:oleObj>
                </mc:Choice>
                <mc:Fallback>
                  <p:oleObj name="公式" r:id="rId5" imgW="1130300" imgH="4699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5" y="3113"/>
                          <a:ext cx="1277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1190" name="Text Box 6"/>
            <p:cNvSpPr txBox="1">
              <a:spLocks noChangeArrowheads="1"/>
            </p:cNvSpPr>
            <p:nvPr/>
          </p:nvSpPr>
          <p:spPr bwMode="auto">
            <a:xfrm>
              <a:off x="2536" y="3294"/>
              <a:ext cx="30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和</a:t>
              </a:r>
              <a:endPara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21191" name="Object 7"/>
            <p:cNvGraphicFramePr>
              <a:graphicFrameLocks noChangeAspect="1"/>
            </p:cNvGraphicFramePr>
            <p:nvPr/>
          </p:nvGraphicFramePr>
          <p:xfrm>
            <a:off x="2925" y="3067"/>
            <a:ext cx="1769" cy="5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442" name="公式" r:id="rId7" imgW="1282700" imgH="419100" progId="Equation.3">
                    <p:embed/>
                  </p:oleObj>
                </mc:Choice>
                <mc:Fallback>
                  <p:oleObj name="公式" r:id="rId7" imgW="1282700" imgH="4191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3067"/>
                          <a:ext cx="1769" cy="5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1192" name="Text Box 8"/>
            <p:cNvSpPr txBox="1">
              <a:spLocks noChangeArrowheads="1"/>
            </p:cNvSpPr>
            <p:nvPr/>
          </p:nvSpPr>
          <p:spPr bwMode="auto">
            <a:xfrm>
              <a:off x="4728" y="3248"/>
              <a:ext cx="72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的区别。</a:t>
              </a:r>
              <a:endPara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1193" name="Line 9"/>
            <p:cNvSpPr>
              <a:spLocks noChangeShapeType="1"/>
            </p:cNvSpPr>
            <p:nvPr/>
          </p:nvSpPr>
          <p:spPr bwMode="auto">
            <a:xfrm>
              <a:off x="1973" y="3657"/>
              <a:ext cx="49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194" name="Line 10"/>
            <p:cNvSpPr>
              <a:spLocks noChangeShapeType="1"/>
            </p:cNvSpPr>
            <p:nvPr/>
          </p:nvSpPr>
          <p:spPr bwMode="auto">
            <a:xfrm>
              <a:off x="3379" y="3657"/>
              <a:ext cx="1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1195" name="Text Box 11"/>
          <p:cNvSpPr txBox="1">
            <a:spLocks noChangeArrowheads="1"/>
          </p:cNvSpPr>
          <p:nvPr/>
        </p:nvSpPr>
        <p:spPr bwMode="auto">
          <a:xfrm>
            <a:off x="628969" y="1410019"/>
            <a:ext cx="45370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zh-CN" sz="3200" dirty="0">
                <a:solidFill>
                  <a:schemeClr val="bg1"/>
                </a:solidFill>
                <a:latin typeface="楷体_GB2312" pitchFamily="49" charset="-122"/>
              </a:rPr>
              <a:t>2. </a:t>
            </a:r>
            <a:r>
              <a:rPr kumimoji="1" lang="zh-CN" altLang="en-US" sz="3200" dirty="0">
                <a:solidFill>
                  <a:schemeClr val="bg1"/>
                </a:solidFill>
                <a:latin typeface="楷体_GB2312" pitchFamily="49" charset="-122"/>
              </a:rPr>
              <a:t>一阶电路的阶跃响应</a:t>
            </a:r>
            <a:endParaRPr kumimoji="1" lang="zh-CN" altLang="en-US" sz="3200" dirty="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221196" name="Text Box 12"/>
          <p:cNvSpPr txBox="1">
            <a:spLocks noChangeArrowheads="1"/>
          </p:cNvSpPr>
          <p:nvPr/>
        </p:nvSpPr>
        <p:spPr bwMode="auto">
          <a:xfrm>
            <a:off x="3712210" y="1988185"/>
            <a:ext cx="809752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Times New Roman" panose="02020603050405020304" pitchFamily="18" charset="0"/>
              </a:rPr>
              <a:t>激励为单位阶跃函数时</a:t>
            </a:r>
            <a:r>
              <a:rPr kumimoji="1" lang="zh-CN" altLang="en-US" dirty="0" smtClean="0">
                <a:latin typeface="Times New Roman" panose="02020603050405020304" pitchFamily="18" charset="0"/>
              </a:rPr>
              <a:t>，电路</a:t>
            </a:r>
            <a:r>
              <a:rPr kumimoji="1" lang="zh-CN" altLang="en-US" dirty="0">
                <a:latin typeface="Times New Roman" panose="02020603050405020304" pitchFamily="18" charset="0"/>
              </a:rPr>
              <a:t>中产生的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零状态</a:t>
            </a:r>
            <a:r>
              <a:rPr kumimoji="1" lang="zh-CN" altLang="en-US" dirty="0">
                <a:latin typeface="Times New Roman" panose="02020603050405020304" pitchFamily="18" charset="0"/>
              </a:rPr>
              <a:t>响应。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21197" name="Text Box 13"/>
          <p:cNvSpPr txBox="1">
            <a:spLocks noChangeArrowheads="1"/>
          </p:cNvSpPr>
          <p:nvPr/>
        </p:nvSpPr>
        <p:spPr bwMode="auto">
          <a:xfrm>
            <a:off x="1274287" y="2071212"/>
            <a:ext cx="1871662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</a:rPr>
              <a:t>阶跃响应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21198" name="Line 14"/>
          <p:cNvSpPr>
            <a:spLocks noChangeShapeType="1"/>
          </p:cNvSpPr>
          <p:nvPr/>
        </p:nvSpPr>
        <p:spPr bwMode="auto">
          <a:xfrm>
            <a:off x="3289461" y="2347278"/>
            <a:ext cx="360362" cy="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1199" name="Group 1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21200" name="Picture 16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1201" name="Text Box 1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1202" name="Group 1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21203" name="Picture 19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1204" name="Text Box 2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1237" name="Group 53"/>
          <p:cNvGrpSpPr/>
          <p:nvPr/>
        </p:nvGrpSpPr>
        <p:grpSpPr bwMode="auto">
          <a:xfrm>
            <a:off x="5446661" y="2628874"/>
            <a:ext cx="3625852" cy="2600326"/>
            <a:chOff x="3198" y="1432"/>
            <a:chExt cx="2284" cy="1638"/>
          </a:xfrm>
        </p:grpSpPr>
        <p:sp>
          <p:nvSpPr>
            <p:cNvPr id="221206" name="Oval 22"/>
            <p:cNvSpPr>
              <a:spLocks noChangeArrowheads="1"/>
            </p:cNvSpPr>
            <p:nvPr/>
          </p:nvSpPr>
          <p:spPr bwMode="auto">
            <a:xfrm>
              <a:off x="3198" y="2069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07" name="Line 23"/>
            <p:cNvSpPr>
              <a:spLocks noChangeShapeType="1"/>
            </p:cNvSpPr>
            <p:nvPr/>
          </p:nvSpPr>
          <p:spPr bwMode="auto">
            <a:xfrm>
              <a:off x="3470" y="2568"/>
              <a:ext cx="10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1208" name="Group 24"/>
            <p:cNvGrpSpPr/>
            <p:nvPr/>
          </p:nvGrpSpPr>
          <p:grpSpPr bwMode="auto">
            <a:xfrm>
              <a:off x="3470" y="1933"/>
              <a:ext cx="128" cy="136"/>
              <a:chOff x="648" y="2472"/>
              <a:chExt cx="128" cy="136"/>
            </a:xfrm>
          </p:grpSpPr>
          <p:sp>
            <p:nvSpPr>
              <p:cNvPr id="221209" name="Line 25"/>
              <p:cNvSpPr>
                <a:spLocks noChangeShapeType="1"/>
              </p:cNvSpPr>
              <p:nvPr/>
            </p:nvSpPr>
            <p:spPr bwMode="auto">
              <a:xfrm>
                <a:off x="648" y="2536"/>
                <a:ext cx="12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1210" name="Line 26"/>
              <p:cNvSpPr>
                <a:spLocks noChangeShapeType="1"/>
              </p:cNvSpPr>
              <p:nvPr/>
            </p:nvSpPr>
            <p:spPr bwMode="auto">
              <a:xfrm>
                <a:off x="704" y="2472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1211" name="Line 27"/>
            <p:cNvSpPr>
              <a:spLocks noChangeShapeType="1"/>
            </p:cNvSpPr>
            <p:nvPr/>
          </p:nvSpPr>
          <p:spPr bwMode="auto">
            <a:xfrm>
              <a:off x="3379" y="1796"/>
              <a:ext cx="160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12" name="Line 28"/>
            <p:cNvSpPr>
              <a:spLocks noChangeShapeType="1"/>
            </p:cNvSpPr>
            <p:nvPr/>
          </p:nvSpPr>
          <p:spPr bwMode="auto">
            <a:xfrm>
              <a:off x="4468" y="1797"/>
              <a:ext cx="263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13" name="Text Box 29"/>
            <p:cNvSpPr txBox="1">
              <a:spLocks noChangeArrowheads="1"/>
            </p:cNvSpPr>
            <p:nvPr/>
          </p:nvSpPr>
          <p:spPr bwMode="auto">
            <a:xfrm>
              <a:off x="4497" y="1432"/>
              <a:ext cx="18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1214" name="Line 30"/>
            <p:cNvSpPr>
              <a:spLocks noChangeShapeType="1"/>
            </p:cNvSpPr>
            <p:nvPr/>
          </p:nvSpPr>
          <p:spPr bwMode="auto">
            <a:xfrm flipH="1">
              <a:off x="3379" y="1796"/>
              <a:ext cx="0" cy="9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15" name="Text Box 31"/>
            <p:cNvSpPr txBox="1">
              <a:spLocks noChangeArrowheads="1"/>
            </p:cNvSpPr>
            <p:nvPr/>
          </p:nvSpPr>
          <p:spPr bwMode="auto">
            <a:xfrm>
              <a:off x="5105" y="2095"/>
              <a:ext cx="377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 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21216" name="Group 32"/>
            <p:cNvGrpSpPr/>
            <p:nvPr/>
          </p:nvGrpSpPr>
          <p:grpSpPr bwMode="auto">
            <a:xfrm>
              <a:off x="4564" y="1868"/>
              <a:ext cx="420" cy="749"/>
              <a:chOff x="1501" y="715"/>
              <a:chExt cx="377" cy="683"/>
            </a:xfrm>
          </p:grpSpPr>
          <p:grpSp>
            <p:nvGrpSpPr>
              <p:cNvPr id="221217" name="Group 33"/>
              <p:cNvGrpSpPr/>
              <p:nvPr/>
            </p:nvGrpSpPr>
            <p:grpSpPr bwMode="auto">
              <a:xfrm>
                <a:off x="1661" y="715"/>
                <a:ext cx="217" cy="683"/>
                <a:chOff x="1229" y="1243"/>
                <a:chExt cx="217" cy="683"/>
              </a:xfrm>
            </p:grpSpPr>
            <p:sp>
              <p:nvSpPr>
                <p:cNvPr id="22121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29" y="1243"/>
                  <a:ext cx="217" cy="3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1219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229" y="1627"/>
                  <a:ext cx="203" cy="2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21220" name="Text Box 36"/>
              <p:cNvSpPr txBox="1">
                <a:spLocks noChangeArrowheads="1"/>
              </p:cNvSpPr>
              <p:nvPr/>
            </p:nvSpPr>
            <p:spPr bwMode="auto">
              <a:xfrm>
                <a:off x="1501" y="897"/>
                <a:ext cx="291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1221" name="Line 37"/>
            <p:cNvSpPr>
              <a:spLocks noChangeShapeType="1"/>
            </p:cNvSpPr>
            <p:nvPr/>
          </p:nvSpPr>
          <p:spPr bwMode="auto">
            <a:xfrm flipV="1">
              <a:off x="4967" y="2295"/>
              <a:ext cx="0" cy="4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22" name="Line 38"/>
            <p:cNvSpPr>
              <a:spLocks noChangeShapeType="1"/>
            </p:cNvSpPr>
            <p:nvPr/>
          </p:nvSpPr>
          <p:spPr bwMode="auto">
            <a:xfrm flipV="1">
              <a:off x="4967" y="1796"/>
              <a:ext cx="0" cy="3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23" name="Line 39"/>
            <p:cNvSpPr>
              <a:spLocks noChangeShapeType="1"/>
            </p:cNvSpPr>
            <p:nvPr/>
          </p:nvSpPr>
          <p:spPr bwMode="auto">
            <a:xfrm>
              <a:off x="3379" y="2704"/>
              <a:ext cx="158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24" name="Text Box 40"/>
            <p:cNvSpPr txBox="1">
              <a:spLocks noChangeArrowheads="1"/>
            </p:cNvSpPr>
            <p:nvPr/>
          </p:nvSpPr>
          <p:spPr bwMode="auto">
            <a:xfrm>
              <a:off x="4060" y="1797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1225" name="Text Box 41"/>
            <p:cNvSpPr txBox="1">
              <a:spLocks noChangeArrowheads="1"/>
            </p:cNvSpPr>
            <p:nvPr/>
          </p:nvSpPr>
          <p:spPr bwMode="auto">
            <a:xfrm>
              <a:off x="3563" y="2702"/>
              <a:ext cx="113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)=0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21226" name="Object 42"/>
            <p:cNvGraphicFramePr>
              <a:graphicFrameLocks noChangeAspect="1"/>
            </p:cNvGraphicFramePr>
            <p:nvPr/>
          </p:nvGraphicFramePr>
          <p:xfrm>
            <a:off x="3624" y="2114"/>
            <a:ext cx="474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443" name="公式" r:id="rId10" imgW="444500" imgH="304800" progId="Equation.3">
                    <p:embed/>
                  </p:oleObj>
                </mc:Choice>
                <mc:Fallback>
                  <p:oleObj name="公式" r:id="rId10" imgW="444500" imgH="3048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4" y="2114"/>
                          <a:ext cx="474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1227" name="Rectangle 43"/>
            <p:cNvSpPr>
              <a:spLocks noChangeArrowheads="1"/>
            </p:cNvSpPr>
            <p:nvPr/>
          </p:nvSpPr>
          <p:spPr bwMode="auto">
            <a:xfrm>
              <a:off x="4014" y="1736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1228" name="Group 44"/>
            <p:cNvGrpSpPr/>
            <p:nvPr/>
          </p:nvGrpSpPr>
          <p:grpSpPr bwMode="auto">
            <a:xfrm>
              <a:off x="4841" y="2205"/>
              <a:ext cx="240" cy="90"/>
              <a:chOff x="4604" y="2478"/>
              <a:chExt cx="240" cy="90"/>
            </a:xfrm>
          </p:grpSpPr>
          <p:sp>
            <p:nvSpPr>
              <p:cNvPr id="221229" name="Line 45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1230" name="Line 46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1231" name="Group 47"/>
          <p:cNvGrpSpPr/>
          <p:nvPr/>
        </p:nvGrpSpPr>
        <p:grpSpPr bwMode="auto">
          <a:xfrm>
            <a:off x="1277336" y="5369560"/>
            <a:ext cx="1643064" cy="850900"/>
            <a:chOff x="385" y="3022"/>
            <a:chExt cx="1035" cy="536"/>
          </a:xfrm>
        </p:grpSpPr>
        <p:pic>
          <p:nvPicPr>
            <p:cNvPr id="221232" name="Picture 48" descr="12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1233" name="Text Box 49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221234" name="Group 50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21235" name="Picture 51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1236" name="Text Box 52">
              <a:hlinkClick r:id="rId1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045041" y="2776101"/>
            <a:ext cx="24482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u="sng" dirty="0" smtClean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若单位激励的</a:t>
            </a:r>
            <a:endParaRPr lang="en-US" altLang="zh-CN" sz="2400" u="sng" dirty="0" smtClean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400" u="sng" dirty="0" smtClean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零状态响应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s(t</a:t>
            </a:r>
            <a:r>
              <a:rPr lang="en-US" altLang="zh-CN" sz="2400" u="sng" dirty="0">
                <a:solidFill>
                  <a:srgbClr val="FF0000"/>
                </a:solidFill>
              </a:rPr>
              <a:t>)</a:t>
            </a:r>
            <a:endParaRPr lang="en-US" altLang="zh-CN" sz="2400" u="sng" dirty="0" smtClean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激励   响应</a:t>
            </a:r>
            <a:endParaRPr lang="en-US" altLang="zh-CN" sz="2400" dirty="0" smtClean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 smtClean="0">
                <a:solidFill>
                  <a:srgbClr val="FF0000"/>
                </a:solidFill>
              </a:rPr>
              <a:t>(t)       s(t)</a:t>
            </a:r>
            <a:r>
              <a:rPr lang="el-GR" altLang="zh-CN" sz="2400" dirty="0" smtClean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(t)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U</a:t>
            </a:r>
            <a:r>
              <a:rPr lang="en-US" altLang="zh-CN" sz="2400" baseline="-25000" dirty="0" smtClean="0">
                <a:solidFill>
                  <a:srgbClr val="FF0000"/>
                </a:solidFill>
              </a:rPr>
              <a:t>0</a:t>
            </a:r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(t) </a:t>
            </a:r>
            <a:r>
              <a:rPr lang="en-US" altLang="zh-CN" sz="2400" dirty="0" smtClean="0">
                <a:solidFill>
                  <a:srgbClr val="FF0000"/>
                </a:solidFill>
              </a:rPr>
              <a:t>  U</a:t>
            </a:r>
            <a:r>
              <a:rPr lang="en-US" altLang="zh-CN" sz="2400" baseline="-25000" dirty="0" smtClean="0">
                <a:solidFill>
                  <a:srgbClr val="FF0000"/>
                </a:solidFill>
              </a:rPr>
              <a:t>0</a:t>
            </a:r>
            <a:r>
              <a:rPr lang="en-US" altLang="zh-CN" sz="2400" dirty="0" smtClean="0">
                <a:solidFill>
                  <a:srgbClr val="FF0000"/>
                </a:solidFill>
              </a:rPr>
              <a:t>s(t)</a:t>
            </a:r>
            <a:r>
              <a:rPr lang="el-GR" altLang="zh-CN" sz="2400" dirty="0" smtClean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(t)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I</a:t>
            </a:r>
            <a:r>
              <a:rPr lang="en-US" altLang="zh-CN" sz="2400" baseline="-25000" dirty="0" smtClean="0">
                <a:solidFill>
                  <a:srgbClr val="FF0000"/>
                </a:solidFill>
              </a:rPr>
              <a:t>0</a:t>
            </a:r>
            <a:r>
              <a:rPr lang="el-GR" altLang="zh-CN" sz="2400" dirty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(t) </a:t>
            </a:r>
            <a:r>
              <a:rPr lang="en-US" altLang="zh-CN" sz="2400" dirty="0" smtClean="0">
                <a:solidFill>
                  <a:srgbClr val="FF0000"/>
                </a:solidFill>
              </a:rPr>
              <a:t>    I</a:t>
            </a:r>
            <a:r>
              <a:rPr lang="en-US" altLang="zh-CN" sz="2400" baseline="-25000" dirty="0" smtClean="0">
                <a:solidFill>
                  <a:srgbClr val="FF0000"/>
                </a:solidFill>
              </a:rPr>
              <a:t>0</a:t>
            </a:r>
            <a:r>
              <a:rPr lang="en-US" altLang="zh-CN" sz="2400" dirty="0" smtClean="0">
                <a:solidFill>
                  <a:srgbClr val="FF0000"/>
                </a:solidFill>
              </a:rPr>
              <a:t>s(t)</a:t>
            </a:r>
            <a:r>
              <a:rPr lang="el-GR" altLang="zh-CN" sz="2400" dirty="0" smtClean="0">
                <a:solidFill>
                  <a:srgbClr val="FF0000"/>
                </a:solidFill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</a:rPr>
              <a:t>(t)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一阶电路的阶跃响应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2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22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22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5" grpId="0"/>
      <p:bldP spid="221196" grpId="0" bldLvl="0" animBg="1"/>
      <p:bldP spid="221197" grpId="0" bldLvl="0" animBg="1"/>
      <p:bldP spid="221198" grpId="0" bldLvl="0" animBg="1"/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210" name="Object 2"/>
          <p:cNvGraphicFramePr>
            <a:graphicFrameLocks noChangeAspect="1"/>
          </p:cNvGraphicFramePr>
          <p:nvPr/>
        </p:nvGraphicFramePr>
        <p:xfrm>
          <a:off x="2941956" y="5371817"/>
          <a:ext cx="2173288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60" name="公式" r:id="rId1" imgW="1130300" imgH="469900" progId="Equation.3">
                  <p:embed/>
                </p:oleObj>
              </mc:Choice>
              <mc:Fallback>
                <p:oleObj name="公式" r:id="rId1" imgW="1130300" imgH="469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956" y="5371817"/>
                        <a:ext cx="2173288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1" name="Object 3"/>
          <p:cNvGraphicFramePr>
            <a:graphicFrameLocks noChangeAspect="1"/>
          </p:cNvGraphicFramePr>
          <p:nvPr/>
        </p:nvGraphicFramePr>
        <p:xfrm>
          <a:off x="6872305" y="5443572"/>
          <a:ext cx="28416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61" name="公式" r:id="rId3" imgW="1473200" imgH="469900" progId="Equation.3">
                  <p:embed/>
                </p:oleObj>
              </mc:Choice>
              <mc:Fallback>
                <p:oleObj name="公式" r:id="rId3" imgW="1473200" imgH="469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2305" y="5443572"/>
                        <a:ext cx="28416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2212" name="Group 4"/>
          <p:cNvGrpSpPr/>
          <p:nvPr/>
        </p:nvGrpSpPr>
        <p:grpSpPr bwMode="auto">
          <a:xfrm>
            <a:off x="6600825" y="3360895"/>
            <a:ext cx="3342005" cy="2224918"/>
            <a:chOff x="3198" y="1647"/>
            <a:chExt cx="2105" cy="1350"/>
          </a:xfrm>
        </p:grpSpPr>
        <p:sp>
          <p:nvSpPr>
            <p:cNvPr id="222213" name="Text Box 5"/>
            <p:cNvSpPr txBox="1">
              <a:spLocks noChangeArrowheads="1"/>
            </p:cNvSpPr>
            <p:nvPr/>
          </p:nvSpPr>
          <p:spPr bwMode="auto">
            <a:xfrm>
              <a:off x="3198" y="1887"/>
              <a:ext cx="45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22214" name="Group 6"/>
            <p:cNvGrpSpPr/>
            <p:nvPr/>
          </p:nvGrpSpPr>
          <p:grpSpPr bwMode="auto">
            <a:xfrm>
              <a:off x="3275" y="1647"/>
              <a:ext cx="2028" cy="1350"/>
              <a:chOff x="3346" y="2386"/>
              <a:chExt cx="1753" cy="890"/>
            </a:xfrm>
          </p:grpSpPr>
          <p:sp>
            <p:nvSpPr>
              <p:cNvPr id="222215" name="Line 7"/>
              <p:cNvSpPr>
                <a:spLocks noChangeShapeType="1"/>
              </p:cNvSpPr>
              <p:nvPr/>
            </p:nvSpPr>
            <p:spPr bwMode="auto">
              <a:xfrm>
                <a:off x="3423" y="3078"/>
                <a:ext cx="148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2216" name="Line 8"/>
              <p:cNvSpPr>
                <a:spLocks noChangeShapeType="1"/>
              </p:cNvSpPr>
              <p:nvPr/>
            </p:nvSpPr>
            <p:spPr bwMode="auto">
              <a:xfrm flipH="1" flipV="1">
                <a:off x="3576" y="2484"/>
                <a:ext cx="9" cy="792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2217" name="Text Box 9"/>
              <p:cNvSpPr txBox="1">
                <a:spLocks noChangeArrowheads="1"/>
              </p:cNvSpPr>
              <p:nvPr/>
            </p:nvSpPr>
            <p:spPr bwMode="auto">
              <a:xfrm>
                <a:off x="4945" y="3022"/>
                <a:ext cx="154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2218" name="Text Box 10"/>
              <p:cNvSpPr txBox="1">
                <a:spLocks noChangeArrowheads="1"/>
              </p:cNvSpPr>
              <p:nvPr/>
            </p:nvSpPr>
            <p:spPr bwMode="auto">
              <a:xfrm>
                <a:off x="3570" y="3092"/>
                <a:ext cx="200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kumimoji="1" lang="en-US" altLang="zh-CN" sz="20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  <a:endPara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2219" name="Text Box 11"/>
              <p:cNvSpPr txBox="1">
                <a:spLocks noChangeArrowheads="1"/>
              </p:cNvSpPr>
              <p:nvPr/>
            </p:nvSpPr>
            <p:spPr bwMode="auto">
              <a:xfrm>
                <a:off x="3346" y="2542"/>
                <a:ext cx="196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2220" name="Text Box 12"/>
              <p:cNvSpPr txBox="1">
                <a:spLocks noChangeArrowheads="1"/>
              </p:cNvSpPr>
              <p:nvPr/>
            </p:nvSpPr>
            <p:spPr bwMode="auto">
              <a:xfrm>
                <a:off x="3638" y="2386"/>
                <a:ext cx="153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2221" name="Freeform 13"/>
            <p:cNvSpPr/>
            <p:nvPr/>
          </p:nvSpPr>
          <p:spPr bwMode="auto">
            <a:xfrm>
              <a:off x="3567" y="2069"/>
              <a:ext cx="1400" cy="604"/>
            </a:xfrm>
            <a:custGeom>
              <a:avLst/>
              <a:gdLst>
                <a:gd name="T0" fmla="*/ 0 w 1200"/>
                <a:gd name="T1" fmla="*/ 0 h 450"/>
                <a:gd name="T2" fmla="*/ 144 w 1200"/>
                <a:gd name="T3" fmla="*/ 192 h 450"/>
                <a:gd name="T4" fmla="*/ 384 w 1200"/>
                <a:gd name="T5" fmla="*/ 336 h 450"/>
                <a:gd name="T6" fmla="*/ 912 w 1200"/>
                <a:gd name="T7" fmla="*/ 432 h 450"/>
                <a:gd name="T8" fmla="*/ 1200 w 1200"/>
                <a:gd name="T9" fmla="*/ 442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450">
                  <a:moveTo>
                    <a:pt x="0" y="0"/>
                  </a:moveTo>
                  <a:cubicBezTo>
                    <a:pt x="40" y="68"/>
                    <a:pt x="80" y="136"/>
                    <a:pt x="144" y="192"/>
                  </a:cubicBezTo>
                  <a:cubicBezTo>
                    <a:pt x="208" y="248"/>
                    <a:pt x="256" y="296"/>
                    <a:pt x="384" y="336"/>
                  </a:cubicBezTo>
                  <a:cubicBezTo>
                    <a:pt x="512" y="376"/>
                    <a:pt x="776" y="414"/>
                    <a:pt x="912" y="432"/>
                  </a:cubicBezTo>
                  <a:cubicBezTo>
                    <a:pt x="1048" y="450"/>
                    <a:pt x="1140" y="440"/>
                    <a:pt x="1200" y="44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2" name="Line 14"/>
            <p:cNvSpPr>
              <a:spLocks noChangeShapeType="1"/>
            </p:cNvSpPr>
            <p:nvPr/>
          </p:nvSpPr>
          <p:spPr bwMode="auto">
            <a:xfrm flipH="1">
              <a:off x="3232" y="2886"/>
              <a:ext cx="3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23" name="Line 15"/>
            <p:cNvSpPr>
              <a:spLocks noChangeShapeType="1"/>
            </p:cNvSpPr>
            <p:nvPr/>
          </p:nvSpPr>
          <p:spPr bwMode="auto">
            <a:xfrm flipH="1">
              <a:off x="3548" y="2069"/>
              <a:ext cx="12" cy="81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2224" name="Group 16"/>
          <p:cNvGrpSpPr/>
          <p:nvPr/>
        </p:nvGrpSpPr>
        <p:grpSpPr bwMode="auto">
          <a:xfrm>
            <a:off x="2640013" y="3387926"/>
            <a:ext cx="3503260" cy="2113046"/>
            <a:chOff x="3267" y="1416"/>
            <a:chExt cx="1806" cy="843"/>
          </a:xfrm>
        </p:grpSpPr>
        <p:grpSp>
          <p:nvGrpSpPr>
            <p:cNvPr id="222225" name="Group 17"/>
            <p:cNvGrpSpPr/>
            <p:nvPr/>
          </p:nvGrpSpPr>
          <p:grpSpPr bwMode="auto">
            <a:xfrm>
              <a:off x="3267" y="1461"/>
              <a:ext cx="1806" cy="798"/>
              <a:chOff x="3281" y="1610"/>
              <a:chExt cx="1806" cy="798"/>
            </a:xfrm>
          </p:grpSpPr>
          <p:sp>
            <p:nvSpPr>
              <p:cNvPr id="222226" name="Line 18"/>
              <p:cNvSpPr>
                <a:spLocks noChangeShapeType="1"/>
              </p:cNvSpPr>
              <p:nvPr/>
            </p:nvSpPr>
            <p:spPr bwMode="auto">
              <a:xfrm>
                <a:off x="3431" y="2233"/>
                <a:ext cx="148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2227" name="Line 19"/>
              <p:cNvSpPr>
                <a:spLocks noChangeShapeType="1"/>
              </p:cNvSpPr>
              <p:nvPr/>
            </p:nvSpPr>
            <p:spPr bwMode="auto">
              <a:xfrm flipV="1">
                <a:off x="3584" y="1610"/>
                <a:ext cx="0" cy="79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2228" name="Freeform 20"/>
              <p:cNvSpPr/>
              <p:nvPr/>
            </p:nvSpPr>
            <p:spPr bwMode="auto">
              <a:xfrm>
                <a:off x="3575" y="1753"/>
                <a:ext cx="1200" cy="450"/>
              </a:xfrm>
              <a:custGeom>
                <a:avLst/>
                <a:gdLst>
                  <a:gd name="T0" fmla="*/ 0 w 1200"/>
                  <a:gd name="T1" fmla="*/ 0 h 450"/>
                  <a:gd name="T2" fmla="*/ 144 w 1200"/>
                  <a:gd name="T3" fmla="*/ 192 h 450"/>
                  <a:gd name="T4" fmla="*/ 384 w 1200"/>
                  <a:gd name="T5" fmla="*/ 336 h 450"/>
                  <a:gd name="T6" fmla="*/ 912 w 1200"/>
                  <a:gd name="T7" fmla="*/ 432 h 450"/>
                  <a:gd name="T8" fmla="*/ 1200 w 1200"/>
                  <a:gd name="T9" fmla="*/ 442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0" h="450">
                    <a:moveTo>
                      <a:pt x="0" y="0"/>
                    </a:moveTo>
                    <a:cubicBezTo>
                      <a:pt x="40" y="68"/>
                      <a:pt x="80" y="136"/>
                      <a:pt x="144" y="192"/>
                    </a:cubicBezTo>
                    <a:cubicBezTo>
                      <a:pt x="208" y="248"/>
                      <a:pt x="256" y="296"/>
                      <a:pt x="384" y="336"/>
                    </a:cubicBezTo>
                    <a:cubicBezTo>
                      <a:pt x="512" y="376"/>
                      <a:pt x="776" y="414"/>
                      <a:pt x="912" y="432"/>
                    </a:cubicBezTo>
                    <a:cubicBezTo>
                      <a:pt x="1048" y="450"/>
                      <a:pt x="1140" y="440"/>
                      <a:pt x="1200" y="442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2229" name="Text Box 21"/>
              <p:cNvSpPr txBox="1">
                <a:spLocks noChangeArrowheads="1"/>
              </p:cNvSpPr>
              <p:nvPr/>
            </p:nvSpPr>
            <p:spPr bwMode="auto">
              <a:xfrm>
                <a:off x="4942" y="2177"/>
                <a:ext cx="145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2230" name="Text Box 22"/>
              <p:cNvSpPr txBox="1">
                <a:spLocks noChangeArrowheads="1"/>
              </p:cNvSpPr>
              <p:nvPr/>
            </p:nvSpPr>
            <p:spPr bwMode="auto">
              <a:xfrm>
                <a:off x="3346" y="2249"/>
                <a:ext cx="189" cy="1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sz="20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  <a:endPara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222231" name="Object 23"/>
              <p:cNvGraphicFramePr>
                <a:graphicFrameLocks noChangeAspect="1"/>
              </p:cNvGraphicFramePr>
              <p:nvPr/>
            </p:nvGraphicFramePr>
            <p:xfrm>
              <a:off x="3351" y="1677"/>
              <a:ext cx="9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2862" name="公式" r:id="rId5" imgW="139700" imgH="241300" progId="Equation.3">
                      <p:embed/>
                    </p:oleObj>
                  </mc:Choice>
                  <mc:Fallback>
                    <p:oleObj name="公式" r:id="rId5" imgW="139700" imgH="24130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51" y="1677"/>
                            <a:ext cx="9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2232" name="Line 24"/>
              <p:cNvSpPr>
                <a:spLocks noChangeShapeType="1"/>
              </p:cNvSpPr>
              <p:nvPr/>
            </p:nvSpPr>
            <p:spPr bwMode="auto">
              <a:xfrm flipH="1">
                <a:off x="3281" y="2227"/>
                <a:ext cx="291" cy="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2233" name="Line 25"/>
              <p:cNvSpPr>
                <a:spLocks noChangeShapeType="1"/>
              </p:cNvSpPr>
              <p:nvPr/>
            </p:nvSpPr>
            <p:spPr bwMode="auto">
              <a:xfrm>
                <a:off x="3581" y="1763"/>
                <a:ext cx="0" cy="47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2234" name="Text Box 26"/>
            <p:cNvSpPr txBox="1">
              <a:spLocks noChangeArrowheads="1"/>
            </p:cNvSpPr>
            <p:nvPr/>
          </p:nvSpPr>
          <p:spPr bwMode="auto">
            <a:xfrm>
              <a:off x="3593" y="1416"/>
              <a:ext cx="145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2235" name="Group 2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22236" name="Picture 28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2237" name="Text Box 2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2238" name="Group 3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22239" name="Picture 31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2240" name="Text Box 3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2241" name="Group 33"/>
          <p:cNvGrpSpPr/>
          <p:nvPr/>
        </p:nvGrpSpPr>
        <p:grpSpPr bwMode="auto">
          <a:xfrm>
            <a:off x="4366268" y="1265556"/>
            <a:ext cx="4151327" cy="2332038"/>
            <a:chOff x="1464" y="164"/>
            <a:chExt cx="2615" cy="1469"/>
          </a:xfrm>
        </p:grpSpPr>
        <p:sp>
          <p:nvSpPr>
            <p:cNvPr id="222242" name="Line 34"/>
            <p:cNvSpPr>
              <a:spLocks noChangeShapeType="1"/>
            </p:cNvSpPr>
            <p:nvPr/>
          </p:nvSpPr>
          <p:spPr bwMode="auto">
            <a:xfrm>
              <a:off x="1565" y="1389"/>
              <a:ext cx="231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43" name="Line 35"/>
            <p:cNvSpPr>
              <a:spLocks noChangeShapeType="1"/>
            </p:cNvSpPr>
            <p:nvPr/>
          </p:nvSpPr>
          <p:spPr bwMode="auto">
            <a:xfrm flipV="1">
              <a:off x="1859" y="240"/>
              <a:ext cx="0" cy="138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44" name="Line 36"/>
            <p:cNvSpPr>
              <a:spLocks noChangeShapeType="1"/>
            </p:cNvSpPr>
            <p:nvPr/>
          </p:nvSpPr>
          <p:spPr bwMode="auto">
            <a:xfrm>
              <a:off x="1859" y="674"/>
              <a:ext cx="1635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45" name="Freeform 37"/>
            <p:cNvSpPr/>
            <p:nvPr/>
          </p:nvSpPr>
          <p:spPr bwMode="auto">
            <a:xfrm>
              <a:off x="1859" y="709"/>
              <a:ext cx="1579" cy="674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246" name="Text Box 38"/>
            <p:cNvSpPr txBox="1">
              <a:spLocks noChangeArrowheads="1"/>
            </p:cNvSpPr>
            <p:nvPr/>
          </p:nvSpPr>
          <p:spPr bwMode="auto">
            <a:xfrm>
              <a:off x="3901" y="1206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2247" name="Text Box 39"/>
            <p:cNvSpPr txBox="1">
              <a:spLocks noChangeArrowheads="1"/>
            </p:cNvSpPr>
            <p:nvPr/>
          </p:nvSpPr>
          <p:spPr bwMode="auto">
            <a:xfrm>
              <a:off x="1912" y="164"/>
              <a:ext cx="32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2248" name="Text Box 40"/>
            <p:cNvSpPr txBox="1">
              <a:spLocks noChangeArrowheads="1"/>
            </p:cNvSpPr>
            <p:nvPr/>
          </p:nvSpPr>
          <p:spPr bwMode="auto">
            <a:xfrm>
              <a:off x="1464" y="424"/>
              <a:ext cx="3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2249" name="Line 41"/>
            <p:cNvSpPr>
              <a:spLocks noChangeShapeType="1"/>
            </p:cNvSpPr>
            <p:nvPr/>
          </p:nvSpPr>
          <p:spPr bwMode="auto">
            <a:xfrm>
              <a:off x="1519" y="1389"/>
              <a:ext cx="3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2250" name="Text Box 42"/>
            <p:cNvSpPr txBox="1">
              <a:spLocks noChangeArrowheads="1"/>
            </p:cNvSpPr>
            <p:nvPr/>
          </p:nvSpPr>
          <p:spPr bwMode="auto">
            <a:xfrm>
              <a:off x="1565" y="1382"/>
              <a:ext cx="375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2251" name="Group 43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22252" name="Picture 44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2253" name="Text Box 45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阶跃响应的数学意义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2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234" name="Group 2"/>
          <p:cNvGrpSpPr/>
          <p:nvPr/>
        </p:nvGrpSpPr>
        <p:grpSpPr bwMode="auto">
          <a:xfrm>
            <a:off x="7012623" y="3752454"/>
            <a:ext cx="3856038" cy="2155241"/>
            <a:chOff x="3235" y="1303"/>
            <a:chExt cx="1722" cy="835"/>
          </a:xfrm>
        </p:grpSpPr>
        <p:sp>
          <p:nvSpPr>
            <p:cNvPr id="223235" name="Line 3"/>
            <p:cNvSpPr>
              <a:spLocks noChangeShapeType="1"/>
            </p:cNvSpPr>
            <p:nvPr/>
          </p:nvSpPr>
          <p:spPr bwMode="auto">
            <a:xfrm>
              <a:off x="3309" y="1945"/>
              <a:ext cx="148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36" name="Line 4"/>
            <p:cNvSpPr>
              <a:spLocks noChangeShapeType="1"/>
            </p:cNvSpPr>
            <p:nvPr/>
          </p:nvSpPr>
          <p:spPr bwMode="auto">
            <a:xfrm flipV="1">
              <a:off x="3453" y="1329"/>
              <a:ext cx="0" cy="80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37" name="Text Box 5"/>
            <p:cNvSpPr txBox="1">
              <a:spLocks noChangeArrowheads="1"/>
            </p:cNvSpPr>
            <p:nvPr/>
          </p:nvSpPr>
          <p:spPr bwMode="auto">
            <a:xfrm>
              <a:off x="4831" y="1892"/>
              <a:ext cx="126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3238" name="Text Box 6"/>
            <p:cNvSpPr txBox="1">
              <a:spLocks noChangeArrowheads="1"/>
            </p:cNvSpPr>
            <p:nvPr/>
          </p:nvSpPr>
          <p:spPr bwMode="auto">
            <a:xfrm>
              <a:off x="3465" y="1303"/>
              <a:ext cx="276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3239" name="Text Box 7"/>
            <p:cNvSpPr txBox="1">
              <a:spLocks noChangeArrowheads="1"/>
            </p:cNvSpPr>
            <p:nvPr/>
          </p:nvSpPr>
          <p:spPr bwMode="auto">
            <a:xfrm>
              <a:off x="3235" y="1963"/>
              <a:ext cx="1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3240" name="Text Box 8"/>
          <p:cNvSpPr txBox="1">
            <a:spLocks noChangeArrowheads="1"/>
          </p:cNvSpPr>
          <p:nvPr/>
        </p:nvSpPr>
        <p:spPr bwMode="auto">
          <a:xfrm>
            <a:off x="1065530" y="1598930"/>
            <a:ext cx="661924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>
                <a:latin typeface="楷体_GB2312" pitchFamily="49" charset="-122"/>
              </a:rPr>
              <a:t>激励在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baseline="-25000">
                <a:latin typeface="楷体_GB2312" pitchFamily="49" charset="-122"/>
              </a:rPr>
              <a:t> </a:t>
            </a:r>
            <a:r>
              <a:rPr kumimoji="1" lang="zh-CN" altLang="en-US">
                <a:latin typeface="楷体_GB2312" pitchFamily="49" charset="-122"/>
              </a:rPr>
              <a:t>时加入，则响应从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>
                <a:latin typeface="楷体_GB2312" pitchFamily="49" charset="-122"/>
              </a:rPr>
              <a:t>开始。</a:t>
            </a:r>
            <a:endParaRPr kumimoji="1" lang="zh-CN" altLang="en-US">
              <a:latin typeface="楷体_GB2312" pitchFamily="49" charset="-122"/>
            </a:endParaRPr>
          </a:p>
        </p:txBody>
      </p:sp>
      <p:grpSp>
        <p:nvGrpSpPr>
          <p:cNvPr id="223241" name="Group 9"/>
          <p:cNvGrpSpPr/>
          <p:nvPr/>
        </p:nvGrpSpPr>
        <p:grpSpPr bwMode="auto">
          <a:xfrm>
            <a:off x="2392695" y="2167890"/>
            <a:ext cx="3871913" cy="1519238"/>
            <a:chOff x="453" y="1460"/>
            <a:chExt cx="2439" cy="957"/>
          </a:xfrm>
        </p:grpSpPr>
        <p:sp>
          <p:nvSpPr>
            <p:cNvPr id="223242" name="Text Box 10"/>
            <p:cNvSpPr txBox="1">
              <a:spLocks noChangeArrowheads="1"/>
            </p:cNvSpPr>
            <p:nvPr/>
          </p:nvSpPr>
          <p:spPr bwMode="auto">
            <a:xfrm>
              <a:off x="1519" y="1460"/>
              <a:ext cx="47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rgbClr val="FF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rgbClr val="FF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 </a:t>
              </a:r>
              <a:r>
                <a:rPr kumimoji="1" lang="en-US" altLang="zh-CN" b="0" i="1">
                  <a:solidFill>
                    <a:srgbClr val="FF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baseline="-25000">
                  <a:solidFill>
                    <a:srgbClr val="FF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rgbClr val="FF99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23243" name="Object 11"/>
            <p:cNvGraphicFramePr>
              <a:graphicFrameLocks noChangeAspect="1"/>
            </p:cNvGraphicFramePr>
            <p:nvPr/>
          </p:nvGraphicFramePr>
          <p:xfrm>
            <a:off x="453" y="1525"/>
            <a:ext cx="1654" cy="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913" name="公式" r:id="rId1" imgW="1270000" imgH="596900" progId="Equation.3">
                    <p:embed/>
                  </p:oleObj>
                </mc:Choice>
                <mc:Fallback>
                  <p:oleObj name="公式" r:id="rId1" imgW="1270000" imgH="5969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" y="1525"/>
                          <a:ext cx="1654" cy="8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3244" name="Text Box 12"/>
            <p:cNvSpPr txBox="1">
              <a:spLocks noChangeArrowheads="1"/>
            </p:cNvSpPr>
            <p:nvPr/>
          </p:nvSpPr>
          <p:spPr bwMode="auto">
            <a:xfrm>
              <a:off x="2018" y="1841"/>
              <a:ext cx="87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dirty="0">
                  <a:solidFill>
                    <a:srgbClr val="FF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 dirty="0">
                  <a:solidFill>
                    <a:srgbClr val="FF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t </a:t>
              </a:r>
              <a:r>
                <a:rPr kumimoji="1" lang="en-US" altLang="zh-CN" b="0" dirty="0">
                  <a:solidFill>
                    <a:srgbClr val="FF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 </a:t>
              </a:r>
              <a:r>
                <a:rPr kumimoji="1" lang="en-US" altLang="zh-CN" b="0" i="1" dirty="0">
                  <a:solidFill>
                    <a:srgbClr val="FF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baseline="-25000" dirty="0">
                  <a:solidFill>
                    <a:srgbClr val="FF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kumimoji="1" lang="en-US" altLang="zh-CN" b="0" dirty="0">
                  <a:solidFill>
                    <a:srgbClr val="FF99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)</a:t>
              </a:r>
              <a:endParaRPr kumimoji="1" lang="en-US" altLang="zh-CN" b="0" dirty="0">
                <a:solidFill>
                  <a:srgbClr val="FF99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3245" name="Group 13"/>
          <p:cNvGrpSpPr/>
          <p:nvPr/>
        </p:nvGrpSpPr>
        <p:grpSpPr bwMode="auto">
          <a:xfrm>
            <a:off x="2352360" y="4610101"/>
            <a:ext cx="3035300" cy="1322388"/>
            <a:chOff x="578" y="3030"/>
            <a:chExt cx="1912" cy="833"/>
          </a:xfrm>
        </p:grpSpPr>
        <p:graphicFrame>
          <p:nvGraphicFramePr>
            <p:cNvPr id="223246" name="Object 14"/>
            <p:cNvGraphicFramePr>
              <a:graphicFrameLocks noChangeAspect="1"/>
            </p:cNvGraphicFramePr>
            <p:nvPr/>
          </p:nvGraphicFramePr>
          <p:xfrm>
            <a:off x="578" y="3158"/>
            <a:ext cx="1912" cy="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914" name="公式" r:id="rId3" imgW="1485900" imgH="596900" progId="Equation.3">
                    <p:embed/>
                  </p:oleObj>
                </mc:Choice>
                <mc:Fallback>
                  <p:oleObj name="公式" r:id="rId3" imgW="1485900" imgH="5969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" y="3158"/>
                          <a:ext cx="1912" cy="7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3247" name="Text Box 15" descr="羊皮纸"/>
            <p:cNvSpPr txBox="1">
              <a:spLocks noChangeArrowheads="1"/>
            </p:cNvSpPr>
            <p:nvPr/>
          </p:nvSpPr>
          <p:spPr bwMode="auto">
            <a:xfrm>
              <a:off x="1020" y="3030"/>
              <a:ext cx="499" cy="29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sz="2400" b="0" i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1" lang="en-US" altLang="zh-CN" sz="24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t</a:t>
              </a:r>
              <a:r>
                <a:rPr kumimoji="1" lang="en-US" altLang="zh-CN" sz="2400" b="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×</a:t>
              </a:r>
              <a:endParaRPr kumimoji="1" lang="en-US" altLang="zh-CN" sz="2400" b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3248" name="Text Box 16"/>
          <p:cNvSpPr txBox="1">
            <a:spLocks noChangeArrowheads="1"/>
          </p:cNvSpPr>
          <p:nvPr/>
        </p:nvSpPr>
        <p:spPr bwMode="auto">
          <a:xfrm>
            <a:off x="2356185" y="3931131"/>
            <a:ext cx="21939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不要写为：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grpSp>
        <p:nvGrpSpPr>
          <p:cNvPr id="223249" name="Group 1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23250" name="Picture 18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3251" name="Text Box 1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3252" name="Group 2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23253" name="Picture 21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3254" name="Text Box 2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3303" name="Group 71"/>
          <p:cNvGrpSpPr/>
          <p:nvPr/>
        </p:nvGrpSpPr>
        <p:grpSpPr bwMode="auto">
          <a:xfrm>
            <a:off x="7819689" y="1334803"/>
            <a:ext cx="3527249" cy="2049463"/>
            <a:chOff x="3107" y="208"/>
            <a:chExt cx="2222" cy="1291"/>
          </a:xfrm>
        </p:grpSpPr>
        <p:sp>
          <p:nvSpPr>
            <p:cNvPr id="223256" name="Text Box 24"/>
            <p:cNvSpPr txBox="1">
              <a:spLocks noChangeArrowheads="1"/>
            </p:cNvSpPr>
            <p:nvPr/>
          </p:nvSpPr>
          <p:spPr bwMode="auto">
            <a:xfrm>
              <a:off x="4368" y="208"/>
              <a:ext cx="29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3257" name="Text Box 25"/>
            <p:cNvSpPr txBox="1">
              <a:spLocks noChangeArrowheads="1"/>
            </p:cNvSpPr>
            <p:nvPr/>
          </p:nvSpPr>
          <p:spPr bwMode="auto">
            <a:xfrm>
              <a:off x="3427" y="909"/>
              <a:ext cx="74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-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3258" name="Oval 26"/>
            <p:cNvSpPr>
              <a:spLocks noChangeArrowheads="1"/>
            </p:cNvSpPr>
            <p:nvPr/>
          </p:nvSpPr>
          <p:spPr bwMode="auto">
            <a:xfrm>
              <a:off x="3107" y="864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59" name="Line 27"/>
            <p:cNvSpPr>
              <a:spLocks noChangeShapeType="1"/>
            </p:cNvSpPr>
            <p:nvPr/>
          </p:nvSpPr>
          <p:spPr bwMode="auto">
            <a:xfrm>
              <a:off x="3379" y="1363"/>
              <a:ext cx="10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3260" name="Group 28"/>
            <p:cNvGrpSpPr/>
            <p:nvPr/>
          </p:nvGrpSpPr>
          <p:grpSpPr bwMode="auto">
            <a:xfrm>
              <a:off x="3379" y="728"/>
              <a:ext cx="128" cy="136"/>
              <a:chOff x="648" y="2472"/>
              <a:chExt cx="128" cy="136"/>
            </a:xfrm>
          </p:grpSpPr>
          <p:sp>
            <p:nvSpPr>
              <p:cNvPr id="223261" name="Line 29"/>
              <p:cNvSpPr>
                <a:spLocks noChangeShapeType="1"/>
              </p:cNvSpPr>
              <p:nvPr/>
            </p:nvSpPr>
            <p:spPr bwMode="auto">
              <a:xfrm>
                <a:off x="648" y="2536"/>
                <a:ext cx="12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3262" name="Line 30"/>
              <p:cNvSpPr>
                <a:spLocks noChangeShapeType="1"/>
              </p:cNvSpPr>
              <p:nvPr/>
            </p:nvSpPr>
            <p:spPr bwMode="auto">
              <a:xfrm>
                <a:off x="704" y="2472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3263" name="Line 31"/>
            <p:cNvSpPr>
              <a:spLocks noChangeShapeType="1"/>
            </p:cNvSpPr>
            <p:nvPr/>
          </p:nvSpPr>
          <p:spPr bwMode="auto">
            <a:xfrm>
              <a:off x="3288" y="591"/>
              <a:ext cx="160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64" name="Line 32"/>
            <p:cNvSpPr>
              <a:spLocks noChangeShapeType="1"/>
            </p:cNvSpPr>
            <p:nvPr/>
          </p:nvSpPr>
          <p:spPr bwMode="auto">
            <a:xfrm>
              <a:off x="4377" y="598"/>
              <a:ext cx="263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65" name="Line 33"/>
            <p:cNvSpPr>
              <a:spLocks noChangeShapeType="1"/>
            </p:cNvSpPr>
            <p:nvPr/>
          </p:nvSpPr>
          <p:spPr bwMode="auto">
            <a:xfrm flipH="1">
              <a:off x="3288" y="591"/>
              <a:ext cx="0" cy="9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66" name="Text Box 34"/>
            <p:cNvSpPr txBox="1">
              <a:spLocks noChangeArrowheads="1"/>
            </p:cNvSpPr>
            <p:nvPr/>
          </p:nvSpPr>
          <p:spPr bwMode="auto">
            <a:xfrm>
              <a:off x="4421" y="890"/>
              <a:ext cx="37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 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23267" name="Group 35"/>
            <p:cNvGrpSpPr/>
            <p:nvPr/>
          </p:nvGrpSpPr>
          <p:grpSpPr bwMode="auto">
            <a:xfrm>
              <a:off x="5003" y="663"/>
              <a:ext cx="326" cy="749"/>
              <a:chOff x="1989" y="715"/>
              <a:chExt cx="294" cy="683"/>
            </a:xfrm>
          </p:grpSpPr>
          <p:grpSp>
            <p:nvGrpSpPr>
              <p:cNvPr id="223268" name="Group 36"/>
              <p:cNvGrpSpPr/>
              <p:nvPr/>
            </p:nvGrpSpPr>
            <p:grpSpPr bwMode="auto">
              <a:xfrm>
                <a:off x="2065" y="715"/>
                <a:ext cx="218" cy="683"/>
                <a:chOff x="1633" y="1243"/>
                <a:chExt cx="218" cy="683"/>
              </a:xfrm>
            </p:grpSpPr>
            <p:sp>
              <p:nvSpPr>
                <p:cNvPr id="22326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1633" y="1243"/>
                  <a:ext cx="218" cy="3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327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636" y="1627"/>
                  <a:ext cx="203" cy="2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23271" name="Text Box 39"/>
              <p:cNvSpPr txBox="1">
                <a:spLocks noChangeArrowheads="1"/>
              </p:cNvSpPr>
              <p:nvPr/>
            </p:nvSpPr>
            <p:spPr bwMode="auto">
              <a:xfrm>
                <a:off x="1989" y="897"/>
                <a:ext cx="293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3272" name="Line 40"/>
            <p:cNvSpPr>
              <a:spLocks noChangeShapeType="1"/>
            </p:cNvSpPr>
            <p:nvPr/>
          </p:nvSpPr>
          <p:spPr bwMode="auto">
            <a:xfrm flipV="1">
              <a:off x="4876" y="1090"/>
              <a:ext cx="0" cy="4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73" name="Line 41"/>
            <p:cNvSpPr>
              <a:spLocks noChangeShapeType="1"/>
            </p:cNvSpPr>
            <p:nvPr/>
          </p:nvSpPr>
          <p:spPr bwMode="auto">
            <a:xfrm flipV="1">
              <a:off x="4876" y="591"/>
              <a:ext cx="0" cy="3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74" name="Line 42"/>
            <p:cNvSpPr>
              <a:spLocks noChangeShapeType="1"/>
            </p:cNvSpPr>
            <p:nvPr/>
          </p:nvSpPr>
          <p:spPr bwMode="auto">
            <a:xfrm>
              <a:off x="3288" y="1499"/>
              <a:ext cx="158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75" name="Text Box 43"/>
            <p:cNvSpPr txBox="1">
              <a:spLocks noChangeArrowheads="1"/>
            </p:cNvSpPr>
            <p:nvPr/>
          </p:nvSpPr>
          <p:spPr bwMode="auto">
            <a:xfrm>
              <a:off x="3965" y="618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3276" name="Rectangle 44"/>
            <p:cNvSpPr>
              <a:spLocks noChangeArrowheads="1"/>
            </p:cNvSpPr>
            <p:nvPr/>
          </p:nvSpPr>
          <p:spPr bwMode="auto">
            <a:xfrm>
              <a:off x="3923" y="531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3277" name="Group 45"/>
            <p:cNvGrpSpPr/>
            <p:nvPr/>
          </p:nvGrpSpPr>
          <p:grpSpPr bwMode="auto">
            <a:xfrm>
              <a:off x="4750" y="1000"/>
              <a:ext cx="240" cy="90"/>
              <a:chOff x="4604" y="2478"/>
              <a:chExt cx="240" cy="90"/>
            </a:xfrm>
          </p:grpSpPr>
          <p:sp>
            <p:nvSpPr>
              <p:cNvPr id="223278" name="Line 46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3279" name="Line 47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3280" name="Group 48"/>
          <p:cNvGrpSpPr/>
          <p:nvPr/>
        </p:nvGrpSpPr>
        <p:grpSpPr bwMode="auto">
          <a:xfrm>
            <a:off x="6957077" y="3858895"/>
            <a:ext cx="3744913" cy="2152650"/>
            <a:chOff x="3211" y="1231"/>
            <a:chExt cx="1698" cy="976"/>
          </a:xfrm>
        </p:grpSpPr>
        <p:grpSp>
          <p:nvGrpSpPr>
            <p:cNvPr id="223281" name="Group 49"/>
            <p:cNvGrpSpPr/>
            <p:nvPr/>
          </p:nvGrpSpPr>
          <p:grpSpPr bwMode="auto">
            <a:xfrm>
              <a:off x="3211" y="1231"/>
              <a:ext cx="1698" cy="976"/>
              <a:chOff x="3211" y="1231"/>
              <a:chExt cx="1698" cy="976"/>
            </a:xfrm>
          </p:grpSpPr>
          <p:graphicFrame>
            <p:nvGraphicFramePr>
              <p:cNvPr id="223282" name="Object 50"/>
              <p:cNvGraphicFramePr>
                <a:graphicFrameLocks noChangeAspect="1"/>
              </p:cNvGraphicFramePr>
              <p:nvPr/>
            </p:nvGraphicFramePr>
            <p:xfrm>
              <a:off x="3211" y="1231"/>
              <a:ext cx="187" cy="4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3915" name="公式" r:id="rId7" imgW="254000" imgH="596900" progId="Equation.3">
                      <p:embed/>
                    </p:oleObj>
                  </mc:Choice>
                  <mc:Fallback>
                    <p:oleObj name="公式" r:id="rId7" imgW="254000" imgH="596900" progId="Equation.3">
                      <p:embed/>
                      <p:pic>
                        <p:nvPicPr>
                          <p:cNvPr id="0" name="Object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1" y="1231"/>
                            <a:ext cx="187" cy="4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23283" name="Group 51"/>
              <p:cNvGrpSpPr/>
              <p:nvPr/>
            </p:nvGrpSpPr>
            <p:grpSpPr bwMode="auto">
              <a:xfrm>
                <a:off x="3320" y="1465"/>
                <a:ext cx="1589" cy="742"/>
                <a:chOff x="3312" y="1465"/>
                <a:chExt cx="1589" cy="742"/>
              </a:xfrm>
            </p:grpSpPr>
            <p:sp>
              <p:nvSpPr>
                <p:cNvPr id="223284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3601" y="1970"/>
                  <a:ext cx="180" cy="2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kumimoji="1" lang="en-US" altLang="zh-CN" b="0" i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</a:t>
                  </a:r>
                  <a:r>
                    <a:rPr kumimoji="1" lang="en-US" altLang="zh-CN" b="0" baseline="-250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0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23285" name="Group 53"/>
                <p:cNvGrpSpPr/>
                <p:nvPr/>
              </p:nvGrpSpPr>
              <p:grpSpPr bwMode="auto">
                <a:xfrm>
                  <a:off x="3312" y="1465"/>
                  <a:ext cx="1589" cy="480"/>
                  <a:chOff x="3304" y="1465"/>
                  <a:chExt cx="1589" cy="480"/>
                </a:xfrm>
              </p:grpSpPr>
              <p:sp>
                <p:nvSpPr>
                  <p:cNvPr id="223286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3693" y="1465"/>
                    <a:ext cx="0" cy="48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23287" name="Group 55"/>
                  <p:cNvGrpSpPr/>
                  <p:nvPr/>
                </p:nvGrpSpPr>
                <p:grpSpPr bwMode="auto">
                  <a:xfrm>
                    <a:off x="3304" y="1465"/>
                    <a:ext cx="1589" cy="463"/>
                    <a:chOff x="3304" y="1465"/>
                    <a:chExt cx="1589" cy="463"/>
                  </a:xfrm>
                </p:grpSpPr>
                <p:sp>
                  <p:nvSpPr>
                    <p:cNvPr id="223288" name="Freeform 56"/>
                    <p:cNvSpPr/>
                    <p:nvPr/>
                  </p:nvSpPr>
                  <p:spPr bwMode="auto">
                    <a:xfrm>
                      <a:off x="3693" y="1465"/>
                      <a:ext cx="1200" cy="450"/>
                    </a:xfrm>
                    <a:custGeom>
                      <a:avLst/>
                      <a:gdLst>
                        <a:gd name="T0" fmla="*/ 0 w 1200"/>
                        <a:gd name="T1" fmla="*/ 0 h 450"/>
                        <a:gd name="T2" fmla="*/ 144 w 1200"/>
                        <a:gd name="T3" fmla="*/ 192 h 450"/>
                        <a:gd name="T4" fmla="*/ 384 w 1200"/>
                        <a:gd name="T5" fmla="*/ 336 h 450"/>
                        <a:gd name="T6" fmla="*/ 912 w 1200"/>
                        <a:gd name="T7" fmla="*/ 432 h 450"/>
                        <a:gd name="T8" fmla="*/ 1200 w 1200"/>
                        <a:gd name="T9" fmla="*/ 442 h 4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00" h="450">
                          <a:moveTo>
                            <a:pt x="0" y="0"/>
                          </a:moveTo>
                          <a:cubicBezTo>
                            <a:pt x="40" y="68"/>
                            <a:pt x="80" y="136"/>
                            <a:pt x="144" y="192"/>
                          </a:cubicBezTo>
                          <a:cubicBezTo>
                            <a:pt x="208" y="248"/>
                            <a:pt x="256" y="296"/>
                            <a:pt x="384" y="336"/>
                          </a:cubicBezTo>
                          <a:cubicBezTo>
                            <a:pt x="512" y="376"/>
                            <a:pt x="776" y="414"/>
                            <a:pt x="912" y="432"/>
                          </a:cubicBezTo>
                          <a:cubicBezTo>
                            <a:pt x="1048" y="450"/>
                            <a:pt x="1140" y="440"/>
                            <a:pt x="1200" y="442"/>
                          </a:cubicBezTo>
                        </a:path>
                      </a:pathLst>
                    </a:custGeom>
                    <a:noFill/>
                    <a:ln w="28575" cap="flat" cmpd="sng">
                      <a:solidFill>
                        <a:srgbClr val="00FF00"/>
                      </a:solidFill>
                      <a:prstDash val="solid"/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FFFF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3289" name="Line 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04" y="1928"/>
                      <a:ext cx="400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223290" name="Line 58"/>
            <p:cNvSpPr>
              <a:spLocks noChangeShapeType="1"/>
            </p:cNvSpPr>
            <p:nvPr/>
          </p:nvSpPr>
          <p:spPr bwMode="auto">
            <a:xfrm>
              <a:off x="3448" y="1448"/>
              <a:ext cx="256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3291" name="Group 59"/>
          <p:cNvGrpSpPr/>
          <p:nvPr/>
        </p:nvGrpSpPr>
        <p:grpSpPr bwMode="auto">
          <a:xfrm>
            <a:off x="7172960" y="4362167"/>
            <a:ext cx="2955925" cy="1082675"/>
            <a:chOff x="3016" y="2341"/>
            <a:chExt cx="1862" cy="682"/>
          </a:xfrm>
        </p:grpSpPr>
        <p:grpSp>
          <p:nvGrpSpPr>
            <p:cNvPr id="223292" name="Group 60"/>
            <p:cNvGrpSpPr/>
            <p:nvPr/>
          </p:nvGrpSpPr>
          <p:grpSpPr bwMode="auto">
            <a:xfrm>
              <a:off x="3243" y="2341"/>
              <a:ext cx="1635" cy="682"/>
              <a:chOff x="3600" y="1776"/>
              <a:chExt cx="1200" cy="480"/>
            </a:xfrm>
          </p:grpSpPr>
          <p:sp>
            <p:nvSpPr>
              <p:cNvPr id="223293" name="Freeform 61"/>
              <p:cNvSpPr/>
              <p:nvPr/>
            </p:nvSpPr>
            <p:spPr bwMode="auto">
              <a:xfrm>
                <a:off x="3600" y="1776"/>
                <a:ext cx="1200" cy="450"/>
              </a:xfrm>
              <a:custGeom>
                <a:avLst/>
                <a:gdLst>
                  <a:gd name="T0" fmla="*/ 0 w 1200"/>
                  <a:gd name="T1" fmla="*/ 0 h 450"/>
                  <a:gd name="T2" fmla="*/ 144 w 1200"/>
                  <a:gd name="T3" fmla="*/ 192 h 450"/>
                  <a:gd name="T4" fmla="*/ 384 w 1200"/>
                  <a:gd name="T5" fmla="*/ 336 h 450"/>
                  <a:gd name="T6" fmla="*/ 912 w 1200"/>
                  <a:gd name="T7" fmla="*/ 432 h 450"/>
                  <a:gd name="T8" fmla="*/ 1200 w 1200"/>
                  <a:gd name="T9" fmla="*/ 442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0" h="450">
                    <a:moveTo>
                      <a:pt x="0" y="0"/>
                    </a:moveTo>
                    <a:cubicBezTo>
                      <a:pt x="40" y="68"/>
                      <a:pt x="80" y="136"/>
                      <a:pt x="144" y="192"/>
                    </a:cubicBezTo>
                    <a:cubicBezTo>
                      <a:pt x="208" y="248"/>
                      <a:pt x="256" y="296"/>
                      <a:pt x="384" y="336"/>
                    </a:cubicBezTo>
                    <a:cubicBezTo>
                      <a:pt x="512" y="376"/>
                      <a:pt x="776" y="414"/>
                      <a:pt x="912" y="432"/>
                    </a:cubicBezTo>
                    <a:cubicBezTo>
                      <a:pt x="1048" y="450"/>
                      <a:pt x="1140" y="440"/>
                      <a:pt x="1200" y="442"/>
                    </a:cubicBezTo>
                  </a:path>
                </a:pathLst>
              </a:custGeom>
              <a:noFill/>
              <a:ln w="28575" cap="flat" cmpd="sng">
                <a:solidFill>
                  <a:schemeClr val="bg1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3294" name="Freeform 62"/>
              <p:cNvSpPr/>
              <p:nvPr/>
            </p:nvSpPr>
            <p:spPr bwMode="auto">
              <a:xfrm>
                <a:off x="3840" y="2016"/>
                <a:ext cx="960" cy="200"/>
              </a:xfrm>
              <a:custGeom>
                <a:avLst/>
                <a:gdLst>
                  <a:gd name="T0" fmla="*/ 0 w 960"/>
                  <a:gd name="T1" fmla="*/ 0 h 200"/>
                  <a:gd name="T2" fmla="*/ 144 w 960"/>
                  <a:gd name="T3" fmla="*/ 96 h 200"/>
                  <a:gd name="T4" fmla="*/ 432 w 960"/>
                  <a:gd name="T5" fmla="*/ 144 h 200"/>
                  <a:gd name="T6" fmla="*/ 768 w 960"/>
                  <a:gd name="T7" fmla="*/ 192 h 200"/>
                  <a:gd name="T8" fmla="*/ 960 w 960"/>
                  <a:gd name="T9" fmla="*/ 19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0" h="200">
                    <a:moveTo>
                      <a:pt x="0" y="0"/>
                    </a:moveTo>
                    <a:cubicBezTo>
                      <a:pt x="36" y="36"/>
                      <a:pt x="72" y="72"/>
                      <a:pt x="144" y="96"/>
                    </a:cubicBezTo>
                    <a:cubicBezTo>
                      <a:pt x="216" y="120"/>
                      <a:pt x="328" y="128"/>
                      <a:pt x="432" y="144"/>
                    </a:cubicBezTo>
                    <a:cubicBezTo>
                      <a:pt x="536" y="160"/>
                      <a:pt x="680" y="184"/>
                      <a:pt x="768" y="192"/>
                    </a:cubicBezTo>
                    <a:cubicBezTo>
                      <a:pt x="856" y="200"/>
                      <a:pt x="928" y="192"/>
                      <a:pt x="960" y="192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3295" name="Line 63"/>
              <p:cNvSpPr>
                <a:spLocks noChangeShapeType="1"/>
              </p:cNvSpPr>
              <p:nvPr/>
            </p:nvSpPr>
            <p:spPr bwMode="auto">
              <a:xfrm flipV="1">
                <a:off x="3840" y="206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3296" name="Line 64"/>
            <p:cNvSpPr>
              <a:spLocks noChangeShapeType="1"/>
            </p:cNvSpPr>
            <p:nvPr/>
          </p:nvSpPr>
          <p:spPr bwMode="auto">
            <a:xfrm flipH="1">
              <a:off x="3016" y="3022"/>
              <a:ext cx="534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3297" name="Group 65"/>
          <p:cNvGrpSpPr/>
          <p:nvPr/>
        </p:nvGrpSpPr>
        <p:grpSpPr bwMode="auto">
          <a:xfrm>
            <a:off x="700407" y="3716655"/>
            <a:ext cx="1643064" cy="850900"/>
            <a:chOff x="385" y="3022"/>
            <a:chExt cx="1035" cy="536"/>
          </a:xfrm>
        </p:grpSpPr>
        <p:pic>
          <p:nvPicPr>
            <p:cNvPr id="223298" name="Picture 66" descr="1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3299" name="Text Box 67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223300" name="Group 6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23301" name="Picture 69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3302" name="Text Box 70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延迟阶跃响应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3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2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40" grpId="0" bldLvl="0" animBg="1" autoUpdateAnimBg="0"/>
      <p:bldP spid="223248" grpId="0" bldLvl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258" name="Object 2"/>
          <p:cNvGraphicFramePr>
            <a:graphicFrameLocks noChangeAspect="1"/>
          </p:cNvGraphicFramePr>
          <p:nvPr/>
        </p:nvGraphicFramePr>
        <p:xfrm>
          <a:off x="6102986" y="5157153"/>
          <a:ext cx="43259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28" name="Equation" r:id="rId1" imgW="2641600" imgH="317500" progId="Equation.DSMT4">
                  <p:embed/>
                </p:oleObj>
              </mc:Choice>
              <mc:Fallback>
                <p:oleObj name="Equation" r:id="rId1" imgW="2641600" imgH="317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986" y="5157153"/>
                        <a:ext cx="432593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9" name="Text Box 3"/>
          <p:cNvSpPr txBox="1">
            <a:spLocks noChangeArrowheads="1"/>
          </p:cNvSpPr>
          <p:nvPr/>
        </p:nvSpPr>
        <p:spPr bwMode="auto">
          <a:xfrm>
            <a:off x="6874510" y="1551940"/>
            <a:ext cx="417893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求图示电路中电流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b="0">
                <a:latin typeface="Times New Roman" panose="02020603050405020304" pitchFamily="18" charset="0"/>
              </a:rPr>
              <a:t>。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651825" y="1482090"/>
            <a:ext cx="1366837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chemeClr val="bg1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7-6</a:t>
            </a:r>
            <a:endParaRPr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4261" name="Group 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24262" name="Picture 6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263" name="Text Box 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4264" name="Group 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24265" name="Picture 9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266" name="Text Box 1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4322" name="Group 66"/>
          <p:cNvGrpSpPr/>
          <p:nvPr/>
        </p:nvGrpSpPr>
        <p:grpSpPr bwMode="auto">
          <a:xfrm>
            <a:off x="1638641" y="1627221"/>
            <a:ext cx="3902075" cy="2290762"/>
            <a:chOff x="479" y="799"/>
            <a:chExt cx="2458" cy="1443"/>
          </a:xfrm>
        </p:grpSpPr>
        <p:sp>
          <p:nvSpPr>
            <p:cNvPr id="224268" name="Oval 12"/>
            <p:cNvSpPr>
              <a:spLocks noChangeArrowheads="1"/>
            </p:cNvSpPr>
            <p:nvPr/>
          </p:nvSpPr>
          <p:spPr bwMode="auto">
            <a:xfrm>
              <a:off x="793" y="111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69" name="Line 13"/>
            <p:cNvSpPr>
              <a:spLocks noChangeShapeType="1"/>
            </p:cNvSpPr>
            <p:nvPr/>
          </p:nvSpPr>
          <p:spPr bwMode="auto">
            <a:xfrm>
              <a:off x="974" y="844"/>
              <a:ext cx="0" cy="10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70" name="Line 14"/>
            <p:cNvSpPr>
              <a:spLocks noChangeShapeType="1"/>
            </p:cNvSpPr>
            <p:nvPr/>
          </p:nvSpPr>
          <p:spPr bwMode="auto">
            <a:xfrm>
              <a:off x="981" y="844"/>
              <a:ext cx="15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71" name="Line 15"/>
            <p:cNvSpPr>
              <a:spLocks noChangeShapeType="1"/>
            </p:cNvSpPr>
            <p:nvPr/>
          </p:nvSpPr>
          <p:spPr bwMode="auto">
            <a:xfrm>
              <a:off x="2562" y="844"/>
              <a:ext cx="0" cy="5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72" name="Line 16"/>
            <p:cNvSpPr>
              <a:spLocks noChangeShapeType="1"/>
            </p:cNvSpPr>
            <p:nvPr/>
          </p:nvSpPr>
          <p:spPr bwMode="auto">
            <a:xfrm>
              <a:off x="2562" y="1479"/>
              <a:ext cx="0" cy="48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73" name="Line 17"/>
            <p:cNvSpPr>
              <a:spLocks noChangeShapeType="1"/>
            </p:cNvSpPr>
            <p:nvPr/>
          </p:nvSpPr>
          <p:spPr bwMode="auto">
            <a:xfrm>
              <a:off x="974" y="1932"/>
              <a:ext cx="158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74" name="Line 18"/>
            <p:cNvSpPr>
              <a:spLocks noChangeShapeType="1"/>
            </p:cNvSpPr>
            <p:nvPr/>
          </p:nvSpPr>
          <p:spPr bwMode="auto">
            <a:xfrm>
              <a:off x="1927" y="844"/>
              <a:ext cx="0" cy="10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75" name="Text Box 19"/>
            <p:cNvSpPr txBox="1">
              <a:spLocks noChangeArrowheads="1"/>
            </p:cNvSpPr>
            <p:nvPr/>
          </p:nvSpPr>
          <p:spPr bwMode="auto">
            <a:xfrm>
              <a:off x="1251" y="889"/>
              <a:ext cx="62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24276" name="Text Box 20"/>
            <p:cNvSpPr txBox="1">
              <a:spLocks noChangeArrowheads="1"/>
            </p:cNvSpPr>
            <p:nvPr/>
          </p:nvSpPr>
          <p:spPr bwMode="auto">
            <a:xfrm>
              <a:off x="1292" y="1298"/>
              <a:ext cx="62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24277" name="Text Box 21"/>
            <p:cNvSpPr txBox="1">
              <a:spLocks noChangeArrowheads="1"/>
            </p:cNvSpPr>
            <p:nvPr/>
          </p:nvSpPr>
          <p:spPr bwMode="auto">
            <a:xfrm>
              <a:off x="479" y="1117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278" name="Text Box 22"/>
            <p:cNvSpPr txBox="1">
              <a:spLocks noChangeArrowheads="1"/>
            </p:cNvSpPr>
            <p:nvPr/>
          </p:nvSpPr>
          <p:spPr bwMode="auto">
            <a:xfrm>
              <a:off x="721" y="841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4279" name="Line 23"/>
            <p:cNvSpPr>
              <a:spLocks noChangeShapeType="1"/>
            </p:cNvSpPr>
            <p:nvPr/>
          </p:nvSpPr>
          <p:spPr bwMode="auto">
            <a:xfrm>
              <a:off x="2064" y="845"/>
              <a:ext cx="363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80" name="Text Box 24"/>
            <p:cNvSpPr txBox="1">
              <a:spLocks noChangeArrowheads="1"/>
            </p:cNvSpPr>
            <p:nvPr/>
          </p:nvSpPr>
          <p:spPr bwMode="auto">
            <a:xfrm>
              <a:off x="2059" y="799"/>
              <a:ext cx="2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281" name="Text Box 25"/>
            <p:cNvSpPr txBox="1">
              <a:spLocks noChangeArrowheads="1"/>
            </p:cNvSpPr>
            <p:nvPr/>
          </p:nvSpPr>
          <p:spPr bwMode="auto">
            <a:xfrm rot="16200000">
              <a:off x="2420" y="1170"/>
              <a:ext cx="70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282" name="Text Box 26"/>
            <p:cNvSpPr txBox="1">
              <a:spLocks noChangeArrowheads="1"/>
            </p:cNvSpPr>
            <p:nvPr/>
          </p:nvSpPr>
          <p:spPr bwMode="auto">
            <a:xfrm>
              <a:off x="956" y="1913"/>
              <a:ext cx="96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283" name="Rectangle 27"/>
            <p:cNvSpPr>
              <a:spLocks noChangeArrowheads="1"/>
            </p:cNvSpPr>
            <p:nvPr/>
          </p:nvSpPr>
          <p:spPr bwMode="auto">
            <a:xfrm>
              <a:off x="1428" y="79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84" name="Rectangle 28"/>
            <p:cNvSpPr>
              <a:spLocks noChangeArrowheads="1"/>
            </p:cNvSpPr>
            <p:nvPr/>
          </p:nvSpPr>
          <p:spPr bwMode="auto">
            <a:xfrm>
              <a:off x="1862" y="126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4285" name="Group 29"/>
            <p:cNvGrpSpPr/>
            <p:nvPr/>
          </p:nvGrpSpPr>
          <p:grpSpPr bwMode="auto">
            <a:xfrm>
              <a:off x="2446" y="1388"/>
              <a:ext cx="240" cy="90"/>
              <a:chOff x="4604" y="2478"/>
              <a:chExt cx="240" cy="90"/>
            </a:xfrm>
          </p:grpSpPr>
          <p:sp>
            <p:nvSpPr>
              <p:cNvPr id="224286" name="Line 30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4287" name="Line 31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4288" name="Group 32"/>
          <p:cNvGrpSpPr/>
          <p:nvPr/>
        </p:nvGrpSpPr>
        <p:grpSpPr bwMode="auto">
          <a:xfrm>
            <a:off x="7105342" y="2130107"/>
            <a:ext cx="3106754" cy="2395537"/>
            <a:chOff x="477" y="1933"/>
            <a:chExt cx="1957" cy="1509"/>
          </a:xfrm>
        </p:grpSpPr>
        <p:sp>
          <p:nvSpPr>
            <p:cNvPr id="224289" name="Line 33"/>
            <p:cNvSpPr>
              <a:spLocks noChangeShapeType="1"/>
            </p:cNvSpPr>
            <p:nvPr/>
          </p:nvSpPr>
          <p:spPr bwMode="auto">
            <a:xfrm flipV="1">
              <a:off x="777" y="1979"/>
              <a:ext cx="16" cy="137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90" name="Line 34"/>
            <p:cNvSpPr>
              <a:spLocks noChangeShapeType="1"/>
            </p:cNvSpPr>
            <p:nvPr/>
          </p:nvSpPr>
          <p:spPr bwMode="auto">
            <a:xfrm flipV="1">
              <a:off x="793" y="2387"/>
              <a:ext cx="86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91" name="Line 35"/>
            <p:cNvSpPr>
              <a:spLocks noChangeShapeType="1"/>
            </p:cNvSpPr>
            <p:nvPr/>
          </p:nvSpPr>
          <p:spPr bwMode="auto">
            <a:xfrm>
              <a:off x="1655" y="2387"/>
              <a:ext cx="0" cy="72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292" name="Text Box 36"/>
            <p:cNvSpPr txBox="1">
              <a:spLocks noChangeArrowheads="1"/>
            </p:cNvSpPr>
            <p:nvPr/>
          </p:nvSpPr>
          <p:spPr bwMode="auto">
            <a:xfrm>
              <a:off x="1429" y="3113"/>
              <a:ext cx="39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293" name="Text Box 37"/>
            <p:cNvSpPr txBox="1">
              <a:spLocks noChangeArrowheads="1"/>
            </p:cNvSpPr>
            <p:nvPr/>
          </p:nvSpPr>
          <p:spPr bwMode="auto">
            <a:xfrm>
              <a:off x="477" y="2251"/>
              <a:ext cx="33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294" name="Text Box 38"/>
            <p:cNvSpPr txBox="1">
              <a:spLocks noChangeArrowheads="1"/>
            </p:cNvSpPr>
            <p:nvPr/>
          </p:nvSpPr>
          <p:spPr bwMode="auto">
            <a:xfrm>
              <a:off x="2107" y="3113"/>
              <a:ext cx="3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t/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295" name="Text Box 39"/>
            <p:cNvSpPr txBox="1">
              <a:spLocks noChangeArrowheads="1"/>
            </p:cNvSpPr>
            <p:nvPr/>
          </p:nvSpPr>
          <p:spPr bwMode="auto">
            <a:xfrm>
              <a:off x="873" y="1933"/>
              <a:ext cx="53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296" name="Text Box 40"/>
            <p:cNvSpPr txBox="1">
              <a:spLocks noChangeArrowheads="1"/>
            </p:cNvSpPr>
            <p:nvPr/>
          </p:nvSpPr>
          <p:spPr bwMode="auto">
            <a:xfrm>
              <a:off x="523" y="3135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297" name="Line 41"/>
            <p:cNvSpPr>
              <a:spLocks noChangeShapeType="1"/>
            </p:cNvSpPr>
            <p:nvPr/>
          </p:nvSpPr>
          <p:spPr bwMode="auto">
            <a:xfrm flipV="1">
              <a:off x="681" y="3113"/>
              <a:ext cx="1745" cy="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4323" name="Group 67"/>
          <p:cNvGrpSpPr/>
          <p:nvPr/>
        </p:nvGrpSpPr>
        <p:grpSpPr bwMode="auto">
          <a:xfrm>
            <a:off x="2065656" y="4045618"/>
            <a:ext cx="2573338" cy="2352675"/>
            <a:chOff x="748" y="2458"/>
            <a:chExt cx="1621" cy="1482"/>
          </a:xfrm>
        </p:grpSpPr>
        <p:sp>
          <p:nvSpPr>
            <p:cNvPr id="224299" name="Oval 43"/>
            <p:cNvSpPr>
              <a:spLocks noChangeArrowheads="1"/>
            </p:cNvSpPr>
            <p:nvPr/>
          </p:nvSpPr>
          <p:spPr bwMode="auto">
            <a:xfrm>
              <a:off x="748" y="2795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300" name="Line 44"/>
            <p:cNvSpPr>
              <a:spLocks noChangeShapeType="1"/>
            </p:cNvSpPr>
            <p:nvPr/>
          </p:nvSpPr>
          <p:spPr bwMode="auto">
            <a:xfrm>
              <a:off x="929" y="2523"/>
              <a:ext cx="0" cy="10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301" name="Line 45"/>
            <p:cNvSpPr>
              <a:spLocks noChangeShapeType="1"/>
            </p:cNvSpPr>
            <p:nvPr/>
          </p:nvSpPr>
          <p:spPr bwMode="auto">
            <a:xfrm>
              <a:off x="936" y="2523"/>
              <a:ext cx="130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302" name="Line 46"/>
            <p:cNvSpPr>
              <a:spLocks noChangeShapeType="1"/>
            </p:cNvSpPr>
            <p:nvPr/>
          </p:nvSpPr>
          <p:spPr bwMode="auto">
            <a:xfrm>
              <a:off x="2245" y="2523"/>
              <a:ext cx="0" cy="5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303" name="Line 47"/>
            <p:cNvSpPr>
              <a:spLocks noChangeShapeType="1"/>
            </p:cNvSpPr>
            <p:nvPr/>
          </p:nvSpPr>
          <p:spPr bwMode="auto">
            <a:xfrm>
              <a:off x="2245" y="3158"/>
              <a:ext cx="0" cy="4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304" name="Line 48"/>
            <p:cNvSpPr>
              <a:spLocks noChangeShapeType="1"/>
            </p:cNvSpPr>
            <p:nvPr/>
          </p:nvSpPr>
          <p:spPr bwMode="auto">
            <a:xfrm>
              <a:off x="929" y="3611"/>
              <a:ext cx="13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305" name="Text Box 49"/>
            <p:cNvSpPr txBox="1">
              <a:spLocks noChangeArrowheads="1"/>
            </p:cNvSpPr>
            <p:nvPr/>
          </p:nvSpPr>
          <p:spPr bwMode="auto">
            <a:xfrm>
              <a:off x="1245" y="2538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24306" name="Text Box 50"/>
            <p:cNvSpPr txBox="1">
              <a:spLocks noChangeArrowheads="1"/>
            </p:cNvSpPr>
            <p:nvPr/>
          </p:nvSpPr>
          <p:spPr bwMode="auto">
            <a:xfrm>
              <a:off x="1163" y="2886"/>
              <a:ext cx="58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307" name="Text Box 51"/>
            <p:cNvSpPr txBox="1">
              <a:spLocks noChangeArrowheads="1"/>
            </p:cNvSpPr>
            <p:nvPr/>
          </p:nvSpPr>
          <p:spPr bwMode="auto">
            <a:xfrm>
              <a:off x="993" y="2564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4308" name="Line 52"/>
            <p:cNvSpPr>
              <a:spLocks noChangeShapeType="1"/>
            </p:cNvSpPr>
            <p:nvPr/>
          </p:nvSpPr>
          <p:spPr bwMode="auto">
            <a:xfrm>
              <a:off x="2245" y="2568"/>
              <a:ext cx="0" cy="3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309" name="Text Box 53"/>
            <p:cNvSpPr txBox="1">
              <a:spLocks noChangeArrowheads="1"/>
            </p:cNvSpPr>
            <p:nvPr/>
          </p:nvSpPr>
          <p:spPr bwMode="auto">
            <a:xfrm>
              <a:off x="1976" y="2523"/>
              <a:ext cx="2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310" name="Text Box 54"/>
            <p:cNvSpPr txBox="1">
              <a:spLocks noChangeArrowheads="1"/>
            </p:cNvSpPr>
            <p:nvPr/>
          </p:nvSpPr>
          <p:spPr bwMode="auto">
            <a:xfrm>
              <a:off x="1581" y="3128"/>
              <a:ext cx="70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311" name="Text Box 55"/>
            <p:cNvSpPr txBox="1">
              <a:spLocks noChangeArrowheads="1"/>
            </p:cNvSpPr>
            <p:nvPr/>
          </p:nvSpPr>
          <p:spPr bwMode="auto">
            <a:xfrm>
              <a:off x="1117" y="3611"/>
              <a:ext cx="96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4312" name="Rectangle 56"/>
            <p:cNvSpPr>
              <a:spLocks noChangeArrowheads="1"/>
            </p:cNvSpPr>
            <p:nvPr/>
          </p:nvSpPr>
          <p:spPr bwMode="auto">
            <a:xfrm>
              <a:off x="1383" y="2458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4313" name="Group 57"/>
            <p:cNvGrpSpPr/>
            <p:nvPr/>
          </p:nvGrpSpPr>
          <p:grpSpPr bwMode="auto">
            <a:xfrm>
              <a:off x="2129" y="3067"/>
              <a:ext cx="240" cy="90"/>
              <a:chOff x="4604" y="2478"/>
              <a:chExt cx="240" cy="90"/>
            </a:xfrm>
          </p:grpSpPr>
          <p:sp>
            <p:nvSpPr>
              <p:cNvPr id="224314" name="Line 58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4315" name="Line 59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4316" name="Group 60"/>
          <p:cNvGrpSpPr/>
          <p:nvPr/>
        </p:nvGrpSpPr>
        <p:grpSpPr bwMode="auto">
          <a:xfrm>
            <a:off x="4946650" y="3139443"/>
            <a:ext cx="1295400" cy="1871663"/>
            <a:chOff x="2608" y="1752"/>
            <a:chExt cx="816" cy="1179"/>
          </a:xfrm>
        </p:grpSpPr>
        <p:sp>
          <p:nvSpPr>
            <p:cNvPr id="224317" name="Text Box 61"/>
            <p:cNvSpPr txBox="1">
              <a:spLocks noChangeArrowheads="1"/>
            </p:cNvSpPr>
            <p:nvPr/>
          </p:nvSpPr>
          <p:spPr bwMode="auto">
            <a:xfrm>
              <a:off x="2608" y="2114"/>
              <a:ext cx="682" cy="32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等效</a:t>
              </a:r>
              <a:endPara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4318" name="AutoShape 62"/>
            <p:cNvSpPr>
              <a:spLocks noChangeArrowheads="1"/>
            </p:cNvSpPr>
            <p:nvPr/>
          </p:nvSpPr>
          <p:spPr bwMode="auto">
            <a:xfrm>
              <a:off x="2925" y="1752"/>
              <a:ext cx="499" cy="1179"/>
            </a:xfrm>
            <a:prstGeom prst="curvedLeftArrow">
              <a:avLst>
                <a:gd name="adj1" fmla="val 21680"/>
                <a:gd name="adj2" fmla="val 68935"/>
                <a:gd name="adj3" fmla="val 33269"/>
              </a:avLst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4319" name="Group 63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24320" name="Picture 64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321" name="Text Box 65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24324" name="Text Box 68"/>
          <p:cNvSpPr txBox="1">
            <a:spLocks noChangeArrowheads="1"/>
          </p:cNvSpPr>
          <p:nvPr/>
        </p:nvSpPr>
        <p:spPr bwMode="auto">
          <a:xfrm>
            <a:off x="916940" y="4003675"/>
            <a:ext cx="647700" cy="532765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一阶电路阶跃响应例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2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2425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425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2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4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4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4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4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2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9" grpId="0" autoUpdateAnimBg="0" build="p"/>
      <p:bldP spid="224260" grpId="0" bldLvl="0" animBg="1"/>
      <p:bldP spid="224324" grpId="0" bldLvl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82" name="Object 2"/>
          <p:cNvGraphicFramePr>
            <a:graphicFrameLocks noChangeAspect="1"/>
          </p:cNvGraphicFramePr>
          <p:nvPr/>
        </p:nvGraphicFramePr>
        <p:xfrm>
          <a:off x="5011739" y="1338614"/>
          <a:ext cx="46196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02" name="公式" r:id="rId1" imgW="2641600" imgH="317500" progId="Equation.3">
                  <p:embed/>
                </p:oleObj>
              </mc:Choice>
              <mc:Fallback>
                <p:oleObj name="公式" r:id="rId1" imgW="2641600" imgH="317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1739" y="1338614"/>
                        <a:ext cx="461962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3" name="Text Box 3"/>
          <p:cNvSpPr txBox="1">
            <a:spLocks noChangeArrowheads="1"/>
          </p:cNvSpPr>
          <p:nvPr/>
        </p:nvSpPr>
        <p:spPr bwMode="auto">
          <a:xfrm>
            <a:off x="2063750" y="1338614"/>
            <a:ext cx="24479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应用叠加定理</a:t>
            </a:r>
            <a:endParaRPr lang="zh-CN" altLang="en-US"/>
          </a:p>
        </p:txBody>
      </p:sp>
      <p:grpSp>
        <p:nvGrpSpPr>
          <p:cNvPr id="225284" name="Group 4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25285" name="Picture 5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286" name="Text Box 6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5287" name="Group 7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25288" name="Picture 8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289" name="Text Box 9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5349" name="Group 69"/>
          <p:cNvGrpSpPr/>
          <p:nvPr/>
        </p:nvGrpSpPr>
        <p:grpSpPr bwMode="auto">
          <a:xfrm>
            <a:off x="2351090" y="2057722"/>
            <a:ext cx="2573337" cy="1616075"/>
            <a:chOff x="521" y="799"/>
            <a:chExt cx="1621" cy="1018"/>
          </a:xfrm>
        </p:grpSpPr>
        <p:graphicFrame>
          <p:nvGraphicFramePr>
            <p:cNvPr id="225291" name="Object 11"/>
            <p:cNvGraphicFramePr>
              <a:graphicFrameLocks noChangeAspect="1"/>
            </p:cNvGraphicFramePr>
            <p:nvPr/>
          </p:nvGraphicFramePr>
          <p:xfrm>
            <a:off x="884" y="1207"/>
            <a:ext cx="659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903" name="公式" r:id="rId4" imgW="698500" imgH="304800" progId="Equation.3">
                    <p:embed/>
                  </p:oleObj>
                </mc:Choice>
                <mc:Fallback>
                  <p:oleObj name="公式" r:id="rId4" imgW="698500" imgH="3048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" y="1207"/>
                          <a:ext cx="659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CC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292" name="Oval 12"/>
            <p:cNvSpPr>
              <a:spLocks noChangeArrowheads="1"/>
            </p:cNvSpPr>
            <p:nvPr/>
          </p:nvSpPr>
          <p:spPr bwMode="auto">
            <a:xfrm>
              <a:off x="521" y="113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293" name="Line 13"/>
            <p:cNvSpPr>
              <a:spLocks noChangeShapeType="1"/>
            </p:cNvSpPr>
            <p:nvPr/>
          </p:nvSpPr>
          <p:spPr bwMode="auto">
            <a:xfrm>
              <a:off x="702" y="864"/>
              <a:ext cx="0" cy="9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294" name="Line 14"/>
            <p:cNvSpPr>
              <a:spLocks noChangeShapeType="1"/>
            </p:cNvSpPr>
            <p:nvPr/>
          </p:nvSpPr>
          <p:spPr bwMode="auto">
            <a:xfrm>
              <a:off x="709" y="864"/>
              <a:ext cx="130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295" name="Line 15"/>
            <p:cNvSpPr>
              <a:spLocks noChangeShapeType="1"/>
            </p:cNvSpPr>
            <p:nvPr/>
          </p:nvSpPr>
          <p:spPr bwMode="auto">
            <a:xfrm>
              <a:off x="2018" y="864"/>
              <a:ext cx="0" cy="5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296" name="Line 16"/>
            <p:cNvSpPr>
              <a:spLocks noChangeShapeType="1"/>
            </p:cNvSpPr>
            <p:nvPr/>
          </p:nvSpPr>
          <p:spPr bwMode="auto">
            <a:xfrm>
              <a:off x="2018" y="1454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297" name="Line 17"/>
            <p:cNvSpPr>
              <a:spLocks noChangeShapeType="1"/>
            </p:cNvSpPr>
            <p:nvPr/>
          </p:nvSpPr>
          <p:spPr bwMode="auto">
            <a:xfrm>
              <a:off x="702" y="1817"/>
              <a:ext cx="13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298" name="Text Box 18"/>
            <p:cNvSpPr txBox="1">
              <a:spLocks noChangeArrowheads="1"/>
            </p:cNvSpPr>
            <p:nvPr/>
          </p:nvSpPr>
          <p:spPr bwMode="auto">
            <a:xfrm>
              <a:off x="1003" y="865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25299" name="Text Box 19"/>
            <p:cNvSpPr txBox="1">
              <a:spLocks noChangeArrowheads="1"/>
            </p:cNvSpPr>
            <p:nvPr/>
          </p:nvSpPr>
          <p:spPr bwMode="auto">
            <a:xfrm>
              <a:off x="766" y="886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5300" name="Line 20"/>
            <p:cNvSpPr>
              <a:spLocks noChangeShapeType="1"/>
            </p:cNvSpPr>
            <p:nvPr/>
          </p:nvSpPr>
          <p:spPr bwMode="auto">
            <a:xfrm>
              <a:off x="2018" y="910"/>
              <a:ext cx="0" cy="3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01" name="Text Box 21"/>
            <p:cNvSpPr txBox="1">
              <a:spLocks noChangeArrowheads="1"/>
            </p:cNvSpPr>
            <p:nvPr/>
          </p:nvSpPr>
          <p:spPr bwMode="auto">
            <a:xfrm>
              <a:off x="1749" y="865"/>
              <a:ext cx="2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302" name="Text Box 22"/>
            <p:cNvSpPr txBox="1">
              <a:spLocks noChangeArrowheads="1"/>
            </p:cNvSpPr>
            <p:nvPr/>
          </p:nvSpPr>
          <p:spPr bwMode="auto">
            <a:xfrm>
              <a:off x="1339" y="1409"/>
              <a:ext cx="70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303" name="Rectangle 23"/>
            <p:cNvSpPr>
              <a:spLocks noChangeArrowheads="1"/>
            </p:cNvSpPr>
            <p:nvPr/>
          </p:nvSpPr>
          <p:spPr bwMode="auto">
            <a:xfrm>
              <a:off x="1156" y="79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304" name="Group 24"/>
            <p:cNvGrpSpPr/>
            <p:nvPr/>
          </p:nvGrpSpPr>
          <p:grpSpPr bwMode="auto">
            <a:xfrm>
              <a:off x="1902" y="1368"/>
              <a:ext cx="240" cy="90"/>
              <a:chOff x="4604" y="2478"/>
              <a:chExt cx="240" cy="90"/>
            </a:xfrm>
          </p:grpSpPr>
          <p:sp>
            <p:nvSpPr>
              <p:cNvPr id="225305" name="Line 25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306" name="Line 26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5350" name="Group 70"/>
          <p:cNvGrpSpPr/>
          <p:nvPr/>
        </p:nvGrpSpPr>
        <p:grpSpPr bwMode="auto">
          <a:xfrm>
            <a:off x="6053116" y="2041843"/>
            <a:ext cx="3076568" cy="1600200"/>
            <a:chOff x="2853" y="789"/>
            <a:chExt cx="1938" cy="1008"/>
          </a:xfrm>
        </p:grpSpPr>
        <p:graphicFrame>
          <p:nvGraphicFramePr>
            <p:cNvPr id="225308" name="Object 28"/>
            <p:cNvGraphicFramePr>
              <a:graphicFrameLocks noChangeAspect="1"/>
            </p:cNvGraphicFramePr>
            <p:nvPr/>
          </p:nvGraphicFramePr>
          <p:xfrm>
            <a:off x="3152" y="1480"/>
            <a:ext cx="1315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904" name="公式" r:id="rId6" imgW="1384300" imgH="304800" progId="Equation.3">
                    <p:embed/>
                  </p:oleObj>
                </mc:Choice>
                <mc:Fallback>
                  <p:oleObj name="公式" r:id="rId6" imgW="1384300" imgH="3048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1480"/>
                          <a:ext cx="1315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CC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09" name="Oval 29"/>
            <p:cNvSpPr>
              <a:spLocks noChangeArrowheads="1"/>
            </p:cNvSpPr>
            <p:nvPr/>
          </p:nvSpPr>
          <p:spPr bwMode="auto">
            <a:xfrm>
              <a:off x="2971" y="111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10" name="Line 30"/>
            <p:cNvSpPr>
              <a:spLocks noChangeShapeType="1"/>
            </p:cNvSpPr>
            <p:nvPr/>
          </p:nvSpPr>
          <p:spPr bwMode="auto">
            <a:xfrm>
              <a:off x="3152" y="844"/>
              <a:ext cx="0" cy="9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11" name="Line 31"/>
            <p:cNvSpPr>
              <a:spLocks noChangeShapeType="1"/>
            </p:cNvSpPr>
            <p:nvPr/>
          </p:nvSpPr>
          <p:spPr bwMode="auto">
            <a:xfrm>
              <a:off x="3159" y="844"/>
              <a:ext cx="130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12" name="Line 32"/>
            <p:cNvSpPr>
              <a:spLocks noChangeShapeType="1"/>
            </p:cNvSpPr>
            <p:nvPr/>
          </p:nvSpPr>
          <p:spPr bwMode="auto">
            <a:xfrm>
              <a:off x="4468" y="844"/>
              <a:ext cx="0" cy="5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13" name="Line 33"/>
            <p:cNvSpPr>
              <a:spLocks noChangeShapeType="1"/>
            </p:cNvSpPr>
            <p:nvPr/>
          </p:nvSpPr>
          <p:spPr bwMode="auto">
            <a:xfrm>
              <a:off x="4468" y="1479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14" name="Line 34"/>
            <p:cNvSpPr>
              <a:spLocks noChangeShapeType="1"/>
            </p:cNvSpPr>
            <p:nvPr/>
          </p:nvSpPr>
          <p:spPr bwMode="auto">
            <a:xfrm>
              <a:off x="3152" y="1797"/>
              <a:ext cx="13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15" name="Text Box 35"/>
            <p:cNvSpPr txBox="1">
              <a:spLocks noChangeArrowheads="1"/>
            </p:cNvSpPr>
            <p:nvPr/>
          </p:nvSpPr>
          <p:spPr bwMode="auto">
            <a:xfrm>
              <a:off x="3544" y="845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25316" name="Text Box 36"/>
            <p:cNvSpPr txBox="1">
              <a:spLocks noChangeArrowheads="1"/>
            </p:cNvSpPr>
            <p:nvPr/>
          </p:nvSpPr>
          <p:spPr bwMode="auto">
            <a:xfrm>
              <a:off x="2853" y="886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5317" name="Line 37"/>
            <p:cNvSpPr>
              <a:spLocks noChangeShapeType="1"/>
            </p:cNvSpPr>
            <p:nvPr/>
          </p:nvSpPr>
          <p:spPr bwMode="auto">
            <a:xfrm>
              <a:off x="4468" y="890"/>
              <a:ext cx="0" cy="3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18" name="Text Box 38"/>
            <p:cNvSpPr txBox="1">
              <a:spLocks noChangeArrowheads="1"/>
            </p:cNvSpPr>
            <p:nvPr/>
          </p:nvSpPr>
          <p:spPr bwMode="auto">
            <a:xfrm>
              <a:off x="4516" y="799"/>
              <a:ext cx="2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319" name="Text Box 39"/>
            <p:cNvSpPr txBox="1">
              <a:spLocks noChangeArrowheads="1"/>
            </p:cNvSpPr>
            <p:nvPr/>
          </p:nvSpPr>
          <p:spPr bwMode="auto">
            <a:xfrm>
              <a:off x="3788" y="1071"/>
              <a:ext cx="70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320" name="Rectangle 40"/>
            <p:cNvSpPr>
              <a:spLocks noChangeArrowheads="1"/>
            </p:cNvSpPr>
            <p:nvPr/>
          </p:nvSpPr>
          <p:spPr bwMode="auto">
            <a:xfrm>
              <a:off x="3606" y="78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321" name="Group 41"/>
            <p:cNvGrpSpPr/>
            <p:nvPr/>
          </p:nvGrpSpPr>
          <p:grpSpPr bwMode="auto">
            <a:xfrm>
              <a:off x="4332" y="1388"/>
              <a:ext cx="240" cy="90"/>
              <a:chOff x="4604" y="2478"/>
              <a:chExt cx="240" cy="90"/>
            </a:xfrm>
          </p:grpSpPr>
          <p:sp>
            <p:nvSpPr>
              <p:cNvPr id="225322" name="Line 42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323" name="Line 43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25341" name="Object 61"/>
          <p:cNvGraphicFramePr>
            <a:graphicFrameLocks noChangeAspect="1"/>
          </p:cNvGraphicFramePr>
          <p:nvPr/>
        </p:nvGraphicFramePr>
        <p:xfrm>
          <a:off x="5087938" y="4362768"/>
          <a:ext cx="51689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05" name="公式" r:id="rId8" imgW="3416300" imgH="292100" progId="Equation.3">
                  <p:embed/>
                </p:oleObj>
              </mc:Choice>
              <mc:Fallback>
                <p:oleObj name="公式" r:id="rId8" imgW="3416300" imgH="2921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8" y="4362768"/>
                        <a:ext cx="51689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2" name="Object 62"/>
          <p:cNvGraphicFramePr>
            <a:graphicFrameLocks noChangeAspect="1"/>
          </p:cNvGraphicFramePr>
          <p:nvPr/>
        </p:nvGraphicFramePr>
        <p:xfrm>
          <a:off x="5087940" y="5513705"/>
          <a:ext cx="37465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06" name="公式" r:id="rId10" imgW="2501900" imgH="609600" progId="Equation.3">
                  <p:embed/>
                </p:oleObj>
              </mc:Choice>
              <mc:Fallback>
                <p:oleObj name="公式" r:id="rId10" imgW="2501900" imgH="6096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40" y="5513705"/>
                        <a:ext cx="37465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3" name="Object 63"/>
          <p:cNvGraphicFramePr>
            <a:graphicFrameLocks noChangeAspect="1"/>
          </p:cNvGraphicFramePr>
          <p:nvPr/>
        </p:nvGraphicFramePr>
        <p:xfrm>
          <a:off x="5087938" y="4939064"/>
          <a:ext cx="36671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07" name="公式" r:id="rId12" imgW="2095500" imgH="342900" progId="Equation.3">
                  <p:embed/>
                </p:oleObj>
              </mc:Choice>
              <mc:Fallback>
                <p:oleObj name="公式" r:id="rId12" imgW="2095500" imgH="3429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8" y="4939064"/>
                        <a:ext cx="366712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4" name="Text Box 64"/>
          <p:cNvSpPr txBox="1">
            <a:spLocks noChangeArrowheads="1"/>
          </p:cNvSpPr>
          <p:nvPr/>
        </p:nvSpPr>
        <p:spPr bwMode="auto">
          <a:xfrm>
            <a:off x="5375275" y="3786505"/>
            <a:ext cx="240855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阶跃响应为：</a:t>
            </a:r>
            <a:endParaRPr lang="zh-CN" altLang="en-US"/>
          </a:p>
        </p:txBody>
      </p:sp>
      <p:grpSp>
        <p:nvGrpSpPr>
          <p:cNvPr id="225345" name="Group 65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25346" name="Picture 66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347" name="Text Box 67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5351" name="Group 71"/>
          <p:cNvGrpSpPr/>
          <p:nvPr/>
        </p:nvGrpSpPr>
        <p:grpSpPr bwMode="auto">
          <a:xfrm>
            <a:off x="2063751" y="4505677"/>
            <a:ext cx="2573338" cy="1616075"/>
            <a:chOff x="521" y="799"/>
            <a:chExt cx="1621" cy="1018"/>
          </a:xfrm>
        </p:grpSpPr>
        <p:graphicFrame>
          <p:nvGraphicFramePr>
            <p:cNvPr id="225352" name="Object 72"/>
            <p:cNvGraphicFramePr>
              <a:graphicFrameLocks noChangeAspect="1"/>
            </p:cNvGraphicFramePr>
            <p:nvPr/>
          </p:nvGraphicFramePr>
          <p:xfrm>
            <a:off x="932" y="1207"/>
            <a:ext cx="563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908" name="公式" r:id="rId15" imgW="596900" imgH="304800" progId="Equation.3">
                    <p:embed/>
                  </p:oleObj>
                </mc:Choice>
                <mc:Fallback>
                  <p:oleObj name="公式" r:id="rId15" imgW="596900" imgH="304800" progId="Equation.3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2" y="1207"/>
                          <a:ext cx="563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CC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53" name="Oval 73"/>
            <p:cNvSpPr>
              <a:spLocks noChangeArrowheads="1"/>
            </p:cNvSpPr>
            <p:nvPr/>
          </p:nvSpPr>
          <p:spPr bwMode="auto">
            <a:xfrm>
              <a:off x="521" y="113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54" name="Line 74"/>
            <p:cNvSpPr>
              <a:spLocks noChangeShapeType="1"/>
            </p:cNvSpPr>
            <p:nvPr/>
          </p:nvSpPr>
          <p:spPr bwMode="auto">
            <a:xfrm>
              <a:off x="702" y="864"/>
              <a:ext cx="0" cy="9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55" name="Line 75"/>
            <p:cNvSpPr>
              <a:spLocks noChangeShapeType="1"/>
            </p:cNvSpPr>
            <p:nvPr/>
          </p:nvSpPr>
          <p:spPr bwMode="auto">
            <a:xfrm>
              <a:off x="709" y="864"/>
              <a:ext cx="130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56" name="Line 76"/>
            <p:cNvSpPr>
              <a:spLocks noChangeShapeType="1"/>
            </p:cNvSpPr>
            <p:nvPr/>
          </p:nvSpPr>
          <p:spPr bwMode="auto">
            <a:xfrm>
              <a:off x="2018" y="864"/>
              <a:ext cx="0" cy="5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57" name="Line 77"/>
            <p:cNvSpPr>
              <a:spLocks noChangeShapeType="1"/>
            </p:cNvSpPr>
            <p:nvPr/>
          </p:nvSpPr>
          <p:spPr bwMode="auto">
            <a:xfrm>
              <a:off x="2018" y="1454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58" name="Line 78"/>
            <p:cNvSpPr>
              <a:spLocks noChangeShapeType="1"/>
            </p:cNvSpPr>
            <p:nvPr/>
          </p:nvSpPr>
          <p:spPr bwMode="auto">
            <a:xfrm>
              <a:off x="702" y="1817"/>
              <a:ext cx="13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59" name="Text Box 79"/>
            <p:cNvSpPr txBox="1">
              <a:spLocks noChangeArrowheads="1"/>
            </p:cNvSpPr>
            <p:nvPr/>
          </p:nvSpPr>
          <p:spPr bwMode="auto">
            <a:xfrm>
              <a:off x="1003" y="865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25360" name="Text Box 80"/>
            <p:cNvSpPr txBox="1">
              <a:spLocks noChangeArrowheads="1"/>
            </p:cNvSpPr>
            <p:nvPr/>
          </p:nvSpPr>
          <p:spPr bwMode="auto">
            <a:xfrm>
              <a:off x="766" y="886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5361" name="Line 81"/>
            <p:cNvSpPr>
              <a:spLocks noChangeShapeType="1"/>
            </p:cNvSpPr>
            <p:nvPr/>
          </p:nvSpPr>
          <p:spPr bwMode="auto">
            <a:xfrm>
              <a:off x="2018" y="910"/>
              <a:ext cx="0" cy="3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62" name="Text Box 82"/>
            <p:cNvSpPr txBox="1">
              <a:spLocks noChangeArrowheads="1"/>
            </p:cNvSpPr>
            <p:nvPr/>
          </p:nvSpPr>
          <p:spPr bwMode="auto">
            <a:xfrm>
              <a:off x="1749" y="865"/>
              <a:ext cx="2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363" name="Text Box 83"/>
            <p:cNvSpPr txBox="1">
              <a:spLocks noChangeArrowheads="1"/>
            </p:cNvSpPr>
            <p:nvPr/>
          </p:nvSpPr>
          <p:spPr bwMode="auto">
            <a:xfrm>
              <a:off x="1339" y="1409"/>
              <a:ext cx="70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364" name="Rectangle 84"/>
            <p:cNvSpPr>
              <a:spLocks noChangeArrowheads="1"/>
            </p:cNvSpPr>
            <p:nvPr/>
          </p:nvSpPr>
          <p:spPr bwMode="auto">
            <a:xfrm>
              <a:off x="1156" y="79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365" name="Group 85"/>
            <p:cNvGrpSpPr/>
            <p:nvPr/>
          </p:nvGrpSpPr>
          <p:grpSpPr bwMode="auto">
            <a:xfrm>
              <a:off x="1902" y="1368"/>
              <a:ext cx="240" cy="90"/>
              <a:chOff x="4604" y="2478"/>
              <a:chExt cx="240" cy="90"/>
            </a:xfrm>
          </p:grpSpPr>
          <p:sp>
            <p:nvSpPr>
              <p:cNvPr id="225366" name="Line 86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367" name="Line 87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5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5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5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25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25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25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3" grpId="0" bldLvl="0" animBg="1"/>
      <p:bldP spid="225344" grpId="0" bldLvl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>
            <a:spLocks noChangeArrowheads="1"/>
          </p:cNvSpPr>
          <p:nvPr/>
        </p:nvSpPr>
        <p:spPr bwMode="auto">
          <a:xfrm>
            <a:off x="1563054" y="1482728"/>
            <a:ext cx="63373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由齐次性和叠加性得实际响应为：</a:t>
            </a:r>
            <a:endParaRPr lang="zh-CN" altLang="en-US"/>
          </a:p>
        </p:txBody>
      </p:sp>
      <p:graphicFrame>
        <p:nvGraphicFramePr>
          <p:cNvPr id="226307" name="Object 3"/>
          <p:cNvGraphicFramePr>
            <a:graphicFrameLocks noChangeAspect="1"/>
          </p:cNvGraphicFramePr>
          <p:nvPr/>
        </p:nvGraphicFramePr>
        <p:xfrm>
          <a:off x="2281238" y="2058988"/>
          <a:ext cx="661987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94" name="公式" r:id="rId1" imgW="3721100" imgH="609600" progId="Equation.3">
                  <p:embed/>
                </p:oleObj>
              </mc:Choice>
              <mc:Fallback>
                <p:oleObj name="公式" r:id="rId1" imgW="3721100" imgH="609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8" y="2058988"/>
                        <a:ext cx="6619875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08" name="Object 4"/>
          <p:cNvGraphicFramePr>
            <a:graphicFrameLocks noChangeAspect="1"/>
          </p:cNvGraphicFramePr>
          <p:nvPr/>
        </p:nvGraphicFramePr>
        <p:xfrm>
          <a:off x="2711450" y="3211195"/>
          <a:ext cx="54483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95" name="公式" r:id="rId3" imgW="3060700" imgH="342900" progId="Equation.3">
                  <p:embed/>
                </p:oleObj>
              </mc:Choice>
              <mc:Fallback>
                <p:oleObj name="公式" r:id="rId3" imgW="3060700" imgH="342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3211195"/>
                        <a:ext cx="544830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6309" name="Group 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26310" name="Picture 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311" name="Text Box 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6312" name="Group 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26313" name="Picture 9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314" name="Text Box 1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6349" name="Group 45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26350" name="Picture 4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351" name="Text Box 47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6352" name="Group 48"/>
          <p:cNvGrpSpPr/>
          <p:nvPr/>
        </p:nvGrpSpPr>
        <p:grpSpPr bwMode="auto">
          <a:xfrm>
            <a:off x="2424113" y="4290729"/>
            <a:ext cx="2573337" cy="1616075"/>
            <a:chOff x="521" y="799"/>
            <a:chExt cx="1621" cy="1018"/>
          </a:xfrm>
        </p:grpSpPr>
        <p:graphicFrame>
          <p:nvGraphicFramePr>
            <p:cNvPr id="226353" name="Object 49"/>
            <p:cNvGraphicFramePr>
              <a:graphicFrameLocks noChangeAspect="1"/>
            </p:cNvGraphicFramePr>
            <p:nvPr/>
          </p:nvGraphicFramePr>
          <p:xfrm>
            <a:off x="884" y="1207"/>
            <a:ext cx="659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196" name="公式" r:id="rId7" imgW="698500" imgH="304800" progId="Equation.3">
                    <p:embed/>
                  </p:oleObj>
                </mc:Choice>
                <mc:Fallback>
                  <p:oleObj name="公式" r:id="rId7" imgW="698500" imgH="30480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" y="1207"/>
                          <a:ext cx="659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CC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354" name="Oval 50"/>
            <p:cNvSpPr>
              <a:spLocks noChangeArrowheads="1"/>
            </p:cNvSpPr>
            <p:nvPr/>
          </p:nvSpPr>
          <p:spPr bwMode="auto">
            <a:xfrm>
              <a:off x="521" y="113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55" name="Line 51"/>
            <p:cNvSpPr>
              <a:spLocks noChangeShapeType="1"/>
            </p:cNvSpPr>
            <p:nvPr/>
          </p:nvSpPr>
          <p:spPr bwMode="auto">
            <a:xfrm>
              <a:off x="702" y="864"/>
              <a:ext cx="0" cy="9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56" name="Line 52"/>
            <p:cNvSpPr>
              <a:spLocks noChangeShapeType="1"/>
            </p:cNvSpPr>
            <p:nvPr/>
          </p:nvSpPr>
          <p:spPr bwMode="auto">
            <a:xfrm>
              <a:off x="709" y="864"/>
              <a:ext cx="130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57" name="Line 53"/>
            <p:cNvSpPr>
              <a:spLocks noChangeShapeType="1"/>
            </p:cNvSpPr>
            <p:nvPr/>
          </p:nvSpPr>
          <p:spPr bwMode="auto">
            <a:xfrm>
              <a:off x="2018" y="864"/>
              <a:ext cx="0" cy="5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58" name="Line 54"/>
            <p:cNvSpPr>
              <a:spLocks noChangeShapeType="1"/>
            </p:cNvSpPr>
            <p:nvPr/>
          </p:nvSpPr>
          <p:spPr bwMode="auto">
            <a:xfrm>
              <a:off x="2018" y="1454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59" name="Line 55"/>
            <p:cNvSpPr>
              <a:spLocks noChangeShapeType="1"/>
            </p:cNvSpPr>
            <p:nvPr/>
          </p:nvSpPr>
          <p:spPr bwMode="auto">
            <a:xfrm>
              <a:off x="702" y="1817"/>
              <a:ext cx="13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60" name="Text Box 56"/>
            <p:cNvSpPr txBox="1">
              <a:spLocks noChangeArrowheads="1"/>
            </p:cNvSpPr>
            <p:nvPr/>
          </p:nvSpPr>
          <p:spPr bwMode="auto">
            <a:xfrm>
              <a:off x="1003" y="865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26361" name="Text Box 57"/>
            <p:cNvSpPr txBox="1">
              <a:spLocks noChangeArrowheads="1"/>
            </p:cNvSpPr>
            <p:nvPr/>
          </p:nvSpPr>
          <p:spPr bwMode="auto">
            <a:xfrm>
              <a:off x="766" y="886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6362" name="Line 58"/>
            <p:cNvSpPr>
              <a:spLocks noChangeShapeType="1"/>
            </p:cNvSpPr>
            <p:nvPr/>
          </p:nvSpPr>
          <p:spPr bwMode="auto">
            <a:xfrm>
              <a:off x="2018" y="910"/>
              <a:ext cx="0" cy="3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63" name="Text Box 59"/>
            <p:cNvSpPr txBox="1">
              <a:spLocks noChangeArrowheads="1"/>
            </p:cNvSpPr>
            <p:nvPr/>
          </p:nvSpPr>
          <p:spPr bwMode="auto">
            <a:xfrm>
              <a:off x="1749" y="865"/>
              <a:ext cx="2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364" name="Text Box 60"/>
            <p:cNvSpPr txBox="1">
              <a:spLocks noChangeArrowheads="1"/>
            </p:cNvSpPr>
            <p:nvPr/>
          </p:nvSpPr>
          <p:spPr bwMode="auto">
            <a:xfrm>
              <a:off x="1339" y="1409"/>
              <a:ext cx="70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365" name="Rectangle 61"/>
            <p:cNvSpPr>
              <a:spLocks noChangeArrowheads="1"/>
            </p:cNvSpPr>
            <p:nvPr/>
          </p:nvSpPr>
          <p:spPr bwMode="auto">
            <a:xfrm>
              <a:off x="1156" y="79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6366" name="Group 62"/>
            <p:cNvGrpSpPr/>
            <p:nvPr/>
          </p:nvGrpSpPr>
          <p:grpSpPr bwMode="auto">
            <a:xfrm>
              <a:off x="1902" y="1368"/>
              <a:ext cx="240" cy="90"/>
              <a:chOff x="4604" y="2478"/>
              <a:chExt cx="240" cy="90"/>
            </a:xfrm>
          </p:grpSpPr>
          <p:sp>
            <p:nvSpPr>
              <p:cNvPr id="226367" name="Line 63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368" name="Line 64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6369" name="Group 65"/>
          <p:cNvGrpSpPr/>
          <p:nvPr/>
        </p:nvGrpSpPr>
        <p:grpSpPr bwMode="auto">
          <a:xfrm>
            <a:off x="6126142" y="4274820"/>
            <a:ext cx="3076568" cy="1600200"/>
            <a:chOff x="2853" y="789"/>
            <a:chExt cx="1938" cy="1008"/>
          </a:xfrm>
        </p:grpSpPr>
        <p:graphicFrame>
          <p:nvGraphicFramePr>
            <p:cNvPr id="226370" name="Object 66"/>
            <p:cNvGraphicFramePr>
              <a:graphicFrameLocks noChangeAspect="1"/>
            </p:cNvGraphicFramePr>
            <p:nvPr/>
          </p:nvGraphicFramePr>
          <p:xfrm>
            <a:off x="3152" y="1480"/>
            <a:ext cx="1315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197" name="公式" r:id="rId9" imgW="1384300" imgH="304800" progId="Equation.3">
                    <p:embed/>
                  </p:oleObj>
                </mc:Choice>
                <mc:Fallback>
                  <p:oleObj name="公式" r:id="rId9" imgW="1384300" imgH="304800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1480"/>
                          <a:ext cx="1315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CC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371" name="Oval 67"/>
            <p:cNvSpPr>
              <a:spLocks noChangeArrowheads="1"/>
            </p:cNvSpPr>
            <p:nvPr/>
          </p:nvSpPr>
          <p:spPr bwMode="auto">
            <a:xfrm>
              <a:off x="2971" y="111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72" name="Line 68"/>
            <p:cNvSpPr>
              <a:spLocks noChangeShapeType="1"/>
            </p:cNvSpPr>
            <p:nvPr/>
          </p:nvSpPr>
          <p:spPr bwMode="auto">
            <a:xfrm>
              <a:off x="3152" y="844"/>
              <a:ext cx="0" cy="9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73" name="Line 69"/>
            <p:cNvSpPr>
              <a:spLocks noChangeShapeType="1"/>
            </p:cNvSpPr>
            <p:nvPr/>
          </p:nvSpPr>
          <p:spPr bwMode="auto">
            <a:xfrm>
              <a:off x="3159" y="844"/>
              <a:ext cx="130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74" name="Line 70"/>
            <p:cNvSpPr>
              <a:spLocks noChangeShapeType="1"/>
            </p:cNvSpPr>
            <p:nvPr/>
          </p:nvSpPr>
          <p:spPr bwMode="auto">
            <a:xfrm>
              <a:off x="4468" y="844"/>
              <a:ext cx="0" cy="5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75" name="Line 71"/>
            <p:cNvSpPr>
              <a:spLocks noChangeShapeType="1"/>
            </p:cNvSpPr>
            <p:nvPr/>
          </p:nvSpPr>
          <p:spPr bwMode="auto">
            <a:xfrm>
              <a:off x="4468" y="1479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76" name="Line 72"/>
            <p:cNvSpPr>
              <a:spLocks noChangeShapeType="1"/>
            </p:cNvSpPr>
            <p:nvPr/>
          </p:nvSpPr>
          <p:spPr bwMode="auto">
            <a:xfrm>
              <a:off x="3152" y="1797"/>
              <a:ext cx="13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77" name="Text Box 73"/>
            <p:cNvSpPr txBox="1">
              <a:spLocks noChangeArrowheads="1"/>
            </p:cNvSpPr>
            <p:nvPr/>
          </p:nvSpPr>
          <p:spPr bwMode="auto">
            <a:xfrm>
              <a:off x="3544" y="845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26378" name="Text Box 74"/>
            <p:cNvSpPr txBox="1">
              <a:spLocks noChangeArrowheads="1"/>
            </p:cNvSpPr>
            <p:nvPr/>
          </p:nvSpPr>
          <p:spPr bwMode="auto">
            <a:xfrm>
              <a:off x="2853" y="886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6379" name="Line 75"/>
            <p:cNvSpPr>
              <a:spLocks noChangeShapeType="1"/>
            </p:cNvSpPr>
            <p:nvPr/>
          </p:nvSpPr>
          <p:spPr bwMode="auto">
            <a:xfrm>
              <a:off x="4468" y="890"/>
              <a:ext cx="0" cy="3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80" name="Text Box 76"/>
            <p:cNvSpPr txBox="1">
              <a:spLocks noChangeArrowheads="1"/>
            </p:cNvSpPr>
            <p:nvPr/>
          </p:nvSpPr>
          <p:spPr bwMode="auto">
            <a:xfrm>
              <a:off x="4516" y="799"/>
              <a:ext cx="2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381" name="Text Box 77"/>
            <p:cNvSpPr txBox="1">
              <a:spLocks noChangeArrowheads="1"/>
            </p:cNvSpPr>
            <p:nvPr/>
          </p:nvSpPr>
          <p:spPr bwMode="auto">
            <a:xfrm>
              <a:off x="3788" y="1071"/>
              <a:ext cx="70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382" name="Rectangle 78"/>
            <p:cNvSpPr>
              <a:spLocks noChangeArrowheads="1"/>
            </p:cNvSpPr>
            <p:nvPr/>
          </p:nvSpPr>
          <p:spPr bwMode="auto">
            <a:xfrm>
              <a:off x="3606" y="78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6383" name="Group 79"/>
            <p:cNvGrpSpPr/>
            <p:nvPr/>
          </p:nvGrpSpPr>
          <p:grpSpPr bwMode="auto">
            <a:xfrm>
              <a:off x="4332" y="1388"/>
              <a:ext cx="240" cy="90"/>
              <a:chOff x="4604" y="2478"/>
              <a:chExt cx="240" cy="90"/>
            </a:xfrm>
          </p:grpSpPr>
          <p:sp>
            <p:nvSpPr>
              <p:cNvPr id="226384" name="Line 80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385" name="Line 81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26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2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 bldLvl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330" name="Object 2"/>
          <p:cNvGraphicFramePr>
            <a:graphicFrameLocks noChangeAspect="1"/>
          </p:cNvGraphicFramePr>
          <p:nvPr/>
        </p:nvGraphicFramePr>
        <p:xfrm>
          <a:off x="2797152" y="1626017"/>
          <a:ext cx="6113463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2" name="公式" r:id="rId1" imgW="3263900" imgH="342900" progId="Equation.3">
                  <p:embed/>
                </p:oleObj>
              </mc:Choice>
              <mc:Fallback>
                <p:oleObj name="公式" r:id="rId1" imgW="3263900" imgH="34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52" y="1626017"/>
                        <a:ext cx="6113463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1" name="Object 3"/>
          <p:cNvGraphicFramePr>
            <a:graphicFrameLocks noChangeAspect="1"/>
          </p:cNvGraphicFramePr>
          <p:nvPr/>
        </p:nvGraphicFramePr>
        <p:xfrm>
          <a:off x="3604262" y="2564799"/>
          <a:ext cx="540861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3" name="公式" r:id="rId3" imgW="3441700" imgH="304800" progId="Equation.3">
                  <p:embed/>
                </p:oleObj>
              </mc:Choice>
              <mc:Fallback>
                <p:oleObj name="公式" r:id="rId3" imgW="3441700" imgH="30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262" y="2564799"/>
                        <a:ext cx="540861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2" name="Object 4"/>
          <p:cNvGraphicFramePr>
            <a:graphicFrameLocks noChangeAspect="1"/>
          </p:cNvGraphicFramePr>
          <p:nvPr/>
        </p:nvGraphicFramePr>
        <p:xfrm>
          <a:off x="3572512" y="3212499"/>
          <a:ext cx="20256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4" name="公式" r:id="rId5" imgW="1104900" imgH="342900" progId="Equation.3">
                  <p:embed/>
                </p:oleObj>
              </mc:Choice>
              <mc:Fallback>
                <p:oleObj name="公式" r:id="rId5" imgW="1104900" imgH="342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2512" y="3212499"/>
                        <a:ext cx="202565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3" name="Object 5"/>
          <p:cNvGraphicFramePr>
            <a:graphicFrameLocks noChangeAspect="1"/>
          </p:cNvGraphicFramePr>
          <p:nvPr/>
        </p:nvGraphicFramePr>
        <p:xfrm>
          <a:off x="3428048" y="4698399"/>
          <a:ext cx="729615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5" name="公式" r:id="rId7" imgW="3695700" imgH="609600" progId="Equation.3">
                  <p:embed/>
                </p:oleObj>
              </mc:Choice>
              <mc:Fallback>
                <p:oleObj name="公式" r:id="rId7" imgW="3695700" imgH="609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8048" y="4698399"/>
                        <a:ext cx="729615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7334" name="Group 6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27335" name="Picture 7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7336" name="Text Box 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7337" name="Group 9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27338" name="Picture 10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7339" name="Text Box 1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27340" name="Object 12"/>
          <p:cNvGraphicFramePr>
            <a:graphicFrameLocks noChangeAspect="1"/>
          </p:cNvGraphicFramePr>
          <p:nvPr/>
        </p:nvGraphicFramePr>
        <p:xfrm>
          <a:off x="3501073" y="4076067"/>
          <a:ext cx="47148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6" name="公式" r:id="rId10" imgW="2997200" imgH="304800" progId="Equation.3">
                  <p:embed/>
                </p:oleObj>
              </mc:Choice>
              <mc:Fallback>
                <p:oleObj name="公式" r:id="rId10" imgW="2997200" imgH="304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073" y="4076067"/>
                        <a:ext cx="47148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41" name="Text Box 13"/>
          <p:cNvSpPr txBox="1">
            <a:spLocks noChangeArrowheads="1"/>
          </p:cNvSpPr>
          <p:nvPr/>
        </p:nvSpPr>
        <p:spPr bwMode="auto">
          <a:xfrm>
            <a:off x="1268646" y="2493025"/>
            <a:ext cx="23279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dirty="0">
                <a:latin typeface="Times New Roman" panose="02020603050405020304" pitchFamily="18" charset="0"/>
              </a:rPr>
              <a:t>分段表示为：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227342" name="Group 1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27343" name="Picture 15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7344" name="Text Box 16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27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734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734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734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734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7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7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227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227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41" grpId="0" autoUpdateAnimBg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69" name="Object 69"/>
          <p:cNvGraphicFramePr>
            <a:graphicFrameLocks noChangeAspect="1"/>
          </p:cNvGraphicFramePr>
          <p:nvPr/>
        </p:nvGraphicFramePr>
        <p:xfrm>
          <a:off x="2425082" y="3957638"/>
          <a:ext cx="5432425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56" name="公式" r:id="rId1" imgW="2908300" imgH="673100" progId="Equation.3">
                  <p:embed/>
                </p:oleObj>
              </mc:Choice>
              <mc:Fallback>
                <p:oleObj name="公式" r:id="rId1" imgW="2908300" imgH="6731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082" y="3957638"/>
                        <a:ext cx="5432425" cy="126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0" name="Object 70"/>
          <p:cNvGraphicFramePr>
            <a:graphicFrameLocks noChangeAspect="1"/>
          </p:cNvGraphicFramePr>
          <p:nvPr/>
        </p:nvGraphicFramePr>
        <p:xfrm>
          <a:off x="2262188" y="2204403"/>
          <a:ext cx="37433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57" name="公式" r:id="rId3" imgW="1828800" imgH="317500" progId="Equation.3">
                  <p:embed/>
                </p:oleObj>
              </mc:Choice>
              <mc:Fallback>
                <p:oleObj name="公式" r:id="rId3" imgW="1828800" imgH="317500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2204403"/>
                        <a:ext cx="374332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1" name="AutoShape 71"/>
          <p:cNvSpPr>
            <a:spLocks noChangeArrowheads="1"/>
          </p:cNvSpPr>
          <p:nvPr/>
        </p:nvSpPr>
        <p:spPr bwMode="auto">
          <a:xfrm>
            <a:off x="1490345" y="4436779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72" name="AutoShape 72"/>
          <p:cNvSpPr>
            <a:spLocks noChangeArrowheads="1"/>
          </p:cNvSpPr>
          <p:nvPr/>
        </p:nvSpPr>
        <p:spPr bwMode="auto">
          <a:xfrm>
            <a:off x="9621520" y="3930650"/>
            <a:ext cx="1871980" cy="494665"/>
          </a:xfrm>
          <a:prstGeom prst="wedgeRoundRectCallout">
            <a:avLst>
              <a:gd name="adj1" fmla="val -39824"/>
              <a:gd name="adj2" fmla="val -170292"/>
              <a:gd name="adj3" fmla="val 16667"/>
            </a:avLst>
          </a:prstGeom>
          <a:gradFill rotWithShape="1">
            <a:gsLst>
              <a:gs pos="0">
                <a:srgbClr val="F3ABF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二阶电路</a:t>
            </a: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02475" name="Object 75"/>
          <p:cNvGraphicFramePr>
            <a:graphicFrameLocks noChangeAspect="1"/>
          </p:cNvGraphicFramePr>
          <p:nvPr/>
        </p:nvGraphicFramePr>
        <p:xfrm>
          <a:off x="2247900" y="2853055"/>
          <a:ext cx="1760538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58" name="公式" r:id="rId5" imgW="927100" imgH="660400" progId="Equation.3">
                  <p:embed/>
                </p:oleObj>
              </mc:Choice>
              <mc:Fallback>
                <p:oleObj name="公式" r:id="rId5" imgW="927100" imgH="66040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2853055"/>
                        <a:ext cx="1760538" cy="1252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6" name="Object 76"/>
          <p:cNvGraphicFramePr>
            <a:graphicFrameLocks noChangeAspect="1"/>
          </p:cNvGraphicFramePr>
          <p:nvPr/>
        </p:nvGraphicFramePr>
        <p:xfrm>
          <a:off x="4224355" y="2853089"/>
          <a:ext cx="334962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59" name="公式" r:id="rId7" imgW="1917700" imgH="673100" progId="Equation.3">
                  <p:embed/>
                </p:oleObj>
              </mc:Choice>
              <mc:Fallback>
                <p:oleObj name="公式" r:id="rId7" imgW="1917700" imgH="673100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55" y="2853089"/>
                        <a:ext cx="3349625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482" name="Group 8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02483" name="Picture 83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84" name="Text Box 8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2485" name="Group 8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02486" name="Picture 86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87" name="Text Box 8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02524" name="Text Box 124"/>
          <p:cNvSpPr txBox="1">
            <a:spLocks noChangeArrowheads="1"/>
          </p:cNvSpPr>
          <p:nvPr/>
        </p:nvSpPr>
        <p:spPr bwMode="auto">
          <a:xfrm>
            <a:off x="1275715" y="1553845"/>
            <a:ext cx="1604010" cy="521970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RLC</a:t>
            </a:r>
            <a:r>
              <a:rPr lang="zh-CN" altLang="en-US">
                <a:solidFill>
                  <a:schemeClr val="bg1"/>
                </a:solidFill>
              </a:rPr>
              <a:t>电路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2525" name="Text Box 125"/>
          <p:cNvSpPr txBox="1">
            <a:spLocks noChangeArrowheads="1"/>
          </p:cNvSpPr>
          <p:nvPr/>
        </p:nvSpPr>
        <p:spPr bwMode="auto">
          <a:xfrm>
            <a:off x="2925445" y="1555750"/>
            <a:ext cx="435102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应用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zh-CN" altLang="en-US"/>
              <a:t>和元件的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VCR</a:t>
            </a:r>
            <a:r>
              <a:rPr lang="zh-CN" altLang="en-US"/>
              <a:t>得：</a:t>
            </a:r>
            <a:endParaRPr lang="zh-CN" altLang="en-US">
              <a:ea typeface="仿宋_GB2312" pitchFamily="49" charset="-122"/>
            </a:endParaRPr>
          </a:p>
        </p:txBody>
      </p:sp>
      <p:sp>
        <p:nvSpPr>
          <p:cNvPr id="102526" name="AutoShape 126"/>
          <p:cNvSpPr/>
          <p:nvPr/>
        </p:nvSpPr>
        <p:spPr bwMode="auto">
          <a:xfrm>
            <a:off x="1922145" y="2420620"/>
            <a:ext cx="260350" cy="981710"/>
          </a:xfrm>
          <a:prstGeom prst="leftBrace">
            <a:avLst>
              <a:gd name="adj1" fmla="val 91392"/>
              <a:gd name="adj2" fmla="val 50819"/>
            </a:avLst>
          </a:prstGeom>
          <a:noFill/>
          <a:ln w="28575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27" name="Text Box 127"/>
          <p:cNvSpPr txBox="1">
            <a:spLocks noChangeArrowheads="1"/>
          </p:cNvSpPr>
          <p:nvPr/>
        </p:nvSpPr>
        <p:spPr bwMode="auto">
          <a:xfrm>
            <a:off x="1103630" y="5082540"/>
            <a:ext cx="10393680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Times New Roman" panose="02020603050405020304" pitchFamily="18" charset="0"/>
              </a:rPr>
              <a:t>含有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二个</a:t>
            </a:r>
            <a:r>
              <a:rPr kumimoji="1" lang="zh-CN" altLang="en-US" dirty="0">
                <a:latin typeface="Times New Roman" panose="02020603050405020304" pitchFamily="18" charset="0"/>
              </a:rPr>
              <a:t>动态元件的线性电路，电路方程为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二阶线性常微分方程</a:t>
            </a:r>
            <a:r>
              <a:rPr kumimoji="1" lang="zh-CN" altLang="en-US" dirty="0">
                <a:latin typeface="Times New Roman" panose="02020603050405020304" pitchFamily="18" charset="0"/>
              </a:rPr>
              <a:t>，</a:t>
            </a:r>
            <a:endParaRPr kumimoji="1"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Times New Roman" panose="02020603050405020304" pitchFamily="18" charset="0"/>
              </a:rPr>
              <a:t>称为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二阶</a:t>
            </a:r>
            <a:r>
              <a:rPr kumimoji="1" lang="zh-CN" altLang="en-US" dirty="0">
                <a:latin typeface="Times New Roman" panose="02020603050405020304" pitchFamily="18" charset="0"/>
              </a:rPr>
              <a:t>电路。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02531" name="Group 131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02532" name="Picture 132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33" name="Text Box 133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2539" name="Group 139"/>
          <p:cNvGrpSpPr/>
          <p:nvPr/>
        </p:nvGrpSpPr>
        <p:grpSpPr bwMode="auto">
          <a:xfrm>
            <a:off x="7892733" y="1193484"/>
            <a:ext cx="2735262" cy="2495549"/>
            <a:chOff x="3379" y="345"/>
            <a:chExt cx="1723" cy="1572"/>
          </a:xfrm>
        </p:grpSpPr>
        <p:sp>
          <p:nvSpPr>
            <p:cNvPr id="102492" name="Text Box 92"/>
            <p:cNvSpPr txBox="1">
              <a:spLocks noChangeArrowheads="1"/>
            </p:cNvSpPr>
            <p:nvPr/>
          </p:nvSpPr>
          <p:spPr bwMode="auto">
            <a:xfrm>
              <a:off x="3711" y="345"/>
              <a:ext cx="70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&gt;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93" name="Oval 93"/>
            <p:cNvSpPr>
              <a:spLocks noChangeArrowheads="1"/>
            </p:cNvSpPr>
            <p:nvPr/>
          </p:nvSpPr>
          <p:spPr bwMode="auto">
            <a:xfrm>
              <a:off x="3379" y="935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grpSp>
          <p:nvGrpSpPr>
            <p:cNvPr id="102494" name="Group 94"/>
            <p:cNvGrpSpPr/>
            <p:nvPr/>
          </p:nvGrpSpPr>
          <p:grpSpPr bwMode="auto">
            <a:xfrm>
              <a:off x="4558" y="659"/>
              <a:ext cx="367" cy="879"/>
              <a:chOff x="1576" y="1277"/>
              <a:chExt cx="253" cy="614"/>
            </a:xfrm>
          </p:grpSpPr>
          <p:grpSp>
            <p:nvGrpSpPr>
              <p:cNvPr id="102495" name="Group 95"/>
              <p:cNvGrpSpPr/>
              <p:nvPr/>
            </p:nvGrpSpPr>
            <p:grpSpPr bwMode="auto">
              <a:xfrm>
                <a:off x="1658" y="1277"/>
                <a:ext cx="171" cy="614"/>
                <a:chOff x="1658" y="1277"/>
                <a:chExt cx="171" cy="614"/>
              </a:xfrm>
            </p:grpSpPr>
            <p:sp>
              <p:nvSpPr>
                <p:cNvPr id="102496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1662" y="1277"/>
                  <a:ext cx="16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497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1658" y="1661"/>
                  <a:ext cx="15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2498" name="Text Box 98"/>
              <p:cNvSpPr txBox="1">
                <a:spLocks noChangeArrowheads="1"/>
              </p:cNvSpPr>
              <p:nvPr/>
            </p:nvSpPr>
            <p:spPr bwMode="auto">
              <a:xfrm>
                <a:off x="1576" y="1459"/>
                <a:ext cx="25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2499" name="Text Box 99"/>
            <p:cNvSpPr txBox="1">
              <a:spLocks noChangeArrowheads="1"/>
            </p:cNvSpPr>
            <p:nvPr/>
          </p:nvSpPr>
          <p:spPr bwMode="auto">
            <a:xfrm>
              <a:off x="3756" y="935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500" name="Line 100"/>
            <p:cNvSpPr>
              <a:spLocks noChangeShapeType="1"/>
            </p:cNvSpPr>
            <p:nvPr/>
          </p:nvSpPr>
          <p:spPr bwMode="auto">
            <a:xfrm>
              <a:off x="3563" y="708"/>
              <a:ext cx="144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1" name="Line 101"/>
            <p:cNvSpPr>
              <a:spLocks noChangeShapeType="1"/>
            </p:cNvSpPr>
            <p:nvPr/>
          </p:nvSpPr>
          <p:spPr bwMode="auto">
            <a:xfrm flipV="1">
              <a:off x="3560" y="1524"/>
              <a:ext cx="6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2" name="Line 102"/>
            <p:cNvSpPr>
              <a:spLocks noChangeShapeType="1"/>
            </p:cNvSpPr>
            <p:nvPr/>
          </p:nvSpPr>
          <p:spPr bwMode="auto">
            <a:xfrm flipH="1">
              <a:off x="3560" y="708"/>
              <a:ext cx="3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3" name="Line 103"/>
            <p:cNvSpPr>
              <a:spLocks noChangeShapeType="1"/>
            </p:cNvSpPr>
            <p:nvPr/>
          </p:nvSpPr>
          <p:spPr bwMode="auto">
            <a:xfrm flipH="1">
              <a:off x="5011" y="708"/>
              <a:ext cx="8" cy="1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4" name="Line 104"/>
            <p:cNvSpPr>
              <a:spLocks noChangeShapeType="1"/>
            </p:cNvSpPr>
            <p:nvPr/>
          </p:nvSpPr>
          <p:spPr bwMode="auto">
            <a:xfrm flipH="1" flipV="1">
              <a:off x="5011" y="1253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5" name="Text Box 105"/>
            <p:cNvSpPr txBox="1">
              <a:spLocks noChangeArrowheads="1"/>
            </p:cNvSpPr>
            <p:nvPr/>
          </p:nvSpPr>
          <p:spPr bwMode="auto">
            <a:xfrm>
              <a:off x="4467" y="345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2506" name="Group 106"/>
            <p:cNvGrpSpPr/>
            <p:nvPr/>
          </p:nvGrpSpPr>
          <p:grpSpPr bwMode="auto">
            <a:xfrm>
              <a:off x="4729" y="360"/>
              <a:ext cx="239" cy="342"/>
              <a:chOff x="1802" y="2593"/>
              <a:chExt cx="166" cy="239"/>
            </a:xfrm>
          </p:grpSpPr>
          <p:sp>
            <p:nvSpPr>
              <p:cNvPr id="102507" name="Text Box 107"/>
              <p:cNvSpPr txBox="1">
                <a:spLocks noChangeArrowheads="1"/>
              </p:cNvSpPr>
              <p:nvPr/>
            </p:nvSpPr>
            <p:spPr bwMode="auto">
              <a:xfrm>
                <a:off x="1802" y="2593"/>
                <a:ext cx="12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508" name="Line 108"/>
              <p:cNvSpPr>
                <a:spLocks noChangeShapeType="1"/>
              </p:cNvSpPr>
              <p:nvPr/>
            </p:nvSpPr>
            <p:spPr bwMode="auto">
              <a:xfrm>
                <a:off x="1824" y="2832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509" name="Text Box 109"/>
            <p:cNvSpPr txBox="1">
              <a:spLocks noChangeArrowheads="1"/>
            </p:cNvSpPr>
            <p:nvPr/>
          </p:nvSpPr>
          <p:spPr bwMode="auto">
            <a:xfrm>
              <a:off x="3605" y="663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2510" name="Text Box 110"/>
            <p:cNvSpPr txBox="1">
              <a:spLocks noChangeArrowheads="1"/>
            </p:cNvSpPr>
            <p:nvPr/>
          </p:nvSpPr>
          <p:spPr bwMode="auto">
            <a:xfrm>
              <a:off x="3606" y="1207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2511" name="Rectangle 111"/>
            <p:cNvSpPr>
              <a:spLocks noChangeArrowheads="1"/>
            </p:cNvSpPr>
            <p:nvPr/>
          </p:nvSpPr>
          <p:spPr bwMode="auto">
            <a:xfrm>
              <a:off x="4422" y="662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16" name="Text Box 116"/>
            <p:cNvSpPr txBox="1">
              <a:spLocks noChangeArrowheads="1"/>
            </p:cNvSpPr>
            <p:nvPr/>
          </p:nvSpPr>
          <p:spPr bwMode="auto">
            <a:xfrm>
              <a:off x="4140" y="1097"/>
              <a:ext cx="26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517" name="Text Box 117"/>
            <p:cNvSpPr txBox="1">
              <a:spLocks noChangeArrowheads="1"/>
            </p:cNvSpPr>
            <p:nvPr/>
          </p:nvSpPr>
          <p:spPr bwMode="auto">
            <a:xfrm>
              <a:off x="4150" y="1588"/>
              <a:ext cx="39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518" name="Text Box 118"/>
            <p:cNvSpPr txBox="1">
              <a:spLocks noChangeArrowheads="1"/>
            </p:cNvSpPr>
            <p:nvPr/>
          </p:nvSpPr>
          <p:spPr bwMode="auto">
            <a:xfrm>
              <a:off x="4377" y="1479"/>
              <a:ext cx="29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＋</a:t>
              </a:r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2519" name="Text Box 119"/>
            <p:cNvSpPr txBox="1">
              <a:spLocks noChangeArrowheads="1"/>
            </p:cNvSpPr>
            <p:nvPr/>
          </p:nvSpPr>
          <p:spPr bwMode="auto">
            <a:xfrm>
              <a:off x="3878" y="1479"/>
              <a:ext cx="29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2520" name="Line 120"/>
            <p:cNvSpPr>
              <a:spLocks noChangeShapeType="1"/>
            </p:cNvSpPr>
            <p:nvPr/>
          </p:nvSpPr>
          <p:spPr bwMode="auto">
            <a:xfrm flipV="1">
              <a:off x="4331" y="1524"/>
              <a:ext cx="68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2521" name="Group 121"/>
            <p:cNvGrpSpPr/>
            <p:nvPr/>
          </p:nvGrpSpPr>
          <p:grpSpPr bwMode="auto">
            <a:xfrm rot="5400000">
              <a:off x="4168" y="1461"/>
              <a:ext cx="240" cy="93"/>
              <a:chOff x="3787" y="2478"/>
              <a:chExt cx="240" cy="93"/>
            </a:xfrm>
          </p:grpSpPr>
          <p:sp>
            <p:nvSpPr>
              <p:cNvPr id="102522" name="Line 122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523" name="Line 123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534" name="Group 134"/>
            <p:cNvGrpSpPr/>
            <p:nvPr/>
          </p:nvGrpSpPr>
          <p:grpSpPr bwMode="auto">
            <a:xfrm rot="10800000">
              <a:off x="5012" y="890"/>
              <a:ext cx="90" cy="363"/>
              <a:chOff x="1565" y="2614"/>
              <a:chExt cx="90" cy="486"/>
            </a:xfrm>
          </p:grpSpPr>
          <p:sp>
            <p:nvSpPr>
              <p:cNvPr id="102535" name="Arc 135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36" name="Arc 136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37" name="Arc 137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538" name="Arc 138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7899695" y="5800124"/>
            <a:ext cx="22110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思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考：用</a:t>
            </a:r>
            <a:r>
              <a:rPr lang="en-US" altLang="zh-CN" b="0" i="1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i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列</a:t>
            </a:r>
            <a:r>
              <a:rPr lang="en-US" altLang="zh-CN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?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RLC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电路方程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0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000"/>
                                        <p:tgtEl>
                                          <p:spTgt spid="10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0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10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1000"/>
                                        <p:tgtEl>
                                          <p:spTgt spid="10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2000"/>
                                        <p:tgtEl>
                                          <p:spTgt spid="10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71" grpId="0" bldLvl="0" animBg="1"/>
      <p:bldP spid="102472" grpId="0" bldLvl="0" animBg="1"/>
      <p:bldP spid="102524" grpId="0" bldLvl="0" animBg="1"/>
      <p:bldP spid="102525" grpId="0" bldLvl="0" animBg="1"/>
      <p:bldP spid="102526" grpId="0" bldLvl="0" animBg="1"/>
      <p:bldP spid="102527" grpId="0" bldLvl="0" animBg="1"/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ext Box 2"/>
          <p:cNvSpPr txBox="1">
            <a:spLocks noChangeArrowheads="1"/>
          </p:cNvSpPr>
          <p:nvPr/>
        </p:nvSpPr>
        <p:spPr bwMode="auto">
          <a:xfrm>
            <a:off x="1417188" y="3423128"/>
            <a:ext cx="23279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>
                <a:latin typeface="Times New Roman" panose="02020603050405020304" pitchFamily="18" charset="0"/>
              </a:rPr>
              <a:t>分段表示为：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229379" name="Object 3"/>
          <p:cNvGraphicFramePr>
            <a:graphicFrameLocks noChangeAspect="1"/>
          </p:cNvGraphicFramePr>
          <p:nvPr/>
        </p:nvGraphicFramePr>
        <p:xfrm>
          <a:off x="768367" y="4292283"/>
          <a:ext cx="584517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11" name="公式" r:id="rId1" imgW="3568700" imgH="723900" progId="Equation.3">
                  <p:embed/>
                </p:oleObj>
              </mc:Choice>
              <mc:Fallback>
                <p:oleObj name="公式" r:id="rId1" imgW="3568700" imgH="723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67" y="4292283"/>
                        <a:ext cx="5845175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9380" name="Group 4"/>
          <p:cNvGrpSpPr/>
          <p:nvPr/>
        </p:nvGrpSpPr>
        <p:grpSpPr bwMode="auto">
          <a:xfrm>
            <a:off x="6369369" y="3282952"/>
            <a:ext cx="5272087" cy="2827338"/>
            <a:chOff x="1199" y="2068"/>
            <a:chExt cx="3321" cy="1781"/>
          </a:xfrm>
        </p:grpSpPr>
        <p:sp>
          <p:nvSpPr>
            <p:cNvPr id="229381" name="Line 5"/>
            <p:cNvSpPr>
              <a:spLocks noChangeShapeType="1"/>
            </p:cNvSpPr>
            <p:nvPr/>
          </p:nvSpPr>
          <p:spPr bwMode="auto">
            <a:xfrm>
              <a:off x="2154" y="3158"/>
              <a:ext cx="199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382" name="Line 6"/>
            <p:cNvSpPr>
              <a:spLocks noChangeShapeType="1"/>
            </p:cNvSpPr>
            <p:nvPr/>
          </p:nvSpPr>
          <p:spPr bwMode="auto">
            <a:xfrm flipV="1">
              <a:off x="2290" y="2250"/>
              <a:ext cx="0" cy="15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383" name="Freeform 7"/>
            <p:cNvSpPr/>
            <p:nvPr/>
          </p:nvSpPr>
          <p:spPr bwMode="auto">
            <a:xfrm>
              <a:off x="2290" y="2341"/>
              <a:ext cx="726" cy="454"/>
            </a:xfrm>
            <a:custGeom>
              <a:avLst/>
              <a:gdLst>
                <a:gd name="T0" fmla="*/ 0 w 1200"/>
                <a:gd name="T1" fmla="*/ 0 h 450"/>
                <a:gd name="T2" fmla="*/ 144 w 1200"/>
                <a:gd name="T3" fmla="*/ 192 h 450"/>
                <a:gd name="T4" fmla="*/ 384 w 1200"/>
                <a:gd name="T5" fmla="*/ 336 h 450"/>
                <a:gd name="T6" fmla="*/ 912 w 1200"/>
                <a:gd name="T7" fmla="*/ 432 h 450"/>
                <a:gd name="T8" fmla="*/ 1200 w 1200"/>
                <a:gd name="T9" fmla="*/ 442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450">
                  <a:moveTo>
                    <a:pt x="0" y="0"/>
                  </a:moveTo>
                  <a:cubicBezTo>
                    <a:pt x="40" y="68"/>
                    <a:pt x="80" y="136"/>
                    <a:pt x="144" y="192"/>
                  </a:cubicBezTo>
                  <a:cubicBezTo>
                    <a:pt x="208" y="248"/>
                    <a:pt x="256" y="296"/>
                    <a:pt x="384" y="336"/>
                  </a:cubicBezTo>
                  <a:cubicBezTo>
                    <a:pt x="512" y="376"/>
                    <a:pt x="776" y="414"/>
                    <a:pt x="912" y="432"/>
                  </a:cubicBezTo>
                  <a:cubicBezTo>
                    <a:pt x="1048" y="450"/>
                    <a:pt x="1140" y="440"/>
                    <a:pt x="1200" y="442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384" name="Text Box 8"/>
            <p:cNvSpPr txBox="1">
              <a:spLocks noChangeArrowheads="1"/>
            </p:cNvSpPr>
            <p:nvPr/>
          </p:nvSpPr>
          <p:spPr bwMode="auto">
            <a:xfrm>
              <a:off x="4193" y="2976"/>
              <a:ext cx="3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t/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9385" name="Text Box 9"/>
            <p:cNvSpPr txBox="1">
              <a:spLocks noChangeArrowheads="1"/>
            </p:cNvSpPr>
            <p:nvPr/>
          </p:nvSpPr>
          <p:spPr bwMode="auto">
            <a:xfrm>
              <a:off x="2335" y="2068"/>
              <a:ext cx="82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9386" name="Text Box 10"/>
            <p:cNvSpPr txBox="1">
              <a:spLocks noChangeArrowheads="1"/>
            </p:cNvSpPr>
            <p:nvPr/>
          </p:nvSpPr>
          <p:spPr bwMode="auto">
            <a:xfrm>
              <a:off x="2061" y="3149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9387" name="Text Box 11"/>
            <p:cNvSpPr txBox="1">
              <a:spLocks noChangeArrowheads="1"/>
            </p:cNvSpPr>
            <p:nvPr/>
          </p:nvSpPr>
          <p:spPr bwMode="auto">
            <a:xfrm>
              <a:off x="2001" y="2193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9388" name="Line 12"/>
            <p:cNvSpPr>
              <a:spLocks noChangeShapeType="1"/>
            </p:cNvSpPr>
            <p:nvPr/>
          </p:nvSpPr>
          <p:spPr bwMode="auto">
            <a:xfrm flipV="1">
              <a:off x="2259" y="2348"/>
              <a:ext cx="56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389" name="Line 13"/>
            <p:cNvSpPr>
              <a:spLocks noChangeShapeType="1"/>
            </p:cNvSpPr>
            <p:nvPr/>
          </p:nvSpPr>
          <p:spPr bwMode="auto">
            <a:xfrm flipH="1" flipV="1">
              <a:off x="2290" y="2795"/>
              <a:ext cx="726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390" name="Line 14"/>
            <p:cNvSpPr>
              <a:spLocks noChangeShapeType="1"/>
            </p:cNvSpPr>
            <p:nvPr/>
          </p:nvSpPr>
          <p:spPr bwMode="auto">
            <a:xfrm>
              <a:off x="3016" y="2795"/>
              <a:ext cx="0" cy="99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391" name="Freeform 15"/>
            <p:cNvSpPr/>
            <p:nvPr/>
          </p:nvSpPr>
          <p:spPr bwMode="auto">
            <a:xfrm flipV="1">
              <a:off x="3016" y="3203"/>
              <a:ext cx="952" cy="578"/>
            </a:xfrm>
            <a:custGeom>
              <a:avLst/>
              <a:gdLst>
                <a:gd name="T0" fmla="*/ 0 w 1200"/>
                <a:gd name="T1" fmla="*/ 0 h 450"/>
                <a:gd name="T2" fmla="*/ 144 w 1200"/>
                <a:gd name="T3" fmla="*/ 192 h 450"/>
                <a:gd name="T4" fmla="*/ 384 w 1200"/>
                <a:gd name="T5" fmla="*/ 336 h 450"/>
                <a:gd name="T6" fmla="*/ 912 w 1200"/>
                <a:gd name="T7" fmla="*/ 432 h 450"/>
                <a:gd name="T8" fmla="*/ 1200 w 1200"/>
                <a:gd name="T9" fmla="*/ 442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450">
                  <a:moveTo>
                    <a:pt x="0" y="0"/>
                  </a:moveTo>
                  <a:cubicBezTo>
                    <a:pt x="40" y="68"/>
                    <a:pt x="80" y="136"/>
                    <a:pt x="144" y="192"/>
                  </a:cubicBezTo>
                  <a:cubicBezTo>
                    <a:pt x="208" y="248"/>
                    <a:pt x="256" y="296"/>
                    <a:pt x="384" y="336"/>
                  </a:cubicBezTo>
                  <a:cubicBezTo>
                    <a:pt x="512" y="376"/>
                    <a:pt x="776" y="414"/>
                    <a:pt x="912" y="432"/>
                  </a:cubicBezTo>
                  <a:cubicBezTo>
                    <a:pt x="1048" y="450"/>
                    <a:pt x="1140" y="440"/>
                    <a:pt x="1200" y="442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392" name="Line 16"/>
            <p:cNvSpPr>
              <a:spLocks noChangeShapeType="1"/>
            </p:cNvSpPr>
            <p:nvPr/>
          </p:nvSpPr>
          <p:spPr bwMode="auto">
            <a:xfrm flipH="1" flipV="1">
              <a:off x="2290" y="3747"/>
              <a:ext cx="726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393" name="Text Box 17"/>
            <p:cNvSpPr txBox="1">
              <a:spLocks noChangeArrowheads="1"/>
            </p:cNvSpPr>
            <p:nvPr/>
          </p:nvSpPr>
          <p:spPr bwMode="auto">
            <a:xfrm>
              <a:off x="1582" y="3520"/>
              <a:ext cx="69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-0.632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9394" name="Text Box 18"/>
            <p:cNvSpPr txBox="1">
              <a:spLocks noChangeArrowheads="1"/>
            </p:cNvSpPr>
            <p:nvPr/>
          </p:nvSpPr>
          <p:spPr bwMode="auto">
            <a:xfrm>
              <a:off x="2653" y="3112"/>
              <a:ext cx="39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9395" name="Text Box 19"/>
            <p:cNvSpPr txBox="1">
              <a:spLocks noChangeArrowheads="1"/>
            </p:cNvSpPr>
            <p:nvPr/>
          </p:nvSpPr>
          <p:spPr bwMode="auto">
            <a:xfrm>
              <a:off x="1199" y="2163"/>
              <a:ext cx="81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</a:rPr>
                <a:t>波形：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9396" name="Text Box 20"/>
            <p:cNvSpPr txBox="1">
              <a:spLocks noChangeArrowheads="1"/>
            </p:cNvSpPr>
            <p:nvPr/>
          </p:nvSpPr>
          <p:spPr bwMode="auto">
            <a:xfrm>
              <a:off x="1611" y="2659"/>
              <a:ext cx="61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0.368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9397" name="Group 2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29398" name="Picture 22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9399" name="Text Box 2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29400" name="Group 2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29401" name="Picture 25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9402" name="Text Box 2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29403" name="Object 27"/>
          <p:cNvGraphicFramePr>
            <a:graphicFrameLocks noChangeAspect="1"/>
          </p:cNvGraphicFramePr>
          <p:nvPr/>
        </p:nvGraphicFramePr>
        <p:xfrm>
          <a:off x="2838451" y="1727552"/>
          <a:ext cx="5721350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12" name="公式" r:id="rId4" imgW="2908300" imgH="698500" progId="Equation.3">
                  <p:embed/>
                </p:oleObj>
              </mc:Choice>
              <mc:Fallback>
                <p:oleObj name="公式" r:id="rId4" imgW="2908300" imgH="6985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1" y="1727552"/>
                        <a:ext cx="5721350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9404" name="Group 2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29405" name="Picture 29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9406" name="Text Box 30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29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9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9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229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78" grpId="0" autoUpdateAnimBg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6956813" y="1770066"/>
            <a:ext cx="792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solidFill>
                  <a:prstClr val="black"/>
                </a:solidFill>
                <a:ea typeface="宋体" panose="02010600030101010101" pitchFamily="2" charset="-122"/>
              </a:rPr>
              <a:t>等效</a:t>
            </a:r>
            <a:endParaRPr lang="zh-CN" altLang="en-US" b="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grpSp>
        <p:nvGrpSpPr>
          <p:cNvPr id="74755" name="Group 3"/>
          <p:cNvGrpSpPr/>
          <p:nvPr/>
        </p:nvGrpSpPr>
        <p:grpSpPr bwMode="auto">
          <a:xfrm>
            <a:off x="2708593" y="1389396"/>
            <a:ext cx="4229916" cy="1758949"/>
            <a:chOff x="398" y="374"/>
            <a:chExt cx="2543" cy="1108"/>
          </a:xfrm>
        </p:grpSpPr>
        <p:sp>
          <p:nvSpPr>
            <p:cNvPr id="74804" name="Oval 4"/>
            <p:cNvSpPr>
              <a:spLocks noChangeArrowheads="1"/>
            </p:cNvSpPr>
            <p:nvPr/>
          </p:nvSpPr>
          <p:spPr bwMode="auto">
            <a:xfrm>
              <a:off x="801" y="919"/>
              <a:ext cx="259" cy="260"/>
            </a:xfrm>
            <a:prstGeom prst="ellipse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805" name="Rectangle 5"/>
            <p:cNvSpPr>
              <a:spLocks noChangeArrowheads="1"/>
            </p:cNvSpPr>
            <p:nvPr/>
          </p:nvSpPr>
          <p:spPr bwMode="auto">
            <a:xfrm>
              <a:off x="1233" y="617"/>
              <a:ext cx="259" cy="86"/>
            </a:xfrm>
            <a:prstGeom prst="rect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806" name="Rectangle 6"/>
            <p:cNvSpPr>
              <a:spLocks noChangeArrowheads="1"/>
            </p:cNvSpPr>
            <p:nvPr/>
          </p:nvSpPr>
          <p:spPr bwMode="auto">
            <a:xfrm>
              <a:off x="1757" y="941"/>
              <a:ext cx="86" cy="260"/>
            </a:xfrm>
            <a:prstGeom prst="rect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4807" name="Group 7"/>
            <p:cNvGrpSpPr/>
            <p:nvPr/>
          </p:nvGrpSpPr>
          <p:grpSpPr bwMode="auto">
            <a:xfrm>
              <a:off x="2102" y="1044"/>
              <a:ext cx="259" cy="86"/>
              <a:chOff x="2592" y="1872"/>
              <a:chExt cx="288" cy="96"/>
            </a:xfrm>
          </p:grpSpPr>
          <p:sp>
            <p:nvSpPr>
              <p:cNvPr id="74824" name="Line 8"/>
              <p:cNvSpPr>
                <a:spLocks noChangeShapeType="1"/>
              </p:cNvSpPr>
              <p:nvPr/>
            </p:nvSpPr>
            <p:spPr bwMode="auto">
              <a:xfrm>
                <a:off x="2592" y="187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4825" name="Line 9"/>
              <p:cNvSpPr>
                <a:spLocks noChangeShapeType="1"/>
              </p:cNvSpPr>
              <p:nvPr/>
            </p:nvSpPr>
            <p:spPr bwMode="auto">
              <a:xfrm>
                <a:off x="2592" y="196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4808" name="Line 10"/>
            <p:cNvSpPr>
              <a:spLocks noChangeShapeType="1"/>
            </p:cNvSpPr>
            <p:nvPr/>
          </p:nvSpPr>
          <p:spPr bwMode="auto">
            <a:xfrm>
              <a:off x="930" y="660"/>
              <a:ext cx="0" cy="8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809" name="Line 11"/>
            <p:cNvSpPr>
              <a:spLocks noChangeShapeType="1"/>
            </p:cNvSpPr>
            <p:nvPr/>
          </p:nvSpPr>
          <p:spPr bwMode="auto">
            <a:xfrm>
              <a:off x="930" y="660"/>
              <a:ext cx="3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810" name="Line 12"/>
            <p:cNvSpPr>
              <a:spLocks noChangeShapeType="1"/>
            </p:cNvSpPr>
            <p:nvPr/>
          </p:nvSpPr>
          <p:spPr bwMode="auto">
            <a:xfrm>
              <a:off x="1492" y="660"/>
              <a:ext cx="7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811" name="Line 13"/>
            <p:cNvSpPr>
              <a:spLocks noChangeShapeType="1"/>
            </p:cNvSpPr>
            <p:nvPr/>
          </p:nvSpPr>
          <p:spPr bwMode="auto">
            <a:xfrm>
              <a:off x="2232" y="660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812" name="Line 14"/>
            <p:cNvSpPr>
              <a:spLocks noChangeShapeType="1"/>
            </p:cNvSpPr>
            <p:nvPr/>
          </p:nvSpPr>
          <p:spPr bwMode="auto">
            <a:xfrm>
              <a:off x="2232" y="1136"/>
              <a:ext cx="0" cy="3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813" name="Line 15"/>
            <p:cNvSpPr>
              <a:spLocks noChangeShapeType="1"/>
            </p:cNvSpPr>
            <p:nvPr/>
          </p:nvSpPr>
          <p:spPr bwMode="auto">
            <a:xfrm>
              <a:off x="930" y="1482"/>
              <a:ext cx="130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814" name="Line 16"/>
            <p:cNvSpPr>
              <a:spLocks noChangeShapeType="1"/>
            </p:cNvSpPr>
            <p:nvPr/>
          </p:nvSpPr>
          <p:spPr bwMode="auto">
            <a:xfrm>
              <a:off x="1800" y="660"/>
              <a:ext cx="0" cy="2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815" name="Line 17"/>
            <p:cNvSpPr>
              <a:spLocks noChangeShapeType="1"/>
            </p:cNvSpPr>
            <p:nvPr/>
          </p:nvSpPr>
          <p:spPr bwMode="auto">
            <a:xfrm>
              <a:off x="1800" y="1201"/>
              <a:ext cx="0" cy="2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816" name="Text Box 18"/>
            <p:cNvSpPr txBox="1">
              <a:spLocks noChangeArrowheads="1"/>
            </p:cNvSpPr>
            <p:nvPr/>
          </p:nvSpPr>
          <p:spPr bwMode="auto">
            <a:xfrm>
              <a:off x="1102" y="374"/>
              <a:ext cx="54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10k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817" name="Text Box 19"/>
            <p:cNvSpPr txBox="1">
              <a:spLocks noChangeArrowheads="1"/>
            </p:cNvSpPr>
            <p:nvPr/>
          </p:nvSpPr>
          <p:spPr bwMode="auto">
            <a:xfrm>
              <a:off x="1248" y="921"/>
              <a:ext cx="54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10k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4818" name="Text Box 20"/>
            <p:cNvSpPr txBox="1">
              <a:spLocks noChangeArrowheads="1"/>
            </p:cNvSpPr>
            <p:nvPr/>
          </p:nvSpPr>
          <p:spPr bwMode="auto">
            <a:xfrm>
              <a:off x="398" y="914"/>
              <a:ext cx="43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10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V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819" name="Text Box 21"/>
            <p:cNvSpPr txBox="1">
              <a:spLocks noChangeArrowheads="1"/>
            </p:cNvSpPr>
            <p:nvPr/>
          </p:nvSpPr>
          <p:spPr bwMode="auto">
            <a:xfrm>
              <a:off x="731" y="693"/>
              <a:ext cx="21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820" name="Line 22"/>
            <p:cNvSpPr>
              <a:spLocks noChangeShapeType="1"/>
            </p:cNvSpPr>
            <p:nvPr/>
          </p:nvSpPr>
          <p:spPr bwMode="auto">
            <a:xfrm>
              <a:off x="2334" y="665"/>
              <a:ext cx="0" cy="2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821" name="Text Box 23"/>
            <p:cNvSpPr txBox="1">
              <a:spLocks noChangeArrowheads="1"/>
            </p:cNvSpPr>
            <p:nvPr/>
          </p:nvSpPr>
          <p:spPr bwMode="auto">
            <a:xfrm>
              <a:off x="2308" y="954"/>
              <a:ext cx="63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100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822" name="Text Box 24"/>
            <p:cNvSpPr txBox="1">
              <a:spLocks noChangeArrowheads="1"/>
            </p:cNvSpPr>
            <p:nvPr/>
          </p:nvSpPr>
          <p:spPr bwMode="auto">
            <a:xfrm>
              <a:off x="717" y="1110"/>
              <a:ext cx="21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74823" name="Object 25"/>
            <p:cNvGraphicFramePr>
              <a:graphicFrameLocks noChangeAspect="1"/>
            </p:cNvGraphicFramePr>
            <p:nvPr/>
          </p:nvGraphicFramePr>
          <p:xfrm>
            <a:off x="2370" y="669"/>
            <a:ext cx="18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41" name="Equation" r:id="rId1" imgW="165100" imgH="241300" progId="Equation.3">
                    <p:embed/>
                  </p:oleObj>
                </mc:Choice>
                <mc:Fallback>
                  <p:oleObj name="Equation" r:id="rId1" imgW="165100" imgH="241300" progId="Equation.3">
                    <p:embed/>
                    <p:pic>
                      <p:nvPicPr>
                        <p:cNvPr id="0" name="图片 4065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0" y="669"/>
                          <a:ext cx="18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756" name="AutoShape 26"/>
          <p:cNvSpPr>
            <a:spLocks noChangeArrowheads="1"/>
          </p:cNvSpPr>
          <p:nvPr/>
        </p:nvSpPr>
        <p:spPr bwMode="auto">
          <a:xfrm>
            <a:off x="7100829" y="2182829"/>
            <a:ext cx="595313" cy="268287"/>
          </a:xfrm>
          <a:prstGeom prst="rightArrow">
            <a:avLst>
              <a:gd name="adj1" fmla="val 50000"/>
              <a:gd name="adj2" fmla="val 7396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grpSp>
        <p:nvGrpSpPr>
          <p:cNvPr id="74757" name="Group 27"/>
          <p:cNvGrpSpPr/>
          <p:nvPr/>
        </p:nvGrpSpPr>
        <p:grpSpPr bwMode="auto">
          <a:xfrm>
            <a:off x="8018227" y="1380493"/>
            <a:ext cx="3007772" cy="1777999"/>
            <a:chOff x="3527" y="362"/>
            <a:chExt cx="2181" cy="1120"/>
          </a:xfrm>
        </p:grpSpPr>
        <p:sp>
          <p:nvSpPr>
            <p:cNvPr id="74786" name="Oval 28"/>
            <p:cNvSpPr>
              <a:spLocks noChangeArrowheads="1"/>
            </p:cNvSpPr>
            <p:nvPr/>
          </p:nvSpPr>
          <p:spPr bwMode="auto">
            <a:xfrm>
              <a:off x="3527" y="919"/>
              <a:ext cx="259" cy="260"/>
            </a:xfrm>
            <a:prstGeom prst="ellipse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787" name="Rectangle 29"/>
            <p:cNvSpPr>
              <a:spLocks noChangeArrowheads="1"/>
            </p:cNvSpPr>
            <p:nvPr/>
          </p:nvSpPr>
          <p:spPr bwMode="auto">
            <a:xfrm>
              <a:off x="4084" y="617"/>
              <a:ext cx="259" cy="86"/>
            </a:xfrm>
            <a:prstGeom prst="rect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4788" name="Group 30"/>
            <p:cNvGrpSpPr/>
            <p:nvPr/>
          </p:nvGrpSpPr>
          <p:grpSpPr bwMode="auto">
            <a:xfrm>
              <a:off x="4738" y="1044"/>
              <a:ext cx="259" cy="86"/>
              <a:chOff x="2592" y="1872"/>
              <a:chExt cx="288" cy="96"/>
            </a:xfrm>
          </p:grpSpPr>
          <p:sp>
            <p:nvSpPr>
              <p:cNvPr id="74802" name="Line 31"/>
              <p:cNvSpPr>
                <a:spLocks noChangeShapeType="1"/>
              </p:cNvSpPr>
              <p:nvPr/>
            </p:nvSpPr>
            <p:spPr bwMode="auto">
              <a:xfrm>
                <a:off x="2592" y="187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4803" name="Line 32"/>
              <p:cNvSpPr>
                <a:spLocks noChangeShapeType="1"/>
              </p:cNvSpPr>
              <p:nvPr/>
            </p:nvSpPr>
            <p:spPr bwMode="auto">
              <a:xfrm>
                <a:off x="2592" y="196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4789" name="Line 33"/>
            <p:cNvSpPr>
              <a:spLocks noChangeShapeType="1"/>
            </p:cNvSpPr>
            <p:nvPr/>
          </p:nvSpPr>
          <p:spPr bwMode="auto">
            <a:xfrm>
              <a:off x="3656" y="660"/>
              <a:ext cx="0" cy="8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90" name="Line 34"/>
            <p:cNvSpPr>
              <a:spLocks noChangeShapeType="1"/>
            </p:cNvSpPr>
            <p:nvPr/>
          </p:nvSpPr>
          <p:spPr bwMode="auto">
            <a:xfrm>
              <a:off x="3656" y="660"/>
              <a:ext cx="4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91" name="Line 35"/>
            <p:cNvSpPr>
              <a:spLocks noChangeShapeType="1"/>
            </p:cNvSpPr>
            <p:nvPr/>
          </p:nvSpPr>
          <p:spPr bwMode="auto">
            <a:xfrm>
              <a:off x="4343" y="660"/>
              <a:ext cx="5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92" name="Line 36"/>
            <p:cNvSpPr>
              <a:spLocks noChangeShapeType="1"/>
            </p:cNvSpPr>
            <p:nvPr/>
          </p:nvSpPr>
          <p:spPr bwMode="auto">
            <a:xfrm>
              <a:off x="4868" y="660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93" name="Line 37"/>
            <p:cNvSpPr>
              <a:spLocks noChangeShapeType="1"/>
            </p:cNvSpPr>
            <p:nvPr/>
          </p:nvSpPr>
          <p:spPr bwMode="auto">
            <a:xfrm>
              <a:off x="4868" y="1136"/>
              <a:ext cx="0" cy="3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94" name="Line 38"/>
            <p:cNvSpPr>
              <a:spLocks noChangeShapeType="1"/>
            </p:cNvSpPr>
            <p:nvPr/>
          </p:nvSpPr>
          <p:spPr bwMode="auto">
            <a:xfrm>
              <a:off x="3656" y="1482"/>
              <a:ext cx="12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95" name="Text Box 39"/>
            <p:cNvSpPr txBox="1">
              <a:spLocks noChangeArrowheads="1"/>
            </p:cNvSpPr>
            <p:nvPr/>
          </p:nvSpPr>
          <p:spPr bwMode="auto">
            <a:xfrm>
              <a:off x="3966" y="362"/>
              <a:ext cx="53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5k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796" name="Text Box 40"/>
            <p:cNvSpPr txBox="1">
              <a:spLocks noChangeArrowheads="1"/>
            </p:cNvSpPr>
            <p:nvPr/>
          </p:nvSpPr>
          <p:spPr bwMode="auto">
            <a:xfrm>
              <a:off x="3765" y="902"/>
              <a:ext cx="46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5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 V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797" name="Text Box 41"/>
            <p:cNvSpPr txBox="1">
              <a:spLocks noChangeArrowheads="1"/>
            </p:cNvSpPr>
            <p:nvPr/>
          </p:nvSpPr>
          <p:spPr bwMode="auto">
            <a:xfrm>
              <a:off x="3644" y="672"/>
              <a:ext cx="26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798" name="Line 42"/>
            <p:cNvSpPr>
              <a:spLocks noChangeShapeType="1"/>
            </p:cNvSpPr>
            <p:nvPr/>
          </p:nvSpPr>
          <p:spPr bwMode="auto">
            <a:xfrm>
              <a:off x="4970" y="665"/>
              <a:ext cx="0" cy="2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99" name="Text Box 43"/>
            <p:cNvSpPr txBox="1">
              <a:spLocks noChangeArrowheads="1"/>
            </p:cNvSpPr>
            <p:nvPr/>
          </p:nvSpPr>
          <p:spPr bwMode="auto">
            <a:xfrm>
              <a:off x="4944" y="954"/>
              <a:ext cx="76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100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800" name="Text Box 44"/>
            <p:cNvSpPr txBox="1">
              <a:spLocks noChangeArrowheads="1"/>
            </p:cNvSpPr>
            <p:nvPr/>
          </p:nvSpPr>
          <p:spPr bwMode="auto">
            <a:xfrm>
              <a:off x="3648" y="1154"/>
              <a:ext cx="25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74801" name="Object 45"/>
            <p:cNvGraphicFramePr>
              <a:graphicFrameLocks noChangeAspect="1"/>
            </p:cNvGraphicFramePr>
            <p:nvPr/>
          </p:nvGraphicFramePr>
          <p:xfrm>
            <a:off x="5006" y="669"/>
            <a:ext cx="18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42" name="Equation" r:id="rId3" imgW="165100" imgH="241300" progId="Equation.3">
                    <p:embed/>
                  </p:oleObj>
                </mc:Choice>
                <mc:Fallback>
                  <p:oleObj name="Equation" r:id="rId3" imgW="165100" imgH="241300" progId="Equation.3">
                    <p:embed/>
                    <p:pic>
                      <p:nvPicPr>
                        <p:cNvPr id="0" name="图片 4065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6" y="669"/>
                          <a:ext cx="18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758" name="Text Box 46"/>
          <p:cNvSpPr txBox="1">
            <a:spLocks noChangeArrowheads="1"/>
          </p:cNvSpPr>
          <p:nvPr/>
        </p:nvSpPr>
        <p:spPr bwMode="auto">
          <a:xfrm>
            <a:off x="915221" y="1094117"/>
            <a:ext cx="1910229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</a:rPr>
              <a:t>(1)  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0&lt;</a:t>
            </a:r>
            <a:r>
              <a:rPr lang="en-US" altLang="zh-CN" b="0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t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&lt;0.5s       </a:t>
            </a:r>
            <a:endParaRPr lang="en-US" altLang="zh-CN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74759" name="Object 47"/>
          <p:cNvGraphicFramePr>
            <a:graphicFrameLocks noChangeAspect="1"/>
          </p:cNvGraphicFramePr>
          <p:nvPr/>
        </p:nvGraphicFramePr>
        <p:xfrm>
          <a:off x="1395751" y="3487420"/>
          <a:ext cx="4425294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43" name="公式" r:id="rId5" imgW="2349500" imgH="203200" progId="Equation.3">
                  <p:embed/>
                </p:oleObj>
              </mc:Choice>
              <mc:Fallback>
                <p:oleObj name="公式" r:id="rId5" imgW="2349500" imgH="203200" progId="Equation.3">
                  <p:embed/>
                  <p:pic>
                    <p:nvPicPr>
                      <p:cNvPr id="0" name="图片 4065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751" y="3487420"/>
                        <a:ext cx="4425294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0" name="Object 48"/>
          <p:cNvGraphicFramePr>
            <a:graphicFrameLocks noChangeAspect="1"/>
          </p:cNvGraphicFramePr>
          <p:nvPr/>
        </p:nvGraphicFramePr>
        <p:xfrm>
          <a:off x="9381816" y="3459480"/>
          <a:ext cx="15634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44" name="Equation" r:id="rId7" imgW="812165" imgH="241300" progId="Equation.3">
                  <p:embed/>
                </p:oleObj>
              </mc:Choice>
              <mc:Fallback>
                <p:oleObj name="Equation" r:id="rId7" imgW="812165" imgH="241300" progId="Equation.3">
                  <p:embed/>
                  <p:pic>
                    <p:nvPicPr>
                      <p:cNvPr id="0" name="图片 4065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1816" y="3459480"/>
                        <a:ext cx="156346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1" name="Object 49"/>
          <p:cNvGraphicFramePr>
            <a:graphicFrameLocks noChangeAspect="1"/>
          </p:cNvGraphicFramePr>
          <p:nvPr/>
        </p:nvGraphicFramePr>
        <p:xfrm>
          <a:off x="6516917" y="3478530"/>
          <a:ext cx="24083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45" name="Equation" r:id="rId9" imgW="1155700" imgH="241300" progId="Equation.3">
                  <p:embed/>
                </p:oleObj>
              </mc:Choice>
              <mc:Fallback>
                <p:oleObj name="Equation" r:id="rId9" imgW="1155700" imgH="241300" progId="Equation.3">
                  <p:embed/>
                  <p:pic>
                    <p:nvPicPr>
                      <p:cNvPr id="0" name="图片 4065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917" y="3478530"/>
                        <a:ext cx="240836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2" name="Text Box 50"/>
          <p:cNvSpPr txBox="1">
            <a:spLocks noChangeArrowheads="1"/>
          </p:cNvSpPr>
          <p:nvPr/>
        </p:nvSpPr>
        <p:spPr bwMode="auto">
          <a:xfrm>
            <a:off x="914972" y="4444379"/>
            <a:ext cx="1838221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</a:rPr>
              <a:t>(2)  </a:t>
            </a:r>
            <a:r>
              <a:rPr lang="en-US" altLang="zh-CN" b="0" dirty="0">
                <a:solidFill>
                  <a:srgbClr val="FF0000"/>
                </a:solidFill>
                <a:ea typeface="宋体" panose="02010600030101010101" pitchFamily="2" charset="-122"/>
              </a:rPr>
              <a:t>0.5s&lt;</a:t>
            </a:r>
            <a:r>
              <a:rPr lang="en-US" altLang="zh-CN" b="0" i="1" dirty="0">
                <a:solidFill>
                  <a:srgbClr val="FF0000"/>
                </a:solidFill>
                <a:ea typeface="宋体" panose="02010600030101010101" pitchFamily="2" charset="-122"/>
              </a:rPr>
              <a:t>t</a:t>
            </a:r>
            <a:endParaRPr lang="en-US" altLang="zh-CN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pSp>
        <p:nvGrpSpPr>
          <p:cNvPr id="74763" name="Group 51"/>
          <p:cNvGrpSpPr/>
          <p:nvPr/>
        </p:nvGrpSpPr>
        <p:grpSpPr bwMode="auto">
          <a:xfrm>
            <a:off x="3139624" y="4434607"/>
            <a:ext cx="3467978" cy="1373187"/>
            <a:chOff x="1062" y="2681"/>
            <a:chExt cx="1979" cy="865"/>
          </a:xfrm>
        </p:grpSpPr>
        <p:sp>
          <p:nvSpPr>
            <p:cNvPr id="74768" name="Rectangle 52"/>
            <p:cNvSpPr>
              <a:spLocks noChangeArrowheads="1"/>
            </p:cNvSpPr>
            <p:nvPr/>
          </p:nvSpPr>
          <p:spPr bwMode="auto">
            <a:xfrm>
              <a:off x="1365" y="2681"/>
              <a:ext cx="259" cy="86"/>
            </a:xfrm>
            <a:prstGeom prst="rect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769" name="Rectangle 53"/>
            <p:cNvSpPr>
              <a:spLocks noChangeArrowheads="1"/>
            </p:cNvSpPr>
            <p:nvPr/>
          </p:nvSpPr>
          <p:spPr bwMode="auto">
            <a:xfrm>
              <a:off x="1889" y="3005"/>
              <a:ext cx="86" cy="260"/>
            </a:xfrm>
            <a:prstGeom prst="rect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74770" name="Group 54"/>
            <p:cNvGrpSpPr/>
            <p:nvPr/>
          </p:nvGrpSpPr>
          <p:grpSpPr bwMode="auto">
            <a:xfrm>
              <a:off x="2234" y="3108"/>
              <a:ext cx="259" cy="86"/>
              <a:chOff x="2592" y="1872"/>
              <a:chExt cx="288" cy="96"/>
            </a:xfrm>
          </p:grpSpPr>
          <p:sp>
            <p:nvSpPr>
              <p:cNvPr id="74784" name="Line 55"/>
              <p:cNvSpPr>
                <a:spLocks noChangeShapeType="1"/>
              </p:cNvSpPr>
              <p:nvPr/>
            </p:nvSpPr>
            <p:spPr bwMode="auto">
              <a:xfrm>
                <a:off x="2592" y="187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4785" name="Line 56"/>
              <p:cNvSpPr>
                <a:spLocks noChangeShapeType="1"/>
              </p:cNvSpPr>
              <p:nvPr/>
            </p:nvSpPr>
            <p:spPr bwMode="auto">
              <a:xfrm>
                <a:off x="2592" y="196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4771" name="Line 57"/>
            <p:cNvSpPr>
              <a:spLocks noChangeShapeType="1"/>
            </p:cNvSpPr>
            <p:nvPr/>
          </p:nvSpPr>
          <p:spPr bwMode="auto">
            <a:xfrm>
              <a:off x="1062" y="2724"/>
              <a:ext cx="0" cy="8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72" name="Line 58"/>
            <p:cNvSpPr>
              <a:spLocks noChangeShapeType="1"/>
            </p:cNvSpPr>
            <p:nvPr/>
          </p:nvSpPr>
          <p:spPr bwMode="auto">
            <a:xfrm>
              <a:off x="1062" y="2724"/>
              <a:ext cx="3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73" name="Line 59"/>
            <p:cNvSpPr>
              <a:spLocks noChangeShapeType="1"/>
            </p:cNvSpPr>
            <p:nvPr/>
          </p:nvSpPr>
          <p:spPr bwMode="auto">
            <a:xfrm>
              <a:off x="1624" y="2724"/>
              <a:ext cx="7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74" name="Line 60"/>
            <p:cNvSpPr>
              <a:spLocks noChangeShapeType="1"/>
            </p:cNvSpPr>
            <p:nvPr/>
          </p:nvSpPr>
          <p:spPr bwMode="auto">
            <a:xfrm>
              <a:off x="2364" y="2724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75" name="Line 61"/>
            <p:cNvSpPr>
              <a:spLocks noChangeShapeType="1"/>
            </p:cNvSpPr>
            <p:nvPr/>
          </p:nvSpPr>
          <p:spPr bwMode="auto">
            <a:xfrm>
              <a:off x="2364" y="3200"/>
              <a:ext cx="0" cy="3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76" name="Line 62"/>
            <p:cNvSpPr>
              <a:spLocks noChangeShapeType="1"/>
            </p:cNvSpPr>
            <p:nvPr/>
          </p:nvSpPr>
          <p:spPr bwMode="auto">
            <a:xfrm>
              <a:off x="1062" y="3546"/>
              <a:ext cx="130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77" name="Line 63"/>
            <p:cNvSpPr>
              <a:spLocks noChangeShapeType="1"/>
            </p:cNvSpPr>
            <p:nvPr/>
          </p:nvSpPr>
          <p:spPr bwMode="auto">
            <a:xfrm>
              <a:off x="1932" y="2724"/>
              <a:ext cx="0" cy="2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78" name="Line 64"/>
            <p:cNvSpPr>
              <a:spLocks noChangeShapeType="1"/>
            </p:cNvSpPr>
            <p:nvPr/>
          </p:nvSpPr>
          <p:spPr bwMode="auto">
            <a:xfrm>
              <a:off x="1932" y="3265"/>
              <a:ext cx="0" cy="2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79" name="Text Box 65"/>
            <p:cNvSpPr txBox="1">
              <a:spLocks noChangeArrowheads="1"/>
            </p:cNvSpPr>
            <p:nvPr/>
          </p:nvSpPr>
          <p:spPr bwMode="auto">
            <a:xfrm>
              <a:off x="1234" y="2753"/>
              <a:ext cx="519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10k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780" name="Text Box 66"/>
            <p:cNvSpPr txBox="1">
              <a:spLocks noChangeArrowheads="1"/>
            </p:cNvSpPr>
            <p:nvPr/>
          </p:nvSpPr>
          <p:spPr bwMode="auto">
            <a:xfrm>
              <a:off x="1380" y="2985"/>
              <a:ext cx="519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10k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4781" name="Line 67"/>
            <p:cNvSpPr>
              <a:spLocks noChangeShapeType="1"/>
            </p:cNvSpPr>
            <p:nvPr/>
          </p:nvSpPr>
          <p:spPr bwMode="auto">
            <a:xfrm>
              <a:off x="2466" y="2729"/>
              <a:ext cx="0" cy="2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4782" name="Text Box 68"/>
            <p:cNvSpPr txBox="1">
              <a:spLocks noChangeArrowheads="1"/>
            </p:cNvSpPr>
            <p:nvPr/>
          </p:nvSpPr>
          <p:spPr bwMode="auto">
            <a:xfrm>
              <a:off x="2440" y="3018"/>
              <a:ext cx="601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100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F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74783" name="Object 69"/>
            <p:cNvGraphicFramePr>
              <a:graphicFrameLocks noChangeAspect="1"/>
            </p:cNvGraphicFramePr>
            <p:nvPr/>
          </p:nvGraphicFramePr>
          <p:xfrm>
            <a:off x="2502" y="2733"/>
            <a:ext cx="18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546" name="Equation" r:id="rId11" imgW="165100" imgH="241300" progId="Equation.3">
                    <p:embed/>
                  </p:oleObj>
                </mc:Choice>
                <mc:Fallback>
                  <p:oleObj name="Equation" r:id="rId11" imgW="165100" imgH="241300" progId="Equation.3">
                    <p:embed/>
                    <p:pic>
                      <p:nvPicPr>
                        <p:cNvPr id="0" name="图片 4065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2" y="2733"/>
                          <a:ext cx="18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4764" name="Object 70"/>
          <p:cNvGraphicFramePr>
            <a:graphicFrameLocks noChangeAspect="1"/>
          </p:cNvGraphicFramePr>
          <p:nvPr/>
        </p:nvGraphicFramePr>
        <p:xfrm>
          <a:off x="6190701" y="4365104"/>
          <a:ext cx="515632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47" name="Equation" r:id="rId12" imgW="2692400" imgH="241300" progId="Equation.3">
                  <p:embed/>
                </p:oleObj>
              </mc:Choice>
              <mc:Fallback>
                <p:oleObj name="Equation" r:id="rId12" imgW="2692400" imgH="241300" progId="Equation.3">
                  <p:embed/>
                  <p:pic>
                    <p:nvPicPr>
                      <p:cNvPr id="0" name="图片 4065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0701" y="4365104"/>
                        <a:ext cx="515632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5" name="Object 71"/>
          <p:cNvGraphicFramePr>
            <a:graphicFrameLocks noChangeAspect="1"/>
          </p:cNvGraphicFramePr>
          <p:nvPr/>
        </p:nvGraphicFramePr>
        <p:xfrm>
          <a:off x="7416844" y="4869424"/>
          <a:ext cx="3930681" cy="56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48" name="Equation" r:id="rId14" imgW="1346200" imgH="241300" progId="Equation.3">
                  <p:embed/>
                </p:oleObj>
              </mc:Choice>
              <mc:Fallback>
                <p:oleObj name="Equation" r:id="rId14" imgW="1346200" imgH="241300" progId="Equation.3">
                  <p:embed/>
                  <p:pic>
                    <p:nvPicPr>
                      <p:cNvPr id="0" name="图片 4065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844" y="4869424"/>
                        <a:ext cx="3930681" cy="56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6" name="Object 72"/>
          <p:cNvGraphicFramePr>
            <a:graphicFrameLocks noChangeAspect="1"/>
          </p:cNvGraphicFramePr>
          <p:nvPr/>
        </p:nvGraphicFramePr>
        <p:xfrm>
          <a:off x="7418936" y="5354151"/>
          <a:ext cx="4000349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49" name="Equation" r:id="rId16" imgW="2005965" imgH="406400" progId="Equation.3">
                  <p:embed/>
                </p:oleObj>
              </mc:Choice>
              <mc:Fallback>
                <p:oleObj name="Equation" r:id="rId16" imgW="2005965" imgH="406400" progId="Equation.3">
                  <p:embed/>
                  <p:pic>
                    <p:nvPicPr>
                      <p:cNvPr id="0" name="图片 4065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8936" y="5354151"/>
                        <a:ext cx="4000349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85124" y="1701176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零状态响应</a:t>
            </a:r>
            <a:endParaRPr lang="zh-CN" altLang="en-US" sz="2400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96762" y="5011757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零输入响应</a:t>
            </a:r>
            <a:endParaRPr lang="zh-CN" altLang="en-US" sz="2400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78105"/>
            <a:ext cx="10515600" cy="1033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algn="ctr"/>
            <a:r>
              <a:rPr lang="en-US" altLang="zh-CN" sz="800"/>
              <a:t>     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解法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5005"/>
          </a:xfrm>
        </p:spPr>
        <p:txBody>
          <a:bodyPr/>
          <a:p>
            <a:pPr algn="ctr"/>
            <a:r>
              <a:rPr lang="en-US" altLang="zh-CN" sz="800"/>
              <a:t>     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一阶电路阶跃响应例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1345565" y="1136015"/>
            <a:ext cx="1163955" cy="513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800" dirty="0" smtClean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例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7-7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kumimoji="1"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2569210" y="1165225"/>
            <a:ext cx="6772910" cy="42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已知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 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如图示 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(0)= </a:t>
            </a:r>
            <a:r>
              <a:rPr kumimoji="1"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0,</a:t>
            </a:r>
            <a:r>
              <a:rPr kumimoji="1" lang="zh-CN" alt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</a:t>
            </a: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,  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并</a:t>
            </a:r>
            <a:r>
              <a:rPr kumimoji="1"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画波形</a:t>
            </a:r>
            <a:r>
              <a:rPr kumimoji="1" lang="zh-CN" altLang="en-US" dirty="0">
                <a:solidFill>
                  <a:prstClr val="black"/>
                </a:solidFill>
                <a:latin typeface="隶书" pitchFamily="49" charset="-122"/>
                <a:ea typeface="隶书" pitchFamily="49" charset="-122"/>
              </a:rPr>
              <a:t>。</a:t>
            </a:r>
            <a:endParaRPr kumimoji="1" lang="zh-CN" altLang="en-US" dirty="0">
              <a:solidFill>
                <a:prstClr val="black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00036" name="Text Box 4"/>
          <p:cNvSpPr txBox="1">
            <a:spLocks noChangeArrowheads="1"/>
          </p:cNvSpPr>
          <p:nvPr/>
        </p:nvSpPr>
        <p:spPr bwMode="auto">
          <a:xfrm>
            <a:off x="1226968" y="3711076"/>
            <a:ext cx="14071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 smtClean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解法一：</a:t>
            </a:r>
            <a:endParaRPr kumimoji="1" lang="zh-CN" altLang="en-US" b="0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00037" name="Text Box 5"/>
          <p:cNvSpPr txBox="1">
            <a:spLocks noChangeArrowheads="1"/>
          </p:cNvSpPr>
          <p:nvPr/>
        </p:nvSpPr>
        <p:spPr bwMode="auto">
          <a:xfrm>
            <a:off x="2085616" y="4766915"/>
            <a:ext cx="34343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&lt;</a:t>
            </a:r>
            <a:r>
              <a:rPr kumimoji="1" lang="en-US" altLang="en-US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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1:</a:t>
            </a:r>
            <a:r>
              <a:rPr kumimoji="1"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)=0 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0038" name="Text Box 6"/>
          <p:cNvSpPr txBox="1">
            <a:spLocks noChangeArrowheads="1"/>
          </p:cNvSpPr>
          <p:nvPr/>
        </p:nvSpPr>
        <p:spPr bwMode="auto">
          <a:xfrm rot="10800000" flipV="1">
            <a:off x="2135561" y="4190851"/>
            <a:ext cx="309634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en-US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 </a:t>
            </a:r>
            <a:r>
              <a:rPr kumimoji="1"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0:          </a:t>
            </a: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)=0 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0039" name="Text Box 7"/>
          <p:cNvSpPr txBox="1">
            <a:spLocks noChangeArrowheads="1"/>
          </p:cNvSpPr>
          <p:nvPr/>
        </p:nvSpPr>
        <p:spPr bwMode="auto">
          <a:xfrm>
            <a:off x="4924425" y="4724524"/>
            <a:ext cx="13563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i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r>
              <a:rPr kumimoji="1"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)=1A</a:t>
            </a:r>
            <a:endParaRPr kumimoji="1" lang="en-US" altLang="zh-CN" b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0040" name="Text Box 8"/>
          <p:cNvSpPr txBox="1">
            <a:spLocks noChangeArrowheads="1"/>
          </p:cNvSpPr>
          <p:nvPr/>
        </p:nvSpPr>
        <p:spPr bwMode="auto">
          <a:xfrm>
            <a:off x="3575720" y="5877917"/>
            <a:ext cx="291405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1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 6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0041" name="Text Box 9"/>
          <p:cNvSpPr txBox="1">
            <a:spLocks noChangeArrowheads="1"/>
          </p:cNvSpPr>
          <p:nvPr/>
        </p:nvSpPr>
        <p:spPr bwMode="auto">
          <a:xfrm>
            <a:off x="3576734" y="5301347"/>
            <a:ext cx="207899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 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5/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(1//5)=6 s</a:t>
            </a:r>
            <a:endParaRPr kumimoji="1" lang="en-US" altLang="zh-CN" b="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00042" name="Group 10"/>
          <p:cNvGrpSpPr/>
          <p:nvPr/>
        </p:nvGrpSpPr>
        <p:grpSpPr bwMode="auto">
          <a:xfrm>
            <a:off x="6891960" y="1700119"/>
            <a:ext cx="2720698" cy="1993900"/>
            <a:chOff x="3094" y="714"/>
            <a:chExt cx="1853" cy="1256"/>
          </a:xfrm>
        </p:grpSpPr>
        <p:sp>
          <p:nvSpPr>
            <p:cNvPr id="81982" name="Line 11"/>
            <p:cNvSpPr>
              <a:spLocks noChangeShapeType="1"/>
            </p:cNvSpPr>
            <p:nvPr/>
          </p:nvSpPr>
          <p:spPr bwMode="auto">
            <a:xfrm flipH="1">
              <a:off x="3522" y="816"/>
              <a:ext cx="1" cy="1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83" name="Line 12"/>
            <p:cNvSpPr>
              <a:spLocks noChangeShapeType="1"/>
            </p:cNvSpPr>
            <p:nvPr/>
          </p:nvSpPr>
          <p:spPr bwMode="auto">
            <a:xfrm>
              <a:off x="3245" y="1680"/>
              <a:ext cx="163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84" name="Line 13"/>
            <p:cNvSpPr>
              <a:spLocks noChangeShapeType="1"/>
            </p:cNvSpPr>
            <p:nvPr/>
          </p:nvSpPr>
          <p:spPr bwMode="auto">
            <a:xfrm>
              <a:off x="3527" y="1440"/>
              <a:ext cx="342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85" name="Line 14"/>
            <p:cNvSpPr>
              <a:spLocks noChangeShapeType="1"/>
            </p:cNvSpPr>
            <p:nvPr/>
          </p:nvSpPr>
          <p:spPr bwMode="auto">
            <a:xfrm flipV="1">
              <a:off x="3869" y="1200"/>
              <a:ext cx="1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86" name="Line 15"/>
            <p:cNvSpPr>
              <a:spLocks noChangeShapeType="1"/>
            </p:cNvSpPr>
            <p:nvPr/>
          </p:nvSpPr>
          <p:spPr bwMode="auto">
            <a:xfrm>
              <a:off x="3869" y="1200"/>
              <a:ext cx="336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87" name="Line 16"/>
            <p:cNvSpPr>
              <a:spLocks noChangeShapeType="1"/>
            </p:cNvSpPr>
            <p:nvPr/>
          </p:nvSpPr>
          <p:spPr bwMode="auto">
            <a:xfrm>
              <a:off x="4205" y="1200"/>
              <a:ext cx="1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88" name="Line 17"/>
            <p:cNvSpPr>
              <a:spLocks noChangeShapeType="1"/>
            </p:cNvSpPr>
            <p:nvPr/>
          </p:nvSpPr>
          <p:spPr bwMode="auto">
            <a:xfrm>
              <a:off x="3869" y="1440"/>
              <a:ext cx="1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89" name="Text Box 18"/>
            <p:cNvSpPr txBox="1">
              <a:spLocks noChangeArrowheads="1"/>
            </p:cNvSpPr>
            <p:nvPr/>
          </p:nvSpPr>
          <p:spPr bwMode="auto">
            <a:xfrm>
              <a:off x="3094" y="714"/>
              <a:ext cx="43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0" name="Line 19"/>
            <p:cNvSpPr>
              <a:spLocks noChangeShapeType="1"/>
            </p:cNvSpPr>
            <p:nvPr/>
          </p:nvSpPr>
          <p:spPr bwMode="auto">
            <a:xfrm flipH="1">
              <a:off x="3521" y="1200"/>
              <a:ext cx="34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91" name="Text Box 20"/>
            <p:cNvSpPr txBox="1">
              <a:spLocks noChangeArrowheads="1"/>
            </p:cNvSpPr>
            <p:nvPr/>
          </p:nvSpPr>
          <p:spPr bwMode="auto">
            <a:xfrm>
              <a:off x="3302" y="1302"/>
              <a:ext cx="22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2" name="Text Box 21"/>
            <p:cNvSpPr txBox="1">
              <a:spLocks noChangeArrowheads="1"/>
            </p:cNvSpPr>
            <p:nvPr/>
          </p:nvSpPr>
          <p:spPr bwMode="auto">
            <a:xfrm>
              <a:off x="3298" y="1056"/>
              <a:ext cx="22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3" name="Text Box 22"/>
            <p:cNvSpPr txBox="1">
              <a:spLocks noChangeArrowheads="1"/>
            </p:cNvSpPr>
            <p:nvPr/>
          </p:nvSpPr>
          <p:spPr bwMode="auto">
            <a:xfrm>
              <a:off x="3754" y="1668"/>
              <a:ext cx="22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4" name="Text Box 23"/>
            <p:cNvSpPr txBox="1">
              <a:spLocks noChangeArrowheads="1"/>
            </p:cNvSpPr>
            <p:nvPr/>
          </p:nvSpPr>
          <p:spPr bwMode="auto">
            <a:xfrm>
              <a:off x="4084" y="1668"/>
              <a:ext cx="22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5" name="Text Box 24"/>
            <p:cNvSpPr txBox="1">
              <a:spLocks noChangeArrowheads="1"/>
            </p:cNvSpPr>
            <p:nvPr/>
          </p:nvSpPr>
          <p:spPr bwMode="auto">
            <a:xfrm>
              <a:off x="3311" y="1661"/>
              <a:ext cx="21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6" name="Text Box 25"/>
            <p:cNvSpPr txBox="1">
              <a:spLocks noChangeArrowheads="1"/>
            </p:cNvSpPr>
            <p:nvPr/>
          </p:nvSpPr>
          <p:spPr bwMode="auto">
            <a:xfrm>
              <a:off x="4494" y="1680"/>
              <a:ext cx="45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i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(s)</a:t>
              </a:r>
              <a:endParaRPr kumimoji="1"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7" name="Text Box 26"/>
            <p:cNvSpPr txBox="1">
              <a:spLocks noChangeArrowheads="1"/>
            </p:cNvSpPr>
            <p:nvPr/>
          </p:nvSpPr>
          <p:spPr bwMode="auto">
            <a:xfrm>
              <a:off x="3526" y="740"/>
              <a:ext cx="41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(V)</a:t>
              </a:r>
              <a:endParaRPr kumimoji="1"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1931" name="Group 27"/>
          <p:cNvGrpSpPr/>
          <p:nvPr/>
        </p:nvGrpSpPr>
        <p:grpSpPr bwMode="auto">
          <a:xfrm>
            <a:off x="2330012" y="1556356"/>
            <a:ext cx="2816227" cy="1933575"/>
            <a:chOff x="441" y="230"/>
            <a:chExt cx="2066" cy="1218"/>
          </a:xfrm>
        </p:grpSpPr>
        <p:sp>
          <p:nvSpPr>
            <p:cNvPr id="81958" name="Line 28"/>
            <p:cNvSpPr>
              <a:spLocks noChangeShapeType="1"/>
            </p:cNvSpPr>
            <p:nvPr/>
          </p:nvSpPr>
          <p:spPr bwMode="auto">
            <a:xfrm>
              <a:off x="1880" y="1154"/>
              <a:ext cx="0" cy="2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59" name="Oval 29"/>
            <p:cNvSpPr>
              <a:spLocks noChangeArrowheads="1"/>
            </p:cNvSpPr>
            <p:nvPr/>
          </p:nvSpPr>
          <p:spPr bwMode="auto">
            <a:xfrm>
              <a:off x="878" y="872"/>
              <a:ext cx="272" cy="27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60" name="Rectangle 30"/>
            <p:cNvSpPr>
              <a:spLocks noChangeArrowheads="1"/>
            </p:cNvSpPr>
            <p:nvPr/>
          </p:nvSpPr>
          <p:spPr bwMode="auto">
            <a:xfrm rot="-5400000">
              <a:off x="1730" y="962"/>
              <a:ext cx="288" cy="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61" name="Line 31"/>
            <p:cNvSpPr>
              <a:spLocks noChangeShapeType="1"/>
            </p:cNvSpPr>
            <p:nvPr/>
          </p:nvSpPr>
          <p:spPr bwMode="auto">
            <a:xfrm>
              <a:off x="1016" y="584"/>
              <a:ext cx="312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62" name="Line 32"/>
            <p:cNvSpPr>
              <a:spLocks noChangeShapeType="1"/>
            </p:cNvSpPr>
            <p:nvPr/>
          </p:nvSpPr>
          <p:spPr bwMode="auto">
            <a:xfrm flipH="1">
              <a:off x="2456" y="1214"/>
              <a:ext cx="0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63" name="Line 33"/>
            <p:cNvSpPr>
              <a:spLocks noChangeShapeType="1"/>
            </p:cNvSpPr>
            <p:nvPr/>
          </p:nvSpPr>
          <p:spPr bwMode="auto">
            <a:xfrm>
              <a:off x="1016" y="584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64" name="Line 34"/>
            <p:cNvSpPr>
              <a:spLocks noChangeShapeType="1"/>
            </p:cNvSpPr>
            <p:nvPr/>
          </p:nvSpPr>
          <p:spPr bwMode="auto">
            <a:xfrm>
              <a:off x="1016" y="1448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65" name="Rectangle 35"/>
            <p:cNvSpPr>
              <a:spLocks noChangeArrowheads="1"/>
            </p:cNvSpPr>
            <p:nvPr/>
          </p:nvSpPr>
          <p:spPr bwMode="auto">
            <a:xfrm>
              <a:off x="1334" y="536"/>
              <a:ext cx="288" cy="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66" name="Text Box 36"/>
            <p:cNvSpPr txBox="1">
              <a:spLocks noChangeArrowheads="1"/>
            </p:cNvSpPr>
            <p:nvPr/>
          </p:nvSpPr>
          <p:spPr bwMode="auto">
            <a:xfrm>
              <a:off x="784" y="632"/>
              <a:ext cx="26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7" name="Text Box 37"/>
            <p:cNvSpPr txBox="1">
              <a:spLocks noChangeArrowheads="1"/>
            </p:cNvSpPr>
            <p:nvPr/>
          </p:nvSpPr>
          <p:spPr bwMode="auto">
            <a:xfrm>
              <a:off x="768" y="1058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b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kumimoji="1" lang="zh-CN" altLang="en-US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8" name="Text Box 38"/>
            <p:cNvSpPr txBox="1">
              <a:spLocks noChangeArrowheads="1"/>
            </p:cNvSpPr>
            <p:nvPr/>
          </p:nvSpPr>
          <p:spPr bwMode="auto">
            <a:xfrm>
              <a:off x="441" y="842"/>
              <a:ext cx="47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i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i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9" name="Text Box 39"/>
            <p:cNvSpPr txBox="1">
              <a:spLocks noChangeArrowheads="1"/>
            </p:cNvSpPr>
            <p:nvPr/>
          </p:nvSpPr>
          <p:spPr bwMode="auto">
            <a:xfrm>
              <a:off x="1282" y="260"/>
              <a:ext cx="41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0" name="Text Box 40"/>
            <p:cNvSpPr txBox="1">
              <a:spLocks noChangeArrowheads="1"/>
            </p:cNvSpPr>
            <p:nvPr/>
          </p:nvSpPr>
          <p:spPr bwMode="auto">
            <a:xfrm>
              <a:off x="1450" y="842"/>
              <a:ext cx="41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1" name="Text Box 41"/>
            <p:cNvSpPr txBox="1">
              <a:spLocks noChangeArrowheads="1"/>
            </p:cNvSpPr>
            <p:nvPr/>
          </p:nvSpPr>
          <p:spPr bwMode="auto">
            <a:xfrm>
              <a:off x="2061" y="890"/>
              <a:ext cx="42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H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2" name="Line 42"/>
            <p:cNvSpPr>
              <a:spLocks noChangeShapeType="1"/>
            </p:cNvSpPr>
            <p:nvPr/>
          </p:nvSpPr>
          <p:spPr bwMode="auto">
            <a:xfrm>
              <a:off x="2096" y="524"/>
              <a:ext cx="2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73" name="Text Box 43"/>
            <p:cNvSpPr txBox="1">
              <a:spLocks noChangeArrowheads="1"/>
            </p:cNvSpPr>
            <p:nvPr/>
          </p:nvSpPr>
          <p:spPr bwMode="auto">
            <a:xfrm>
              <a:off x="2056" y="230"/>
              <a:ext cx="285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i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i="1" baseline="-2500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4" name="Line 44"/>
            <p:cNvSpPr>
              <a:spLocks noChangeShapeType="1"/>
            </p:cNvSpPr>
            <p:nvPr/>
          </p:nvSpPr>
          <p:spPr bwMode="auto">
            <a:xfrm>
              <a:off x="1626" y="582"/>
              <a:ext cx="8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75" name="Line 45"/>
            <p:cNvSpPr>
              <a:spLocks noChangeShapeType="1"/>
            </p:cNvSpPr>
            <p:nvPr/>
          </p:nvSpPr>
          <p:spPr bwMode="auto">
            <a:xfrm>
              <a:off x="1872" y="576"/>
              <a:ext cx="0" cy="2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81976" name="Group 46"/>
            <p:cNvGrpSpPr/>
            <p:nvPr/>
          </p:nvGrpSpPr>
          <p:grpSpPr bwMode="auto">
            <a:xfrm rot="5400000">
              <a:off x="2288" y="991"/>
              <a:ext cx="385" cy="52"/>
              <a:chOff x="2314" y="1441"/>
              <a:chExt cx="481" cy="66"/>
            </a:xfrm>
          </p:grpSpPr>
          <p:sp>
            <p:nvSpPr>
              <p:cNvPr id="81978" name="Arc 47"/>
              <p:cNvSpPr/>
              <p:nvPr/>
            </p:nvSpPr>
            <p:spPr bwMode="auto">
              <a:xfrm>
                <a:off x="2314" y="1442"/>
                <a:ext cx="117" cy="65"/>
              </a:xfrm>
              <a:custGeom>
                <a:avLst/>
                <a:gdLst>
                  <a:gd name="T0" fmla="*/ 0 w 43200"/>
                  <a:gd name="T1" fmla="*/ 65 h 22230"/>
                  <a:gd name="T2" fmla="*/ 117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979" name="Arc 48"/>
              <p:cNvSpPr/>
              <p:nvPr/>
            </p:nvSpPr>
            <p:spPr bwMode="auto">
              <a:xfrm>
                <a:off x="2435" y="1441"/>
                <a:ext cx="118" cy="65"/>
              </a:xfrm>
              <a:custGeom>
                <a:avLst/>
                <a:gdLst>
                  <a:gd name="T0" fmla="*/ 0 w 43200"/>
                  <a:gd name="T1" fmla="*/ 65 h 22230"/>
                  <a:gd name="T2" fmla="*/ 118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980" name="Arc 49"/>
              <p:cNvSpPr/>
              <p:nvPr/>
            </p:nvSpPr>
            <p:spPr bwMode="auto">
              <a:xfrm>
                <a:off x="2556" y="1441"/>
                <a:ext cx="118" cy="65"/>
              </a:xfrm>
              <a:custGeom>
                <a:avLst/>
                <a:gdLst>
                  <a:gd name="T0" fmla="*/ 0 w 43200"/>
                  <a:gd name="T1" fmla="*/ 65 h 22230"/>
                  <a:gd name="T2" fmla="*/ 118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981" name="Arc 50"/>
              <p:cNvSpPr/>
              <p:nvPr/>
            </p:nvSpPr>
            <p:spPr bwMode="auto">
              <a:xfrm>
                <a:off x="2678" y="1441"/>
                <a:ext cx="117" cy="65"/>
              </a:xfrm>
              <a:custGeom>
                <a:avLst/>
                <a:gdLst>
                  <a:gd name="T0" fmla="*/ 0 w 43200"/>
                  <a:gd name="T1" fmla="*/ 65 h 22230"/>
                  <a:gd name="T2" fmla="*/ 117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1977" name="Line 51"/>
            <p:cNvSpPr>
              <a:spLocks noChangeShapeType="1"/>
            </p:cNvSpPr>
            <p:nvPr/>
          </p:nvSpPr>
          <p:spPr bwMode="auto">
            <a:xfrm>
              <a:off x="2454" y="582"/>
              <a:ext cx="0" cy="2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00084" name="Rectangle 52"/>
          <p:cNvSpPr>
            <a:spLocks noChangeArrowheads="1"/>
          </p:cNvSpPr>
          <p:nvPr/>
        </p:nvSpPr>
        <p:spPr bwMode="auto">
          <a:xfrm>
            <a:off x="2430422" y="3758044"/>
            <a:ext cx="26314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 smtClean="0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用</a:t>
            </a:r>
            <a:r>
              <a:rPr kumimoji="1" lang="zh-CN" altLang="en-US" dirty="0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分段函数</a:t>
            </a:r>
            <a:r>
              <a:rPr kumimoji="1" lang="zh-CN" altLang="en-US" dirty="0" smtClean="0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表示。</a:t>
            </a:r>
            <a:endParaRPr kumimoji="1" lang="zh-CN" altLang="en-US" dirty="0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300085" name="Group 53"/>
          <p:cNvGrpSpPr/>
          <p:nvPr/>
        </p:nvGrpSpPr>
        <p:grpSpPr bwMode="auto">
          <a:xfrm>
            <a:off x="7007843" y="3932367"/>
            <a:ext cx="2895721" cy="1933575"/>
            <a:chOff x="3162" y="2378"/>
            <a:chExt cx="1961" cy="1218"/>
          </a:xfrm>
        </p:grpSpPr>
        <p:sp>
          <p:nvSpPr>
            <p:cNvPr id="81934" name="Line 54"/>
            <p:cNvSpPr>
              <a:spLocks noChangeShapeType="1"/>
            </p:cNvSpPr>
            <p:nvPr/>
          </p:nvSpPr>
          <p:spPr bwMode="auto">
            <a:xfrm>
              <a:off x="4496" y="3302"/>
              <a:ext cx="0" cy="2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35" name="Oval 55"/>
            <p:cNvSpPr>
              <a:spLocks noChangeArrowheads="1"/>
            </p:cNvSpPr>
            <p:nvPr/>
          </p:nvSpPr>
          <p:spPr bwMode="auto">
            <a:xfrm>
              <a:off x="3494" y="3020"/>
              <a:ext cx="272" cy="27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36" name="Rectangle 56"/>
            <p:cNvSpPr>
              <a:spLocks noChangeArrowheads="1"/>
            </p:cNvSpPr>
            <p:nvPr/>
          </p:nvSpPr>
          <p:spPr bwMode="auto">
            <a:xfrm rot="-5400000">
              <a:off x="4346" y="3110"/>
              <a:ext cx="288" cy="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37" name="Line 57"/>
            <p:cNvSpPr>
              <a:spLocks noChangeShapeType="1"/>
            </p:cNvSpPr>
            <p:nvPr/>
          </p:nvSpPr>
          <p:spPr bwMode="auto">
            <a:xfrm>
              <a:off x="3632" y="2732"/>
              <a:ext cx="312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38" name="Line 58"/>
            <p:cNvSpPr>
              <a:spLocks noChangeShapeType="1"/>
            </p:cNvSpPr>
            <p:nvPr/>
          </p:nvSpPr>
          <p:spPr bwMode="auto">
            <a:xfrm flipH="1">
              <a:off x="5072" y="3362"/>
              <a:ext cx="0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39" name="Line 59"/>
            <p:cNvSpPr>
              <a:spLocks noChangeShapeType="1"/>
            </p:cNvSpPr>
            <p:nvPr/>
          </p:nvSpPr>
          <p:spPr bwMode="auto">
            <a:xfrm>
              <a:off x="3632" y="2732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40" name="Line 60"/>
            <p:cNvSpPr>
              <a:spLocks noChangeShapeType="1"/>
            </p:cNvSpPr>
            <p:nvPr/>
          </p:nvSpPr>
          <p:spPr bwMode="auto">
            <a:xfrm>
              <a:off x="3632" y="3596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41" name="Rectangle 61"/>
            <p:cNvSpPr>
              <a:spLocks noChangeArrowheads="1"/>
            </p:cNvSpPr>
            <p:nvPr/>
          </p:nvSpPr>
          <p:spPr bwMode="auto">
            <a:xfrm>
              <a:off x="3950" y="2684"/>
              <a:ext cx="288" cy="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942" name="Text Box 62"/>
            <p:cNvSpPr txBox="1">
              <a:spLocks noChangeArrowheads="1"/>
            </p:cNvSpPr>
            <p:nvPr/>
          </p:nvSpPr>
          <p:spPr bwMode="auto">
            <a:xfrm>
              <a:off x="3410" y="2780"/>
              <a:ext cx="24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3" name="Text Box 63"/>
            <p:cNvSpPr txBox="1">
              <a:spLocks noChangeArrowheads="1"/>
            </p:cNvSpPr>
            <p:nvPr/>
          </p:nvSpPr>
          <p:spPr bwMode="auto">
            <a:xfrm>
              <a:off x="3394" y="3206"/>
              <a:ext cx="23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b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kumimoji="1" lang="zh-CN" altLang="en-US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4" name="Text Box 64"/>
            <p:cNvSpPr txBox="1">
              <a:spLocks noChangeArrowheads="1"/>
            </p:cNvSpPr>
            <p:nvPr/>
          </p:nvSpPr>
          <p:spPr bwMode="auto">
            <a:xfrm>
              <a:off x="3162" y="3038"/>
              <a:ext cx="37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1V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5" name="Text Box 65"/>
            <p:cNvSpPr txBox="1">
              <a:spLocks noChangeArrowheads="1"/>
            </p:cNvSpPr>
            <p:nvPr/>
          </p:nvSpPr>
          <p:spPr bwMode="auto">
            <a:xfrm>
              <a:off x="3914" y="2408"/>
              <a:ext cx="38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6" name="Text Box 66"/>
            <p:cNvSpPr txBox="1">
              <a:spLocks noChangeArrowheads="1"/>
            </p:cNvSpPr>
            <p:nvPr/>
          </p:nvSpPr>
          <p:spPr bwMode="auto">
            <a:xfrm>
              <a:off x="4082" y="2990"/>
              <a:ext cx="38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7" name="Text Box 67"/>
            <p:cNvSpPr txBox="1">
              <a:spLocks noChangeArrowheads="1"/>
            </p:cNvSpPr>
            <p:nvPr/>
          </p:nvSpPr>
          <p:spPr bwMode="auto">
            <a:xfrm>
              <a:off x="4693" y="3038"/>
              <a:ext cx="38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H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8" name="Line 68"/>
            <p:cNvSpPr>
              <a:spLocks noChangeShapeType="1"/>
            </p:cNvSpPr>
            <p:nvPr/>
          </p:nvSpPr>
          <p:spPr bwMode="auto">
            <a:xfrm>
              <a:off x="4712" y="2672"/>
              <a:ext cx="2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49" name="Text Box 69"/>
            <p:cNvSpPr txBox="1">
              <a:spLocks noChangeArrowheads="1"/>
            </p:cNvSpPr>
            <p:nvPr/>
          </p:nvSpPr>
          <p:spPr bwMode="auto">
            <a:xfrm>
              <a:off x="4683" y="2378"/>
              <a:ext cx="26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i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i="1" baseline="-2500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0" name="Line 70"/>
            <p:cNvSpPr>
              <a:spLocks noChangeShapeType="1"/>
            </p:cNvSpPr>
            <p:nvPr/>
          </p:nvSpPr>
          <p:spPr bwMode="auto">
            <a:xfrm>
              <a:off x="4242" y="2730"/>
              <a:ext cx="8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1951" name="Line 71"/>
            <p:cNvSpPr>
              <a:spLocks noChangeShapeType="1"/>
            </p:cNvSpPr>
            <p:nvPr/>
          </p:nvSpPr>
          <p:spPr bwMode="auto">
            <a:xfrm>
              <a:off x="4488" y="2724"/>
              <a:ext cx="0" cy="2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81952" name="Group 72"/>
            <p:cNvGrpSpPr/>
            <p:nvPr/>
          </p:nvGrpSpPr>
          <p:grpSpPr bwMode="auto">
            <a:xfrm rot="5400000">
              <a:off x="4904" y="3139"/>
              <a:ext cx="385" cy="52"/>
              <a:chOff x="2314" y="1441"/>
              <a:chExt cx="481" cy="66"/>
            </a:xfrm>
          </p:grpSpPr>
          <p:sp>
            <p:nvSpPr>
              <p:cNvPr id="81954" name="Arc 73"/>
              <p:cNvSpPr/>
              <p:nvPr/>
            </p:nvSpPr>
            <p:spPr bwMode="auto">
              <a:xfrm>
                <a:off x="2314" y="1442"/>
                <a:ext cx="117" cy="65"/>
              </a:xfrm>
              <a:custGeom>
                <a:avLst/>
                <a:gdLst>
                  <a:gd name="T0" fmla="*/ 0 w 43200"/>
                  <a:gd name="T1" fmla="*/ 65 h 22230"/>
                  <a:gd name="T2" fmla="*/ 117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955" name="Arc 74"/>
              <p:cNvSpPr/>
              <p:nvPr/>
            </p:nvSpPr>
            <p:spPr bwMode="auto">
              <a:xfrm>
                <a:off x="2435" y="1441"/>
                <a:ext cx="118" cy="65"/>
              </a:xfrm>
              <a:custGeom>
                <a:avLst/>
                <a:gdLst>
                  <a:gd name="T0" fmla="*/ 0 w 43200"/>
                  <a:gd name="T1" fmla="*/ 65 h 22230"/>
                  <a:gd name="T2" fmla="*/ 118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956" name="Arc 75"/>
              <p:cNvSpPr/>
              <p:nvPr/>
            </p:nvSpPr>
            <p:spPr bwMode="auto">
              <a:xfrm>
                <a:off x="2556" y="1441"/>
                <a:ext cx="118" cy="65"/>
              </a:xfrm>
              <a:custGeom>
                <a:avLst/>
                <a:gdLst>
                  <a:gd name="T0" fmla="*/ 0 w 43200"/>
                  <a:gd name="T1" fmla="*/ 65 h 22230"/>
                  <a:gd name="T2" fmla="*/ 118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957" name="Arc 76"/>
              <p:cNvSpPr/>
              <p:nvPr/>
            </p:nvSpPr>
            <p:spPr bwMode="auto">
              <a:xfrm>
                <a:off x="2678" y="1441"/>
                <a:ext cx="117" cy="65"/>
              </a:xfrm>
              <a:custGeom>
                <a:avLst/>
                <a:gdLst>
                  <a:gd name="T0" fmla="*/ 0 w 43200"/>
                  <a:gd name="T1" fmla="*/ 65 h 22230"/>
                  <a:gd name="T2" fmla="*/ 117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1953" name="Line 77"/>
            <p:cNvSpPr>
              <a:spLocks noChangeShapeType="1"/>
            </p:cNvSpPr>
            <p:nvPr/>
          </p:nvSpPr>
          <p:spPr bwMode="auto">
            <a:xfrm>
              <a:off x="5070" y="2730"/>
              <a:ext cx="0" cy="2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3780"/>
          </a:xfrm>
        </p:spPr>
        <p:txBody>
          <a:bodyPr/>
          <a:p>
            <a:pPr algn="ctr"/>
            <a:r>
              <a:rPr lang="en-US" altLang="zh-CN" sz="800"/>
              <a:t>     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1991544" y="1338630"/>
            <a:ext cx="5829449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&lt;</a:t>
            </a:r>
            <a:r>
              <a:rPr kumimoji="1" lang="en-US" altLang="en-US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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2:     </a:t>
            </a: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1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1/ 6 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=0.154 A 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48" name="Text Box 6"/>
          <p:cNvSpPr txBox="1">
            <a:spLocks noChangeArrowheads="1"/>
          </p:cNvSpPr>
          <p:nvPr/>
        </p:nvSpPr>
        <p:spPr bwMode="auto">
          <a:xfrm>
            <a:off x="3359696" y="2476396"/>
            <a:ext cx="3888432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2 +[0.154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2] e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)/ 6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kumimoji="1"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= 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1.846 e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)/ 6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49" name="Text Box 7"/>
          <p:cNvSpPr txBox="1">
            <a:spLocks noChangeArrowheads="1"/>
          </p:cNvSpPr>
          <p:nvPr/>
        </p:nvSpPr>
        <p:spPr bwMode="auto">
          <a:xfrm>
            <a:off x="2074072" y="3635414"/>
            <a:ext cx="5390080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en-US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&gt; </a:t>
            </a:r>
            <a:r>
              <a:rPr kumimoji="1"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2:   </a:t>
            </a:r>
            <a:r>
              <a:rPr kumimoji="1" lang="en-US" altLang="zh-CN" i="1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2 - 1.846 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 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( 2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)/ 6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kumimoji="1" lang="en-US" altLang="zh-CN" dirty="0" smtClean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=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0.437 A 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50" name="Text Box 8"/>
          <p:cNvSpPr txBox="1">
            <a:spLocks noChangeArrowheads="1"/>
          </p:cNvSpPr>
          <p:nvPr/>
        </p:nvSpPr>
        <p:spPr bwMode="auto">
          <a:xfrm>
            <a:off x="3503712" y="1990401"/>
            <a:ext cx="141541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)=2A </a:t>
            </a:r>
            <a:endParaRPr kumimoji="1" lang="en-US" altLang="zh-CN" b="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51" name="Text Box 9"/>
          <p:cNvSpPr txBox="1">
            <a:spLocks noChangeArrowheads="1"/>
          </p:cNvSpPr>
          <p:nvPr/>
        </p:nvSpPr>
        <p:spPr bwMode="auto">
          <a:xfrm>
            <a:off x="3147193" y="5586087"/>
            <a:ext cx="31851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0.437 </a:t>
            </a:r>
            <a:r>
              <a:rPr kumimoji="1"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)/ 6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52" name="Text Box 10"/>
          <p:cNvSpPr txBox="1">
            <a:spLocks noChangeArrowheads="1"/>
          </p:cNvSpPr>
          <p:nvPr/>
        </p:nvSpPr>
        <p:spPr bwMode="auto">
          <a:xfrm>
            <a:off x="5164147" y="1957085"/>
            <a:ext cx="106743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   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=6 s</a:t>
            </a:r>
            <a:endParaRPr kumimoji="1" lang="en-US" altLang="zh-CN" b="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53" name="Text Box 11"/>
          <p:cNvSpPr txBox="1">
            <a:spLocks noChangeArrowheads="1"/>
          </p:cNvSpPr>
          <p:nvPr/>
        </p:nvSpPr>
        <p:spPr bwMode="auto">
          <a:xfrm>
            <a:off x="5600378" y="4939030"/>
            <a:ext cx="106743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   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=6 s</a:t>
            </a:r>
            <a:endParaRPr kumimoji="1" lang="en-US" altLang="zh-CN" b="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2954" name="Group 12"/>
          <p:cNvGrpSpPr/>
          <p:nvPr/>
        </p:nvGrpSpPr>
        <p:grpSpPr bwMode="auto">
          <a:xfrm>
            <a:off x="7672552" y="1132602"/>
            <a:ext cx="3021408" cy="1933575"/>
            <a:chOff x="3171" y="2378"/>
            <a:chExt cx="1952" cy="1218"/>
          </a:xfrm>
        </p:grpSpPr>
        <p:sp>
          <p:nvSpPr>
            <p:cNvPr id="82976" name="Line 13"/>
            <p:cNvSpPr>
              <a:spLocks noChangeShapeType="1"/>
            </p:cNvSpPr>
            <p:nvPr/>
          </p:nvSpPr>
          <p:spPr bwMode="auto">
            <a:xfrm>
              <a:off x="4496" y="3302"/>
              <a:ext cx="0" cy="2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77" name="Oval 14"/>
            <p:cNvSpPr>
              <a:spLocks noChangeArrowheads="1"/>
            </p:cNvSpPr>
            <p:nvPr/>
          </p:nvSpPr>
          <p:spPr bwMode="auto">
            <a:xfrm>
              <a:off x="3494" y="3020"/>
              <a:ext cx="272" cy="27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978" name="Rectangle 15"/>
            <p:cNvSpPr>
              <a:spLocks noChangeArrowheads="1"/>
            </p:cNvSpPr>
            <p:nvPr/>
          </p:nvSpPr>
          <p:spPr bwMode="auto">
            <a:xfrm rot="-5400000">
              <a:off x="4346" y="3110"/>
              <a:ext cx="288" cy="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979" name="Line 16"/>
            <p:cNvSpPr>
              <a:spLocks noChangeShapeType="1"/>
            </p:cNvSpPr>
            <p:nvPr/>
          </p:nvSpPr>
          <p:spPr bwMode="auto">
            <a:xfrm>
              <a:off x="3632" y="2732"/>
              <a:ext cx="312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80" name="Line 17"/>
            <p:cNvSpPr>
              <a:spLocks noChangeShapeType="1"/>
            </p:cNvSpPr>
            <p:nvPr/>
          </p:nvSpPr>
          <p:spPr bwMode="auto">
            <a:xfrm flipH="1">
              <a:off x="5072" y="3362"/>
              <a:ext cx="0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81" name="Line 18"/>
            <p:cNvSpPr>
              <a:spLocks noChangeShapeType="1"/>
            </p:cNvSpPr>
            <p:nvPr/>
          </p:nvSpPr>
          <p:spPr bwMode="auto">
            <a:xfrm>
              <a:off x="3632" y="2732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82" name="Line 19"/>
            <p:cNvSpPr>
              <a:spLocks noChangeShapeType="1"/>
            </p:cNvSpPr>
            <p:nvPr/>
          </p:nvSpPr>
          <p:spPr bwMode="auto">
            <a:xfrm>
              <a:off x="3632" y="3596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83" name="Rectangle 20"/>
            <p:cNvSpPr>
              <a:spLocks noChangeArrowheads="1"/>
            </p:cNvSpPr>
            <p:nvPr/>
          </p:nvSpPr>
          <p:spPr bwMode="auto">
            <a:xfrm>
              <a:off x="3950" y="2684"/>
              <a:ext cx="288" cy="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984" name="Text Box 21"/>
            <p:cNvSpPr txBox="1">
              <a:spLocks noChangeArrowheads="1"/>
            </p:cNvSpPr>
            <p:nvPr/>
          </p:nvSpPr>
          <p:spPr bwMode="auto">
            <a:xfrm>
              <a:off x="3416" y="2780"/>
              <a:ext cx="231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5" name="Text Box 22"/>
            <p:cNvSpPr txBox="1">
              <a:spLocks noChangeArrowheads="1"/>
            </p:cNvSpPr>
            <p:nvPr/>
          </p:nvSpPr>
          <p:spPr bwMode="auto">
            <a:xfrm>
              <a:off x="3399" y="3206"/>
              <a:ext cx="22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b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kumimoji="1" lang="zh-CN" altLang="en-US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6" name="Text Box 23"/>
            <p:cNvSpPr txBox="1">
              <a:spLocks noChangeArrowheads="1"/>
            </p:cNvSpPr>
            <p:nvPr/>
          </p:nvSpPr>
          <p:spPr bwMode="auto">
            <a:xfrm>
              <a:off x="3171" y="3038"/>
              <a:ext cx="359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2V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7" name="Text Box 24"/>
            <p:cNvSpPr txBox="1">
              <a:spLocks noChangeArrowheads="1"/>
            </p:cNvSpPr>
            <p:nvPr/>
          </p:nvSpPr>
          <p:spPr bwMode="auto">
            <a:xfrm>
              <a:off x="3923" y="2408"/>
              <a:ext cx="36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8" name="Text Box 25"/>
            <p:cNvSpPr txBox="1">
              <a:spLocks noChangeArrowheads="1"/>
            </p:cNvSpPr>
            <p:nvPr/>
          </p:nvSpPr>
          <p:spPr bwMode="auto">
            <a:xfrm>
              <a:off x="4091" y="2990"/>
              <a:ext cx="36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9" name="Text Box 26"/>
            <p:cNvSpPr txBox="1">
              <a:spLocks noChangeArrowheads="1"/>
            </p:cNvSpPr>
            <p:nvPr/>
          </p:nvSpPr>
          <p:spPr bwMode="auto">
            <a:xfrm>
              <a:off x="4702" y="3038"/>
              <a:ext cx="37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H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90" name="Line 27"/>
            <p:cNvSpPr>
              <a:spLocks noChangeShapeType="1"/>
            </p:cNvSpPr>
            <p:nvPr/>
          </p:nvSpPr>
          <p:spPr bwMode="auto">
            <a:xfrm>
              <a:off x="4712" y="2672"/>
              <a:ext cx="2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91" name="Text Box 28"/>
            <p:cNvSpPr txBox="1">
              <a:spLocks noChangeArrowheads="1"/>
            </p:cNvSpPr>
            <p:nvPr/>
          </p:nvSpPr>
          <p:spPr bwMode="auto">
            <a:xfrm>
              <a:off x="4689" y="2378"/>
              <a:ext cx="251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i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i="1" baseline="-2500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92" name="Line 29"/>
            <p:cNvSpPr>
              <a:spLocks noChangeShapeType="1"/>
            </p:cNvSpPr>
            <p:nvPr/>
          </p:nvSpPr>
          <p:spPr bwMode="auto">
            <a:xfrm>
              <a:off x="4242" y="2730"/>
              <a:ext cx="8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93" name="Line 30"/>
            <p:cNvSpPr>
              <a:spLocks noChangeShapeType="1"/>
            </p:cNvSpPr>
            <p:nvPr/>
          </p:nvSpPr>
          <p:spPr bwMode="auto">
            <a:xfrm>
              <a:off x="4488" y="2724"/>
              <a:ext cx="0" cy="2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82994" name="Group 31"/>
            <p:cNvGrpSpPr/>
            <p:nvPr/>
          </p:nvGrpSpPr>
          <p:grpSpPr bwMode="auto">
            <a:xfrm rot="5400000">
              <a:off x="4904" y="3139"/>
              <a:ext cx="385" cy="52"/>
              <a:chOff x="2314" y="1441"/>
              <a:chExt cx="481" cy="66"/>
            </a:xfrm>
          </p:grpSpPr>
          <p:sp>
            <p:nvSpPr>
              <p:cNvPr id="82996" name="Arc 32"/>
              <p:cNvSpPr/>
              <p:nvPr/>
            </p:nvSpPr>
            <p:spPr bwMode="auto">
              <a:xfrm>
                <a:off x="2314" y="1442"/>
                <a:ext cx="117" cy="65"/>
              </a:xfrm>
              <a:custGeom>
                <a:avLst/>
                <a:gdLst>
                  <a:gd name="T0" fmla="*/ 0 w 43200"/>
                  <a:gd name="T1" fmla="*/ 65 h 22230"/>
                  <a:gd name="T2" fmla="*/ 117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997" name="Arc 33"/>
              <p:cNvSpPr/>
              <p:nvPr/>
            </p:nvSpPr>
            <p:spPr bwMode="auto">
              <a:xfrm>
                <a:off x="2435" y="1441"/>
                <a:ext cx="118" cy="65"/>
              </a:xfrm>
              <a:custGeom>
                <a:avLst/>
                <a:gdLst>
                  <a:gd name="T0" fmla="*/ 0 w 43200"/>
                  <a:gd name="T1" fmla="*/ 65 h 22230"/>
                  <a:gd name="T2" fmla="*/ 118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998" name="Arc 34"/>
              <p:cNvSpPr/>
              <p:nvPr/>
            </p:nvSpPr>
            <p:spPr bwMode="auto">
              <a:xfrm>
                <a:off x="2556" y="1441"/>
                <a:ext cx="118" cy="65"/>
              </a:xfrm>
              <a:custGeom>
                <a:avLst/>
                <a:gdLst>
                  <a:gd name="T0" fmla="*/ 0 w 43200"/>
                  <a:gd name="T1" fmla="*/ 65 h 22230"/>
                  <a:gd name="T2" fmla="*/ 118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999" name="Arc 35"/>
              <p:cNvSpPr/>
              <p:nvPr/>
            </p:nvSpPr>
            <p:spPr bwMode="auto">
              <a:xfrm>
                <a:off x="2678" y="1441"/>
                <a:ext cx="117" cy="65"/>
              </a:xfrm>
              <a:custGeom>
                <a:avLst/>
                <a:gdLst>
                  <a:gd name="T0" fmla="*/ 0 w 43200"/>
                  <a:gd name="T1" fmla="*/ 65 h 22230"/>
                  <a:gd name="T2" fmla="*/ 117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2995" name="Line 36"/>
            <p:cNvSpPr>
              <a:spLocks noChangeShapeType="1"/>
            </p:cNvSpPr>
            <p:nvPr/>
          </p:nvSpPr>
          <p:spPr bwMode="auto">
            <a:xfrm>
              <a:off x="5070" y="2730"/>
              <a:ext cx="0" cy="2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82955" name="Group 37"/>
          <p:cNvGrpSpPr/>
          <p:nvPr/>
        </p:nvGrpSpPr>
        <p:grpSpPr bwMode="auto">
          <a:xfrm>
            <a:off x="8344817" y="3643829"/>
            <a:ext cx="2348977" cy="1933575"/>
            <a:chOff x="4101" y="1872"/>
            <a:chExt cx="1491" cy="1218"/>
          </a:xfrm>
        </p:grpSpPr>
        <p:sp>
          <p:nvSpPr>
            <p:cNvPr id="82956" name="Line 38"/>
            <p:cNvSpPr>
              <a:spLocks noChangeShapeType="1"/>
            </p:cNvSpPr>
            <p:nvPr/>
          </p:nvSpPr>
          <p:spPr bwMode="auto">
            <a:xfrm>
              <a:off x="4965" y="2796"/>
              <a:ext cx="0" cy="2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57" name="Rectangle 39"/>
            <p:cNvSpPr>
              <a:spLocks noChangeArrowheads="1"/>
            </p:cNvSpPr>
            <p:nvPr/>
          </p:nvSpPr>
          <p:spPr bwMode="auto">
            <a:xfrm rot="-5400000">
              <a:off x="4815" y="2604"/>
              <a:ext cx="288" cy="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958" name="Line 40"/>
            <p:cNvSpPr>
              <a:spLocks noChangeShapeType="1"/>
            </p:cNvSpPr>
            <p:nvPr/>
          </p:nvSpPr>
          <p:spPr bwMode="auto">
            <a:xfrm>
              <a:off x="4101" y="2226"/>
              <a:ext cx="312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59" name="Line 41"/>
            <p:cNvSpPr>
              <a:spLocks noChangeShapeType="1"/>
            </p:cNvSpPr>
            <p:nvPr/>
          </p:nvSpPr>
          <p:spPr bwMode="auto">
            <a:xfrm flipH="1">
              <a:off x="5541" y="2856"/>
              <a:ext cx="0" cy="2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60" name="Line 42"/>
            <p:cNvSpPr>
              <a:spLocks noChangeShapeType="1"/>
            </p:cNvSpPr>
            <p:nvPr/>
          </p:nvSpPr>
          <p:spPr bwMode="auto">
            <a:xfrm>
              <a:off x="4101" y="2226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61" name="Line 43"/>
            <p:cNvSpPr>
              <a:spLocks noChangeShapeType="1"/>
            </p:cNvSpPr>
            <p:nvPr/>
          </p:nvSpPr>
          <p:spPr bwMode="auto">
            <a:xfrm>
              <a:off x="4101" y="3090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62" name="Rectangle 44"/>
            <p:cNvSpPr>
              <a:spLocks noChangeArrowheads="1"/>
            </p:cNvSpPr>
            <p:nvPr/>
          </p:nvSpPr>
          <p:spPr bwMode="auto">
            <a:xfrm>
              <a:off x="4419" y="2178"/>
              <a:ext cx="288" cy="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963" name="Text Box 45"/>
            <p:cNvSpPr txBox="1">
              <a:spLocks noChangeArrowheads="1"/>
            </p:cNvSpPr>
            <p:nvPr/>
          </p:nvSpPr>
          <p:spPr bwMode="auto">
            <a:xfrm>
              <a:off x="4395" y="1902"/>
              <a:ext cx="36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4" name="Text Box 46"/>
            <p:cNvSpPr txBox="1">
              <a:spLocks noChangeArrowheads="1"/>
            </p:cNvSpPr>
            <p:nvPr/>
          </p:nvSpPr>
          <p:spPr bwMode="auto">
            <a:xfrm>
              <a:off x="4563" y="2484"/>
              <a:ext cx="36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5" name="Text Box 47"/>
            <p:cNvSpPr txBox="1">
              <a:spLocks noChangeArrowheads="1"/>
            </p:cNvSpPr>
            <p:nvPr/>
          </p:nvSpPr>
          <p:spPr bwMode="auto">
            <a:xfrm>
              <a:off x="5174" y="2532"/>
              <a:ext cx="36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H</a:t>
              </a:r>
              <a:endParaRPr kumimoji="1" lang="en-US" altLang="zh-CN" b="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6" name="Line 48"/>
            <p:cNvSpPr>
              <a:spLocks noChangeShapeType="1"/>
            </p:cNvSpPr>
            <p:nvPr/>
          </p:nvSpPr>
          <p:spPr bwMode="auto">
            <a:xfrm>
              <a:off x="5181" y="2166"/>
              <a:ext cx="2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67" name="Text Box 49"/>
            <p:cNvSpPr txBox="1">
              <a:spLocks noChangeArrowheads="1"/>
            </p:cNvSpPr>
            <p:nvPr/>
          </p:nvSpPr>
          <p:spPr bwMode="auto">
            <a:xfrm>
              <a:off x="5160" y="1872"/>
              <a:ext cx="24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i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i="1" baseline="-2500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8" name="Line 50"/>
            <p:cNvSpPr>
              <a:spLocks noChangeShapeType="1"/>
            </p:cNvSpPr>
            <p:nvPr/>
          </p:nvSpPr>
          <p:spPr bwMode="auto">
            <a:xfrm>
              <a:off x="4711" y="2224"/>
              <a:ext cx="8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2969" name="Line 51"/>
            <p:cNvSpPr>
              <a:spLocks noChangeShapeType="1"/>
            </p:cNvSpPr>
            <p:nvPr/>
          </p:nvSpPr>
          <p:spPr bwMode="auto">
            <a:xfrm>
              <a:off x="4957" y="2218"/>
              <a:ext cx="0" cy="29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82970" name="Group 52"/>
            <p:cNvGrpSpPr/>
            <p:nvPr/>
          </p:nvGrpSpPr>
          <p:grpSpPr bwMode="auto">
            <a:xfrm rot="5400000">
              <a:off x="5373" y="2633"/>
              <a:ext cx="385" cy="52"/>
              <a:chOff x="2314" y="1441"/>
              <a:chExt cx="481" cy="66"/>
            </a:xfrm>
          </p:grpSpPr>
          <p:sp>
            <p:nvSpPr>
              <p:cNvPr id="82972" name="Arc 53"/>
              <p:cNvSpPr/>
              <p:nvPr/>
            </p:nvSpPr>
            <p:spPr bwMode="auto">
              <a:xfrm>
                <a:off x="2314" y="1442"/>
                <a:ext cx="117" cy="65"/>
              </a:xfrm>
              <a:custGeom>
                <a:avLst/>
                <a:gdLst>
                  <a:gd name="T0" fmla="*/ 0 w 43200"/>
                  <a:gd name="T1" fmla="*/ 65 h 22230"/>
                  <a:gd name="T2" fmla="*/ 117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973" name="Arc 54"/>
              <p:cNvSpPr/>
              <p:nvPr/>
            </p:nvSpPr>
            <p:spPr bwMode="auto">
              <a:xfrm>
                <a:off x="2435" y="1441"/>
                <a:ext cx="118" cy="65"/>
              </a:xfrm>
              <a:custGeom>
                <a:avLst/>
                <a:gdLst>
                  <a:gd name="T0" fmla="*/ 0 w 43200"/>
                  <a:gd name="T1" fmla="*/ 65 h 22230"/>
                  <a:gd name="T2" fmla="*/ 118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974" name="Arc 55"/>
              <p:cNvSpPr/>
              <p:nvPr/>
            </p:nvSpPr>
            <p:spPr bwMode="auto">
              <a:xfrm>
                <a:off x="2556" y="1441"/>
                <a:ext cx="118" cy="65"/>
              </a:xfrm>
              <a:custGeom>
                <a:avLst/>
                <a:gdLst>
                  <a:gd name="T0" fmla="*/ 0 w 43200"/>
                  <a:gd name="T1" fmla="*/ 65 h 22230"/>
                  <a:gd name="T2" fmla="*/ 118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2975" name="Arc 56"/>
              <p:cNvSpPr/>
              <p:nvPr/>
            </p:nvSpPr>
            <p:spPr bwMode="auto">
              <a:xfrm>
                <a:off x="2678" y="1441"/>
                <a:ext cx="117" cy="65"/>
              </a:xfrm>
              <a:custGeom>
                <a:avLst/>
                <a:gdLst>
                  <a:gd name="T0" fmla="*/ 0 w 43200"/>
                  <a:gd name="T1" fmla="*/ 65 h 22230"/>
                  <a:gd name="T2" fmla="*/ 117 w 43200"/>
                  <a:gd name="T3" fmla="*/ 65 h 22230"/>
                  <a:gd name="T4" fmla="*/ 59 w 43200"/>
                  <a:gd name="T5" fmla="*/ 63 h 22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2230" fill="none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</a:path>
                  <a:path w="43200" h="22230" stroke="0" extrusionOk="0">
                    <a:moveTo>
                      <a:pt x="6" y="22141"/>
                    </a:moveTo>
                    <a:cubicBezTo>
                      <a:pt x="2" y="21960"/>
                      <a:pt x="0" y="2178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810"/>
                      <a:pt x="43196" y="22020"/>
                      <a:pt x="43190" y="22229"/>
                    </a:cubicBezTo>
                    <a:lnTo>
                      <a:pt x="21600" y="21600"/>
                    </a:lnTo>
                    <a:lnTo>
                      <a:pt x="6" y="22141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2971" name="Line 57"/>
            <p:cNvSpPr>
              <a:spLocks noChangeShapeType="1"/>
            </p:cNvSpPr>
            <p:nvPr/>
          </p:nvSpPr>
          <p:spPr bwMode="auto">
            <a:xfrm>
              <a:off x="5539" y="2224"/>
              <a:ext cx="0" cy="2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3575720" y="4909413"/>
            <a:ext cx="141541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r>
              <a:rPr kumimoji="1"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)=0A </a:t>
            </a:r>
            <a:endParaRPr kumimoji="1" lang="en-US" altLang="zh-CN" b="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800"/>
              <a:t>     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767373" y="2060992"/>
          <a:ext cx="5472608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95" name="Equation" r:id="rId1" imgW="56388000" imgH="21945600" progId="Equation.DSMT4">
                  <p:embed/>
                </p:oleObj>
              </mc:Choice>
              <mc:Fallback>
                <p:oleObj name="Equation" r:id="rId1" imgW="56388000" imgH="21945600" progId="Equation.DSMT4">
                  <p:embed/>
                  <p:pic>
                    <p:nvPicPr>
                      <p:cNvPr id="0" name="图片 3492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373" y="2060992"/>
                        <a:ext cx="5472608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71" name="Group 3"/>
          <p:cNvGrpSpPr/>
          <p:nvPr/>
        </p:nvGrpSpPr>
        <p:grpSpPr bwMode="auto">
          <a:xfrm>
            <a:off x="6633925" y="2063686"/>
            <a:ext cx="4748839" cy="2646363"/>
            <a:chOff x="1191" y="0"/>
            <a:chExt cx="3134" cy="1667"/>
          </a:xfrm>
        </p:grpSpPr>
        <p:sp>
          <p:nvSpPr>
            <p:cNvPr id="83972" name="Line 4"/>
            <p:cNvSpPr>
              <a:spLocks noChangeShapeType="1"/>
            </p:cNvSpPr>
            <p:nvPr/>
          </p:nvSpPr>
          <p:spPr bwMode="auto">
            <a:xfrm flipV="1">
              <a:off x="1372" y="1367"/>
              <a:ext cx="2850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3973" name="Line 5"/>
            <p:cNvSpPr>
              <a:spLocks noChangeShapeType="1"/>
            </p:cNvSpPr>
            <p:nvPr/>
          </p:nvSpPr>
          <p:spPr bwMode="auto">
            <a:xfrm rot="5400000" flipH="1">
              <a:off x="997" y="864"/>
              <a:ext cx="1536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3974" name="Line 6"/>
            <p:cNvSpPr>
              <a:spLocks noChangeShapeType="1"/>
            </p:cNvSpPr>
            <p:nvPr/>
          </p:nvSpPr>
          <p:spPr bwMode="auto">
            <a:xfrm>
              <a:off x="1759" y="1058"/>
              <a:ext cx="5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3975" name="Line 7"/>
            <p:cNvSpPr>
              <a:spLocks noChangeShapeType="1"/>
            </p:cNvSpPr>
            <p:nvPr/>
          </p:nvSpPr>
          <p:spPr bwMode="auto">
            <a:xfrm>
              <a:off x="1768" y="513"/>
              <a:ext cx="104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3976" name="Text Box 8"/>
            <p:cNvSpPr txBox="1">
              <a:spLocks noChangeArrowheads="1"/>
            </p:cNvSpPr>
            <p:nvPr/>
          </p:nvSpPr>
          <p:spPr bwMode="auto">
            <a:xfrm>
              <a:off x="1523" y="1350"/>
              <a:ext cx="221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77" name="Text Box 9"/>
            <p:cNvSpPr txBox="1">
              <a:spLocks noChangeArrowheads="1"/>
            </p:cNvSpPr>
            <p:nvPr/>
          </p:nvSpPr>
          <p:spPr bwMode="auto">
            <a:xfrm>
              <a:off x="1192" y="923"/>
              <a:ext cx="57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0.154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78" name="Text Box 10"/>
            <p:cNvSpPr txBox="1">
              <a:spLocks noChangeArrowheads="1"/>
            </p:cNvSpPr>
            <p:nvPr/>
          </p:nvSpPr>
          <p:spPr bwMode="auto">
            <a:xfrm>
              <a:off x="1191" y="477"/>
              <a:ext cx="57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0.437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79" name="Line 11"/>
            <p:cNvSpPr>
              <a:spLocks noChangeShapeType="1"/>
            </p:cNvSpPr>
            <p:nvPr/>
          </p:nvSpPr>
          <p:spPr bwMode="auto">
            <a:xfrm>
              <a:off x="2241" y="1058"/>
              <a:ext cx="0" cy="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3980" name="Line 12"/>
            <p:cNvSpPr>
              <a:spLocks noChangeShapeType="1"/>
            </p:cNvSpPr>
            <p:nvPr/>
          </p:nvSpPr>
          <p:spPr bwMode="auto">
            <a:xfrm>
              <a:off x="2807" y="504"/>
              <a:ext cx="6" cy="8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3981" name="Freeform 13"/>
            <p:cNvSpPr/>
            <p:nvPr/>
          </p:nvSpPr>
          <p:spPr bwMode="auto">
            <a:xfrm>
              <a:off x="1766" y="1056"/>
              <a:ext cx="478" cy="305"/>
            </a:xfrm>
            <a:custGeom>
              <a:avLst/>
              <a:gdLst>
                <a:gd name="T0" fmla="*/ 0 w 478"/>
                <a:gd name="T1" fmla="*/ 305 h 305"/>
                <a:gd name="T2" fmla="*/ 124 w 478"/>
                <a:gd name="T3" fmla="*/ 150 h 305"/>
                <a:gd name="T4" fmla="*/ 316 w 478"/>
                <a:gd name="T5" fmla="*/ 48 h 305"/>
                <a:gd name="T6" fmla="*/ 478 w 478"/>
                <a:gd name="T7" fmla="*/ 0 h 30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78" h="305">
                  <a:moveTo>
                    <a:pt x="0" y="305"/>
                  </a:moveTo>
                  <a:cubicBezTo>
                    <a:pt x="21" y="279"/>
                    <a:pt x="71" y="193"/>
                    <a:pt x="124" y="150"/>
                  </a:cubicBezTo>
                  <a:cubicBezTo>
                    <a:pt x="177" y="107"/>
                    <a:pt x="257" y="73"/>
                    <a:pt x="316" y="48"/>
                  </a:cubicBezTo>
                  <a:cubicBezTo>
                    <a:pt x="375" y="23"/>
                    <a:pt x="445" y="10"/>
                    <a:pt x="478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3982" name="Freeform 14"/>
            <p:cNvSpPr/>
            <p:nvPr/>
          </p:nvSpPr>
          <p:spPr bwMode="auto">
            <a:xfrm>
              <a:off x="2231" y="516"/>
              <a:ext cx="571" cy="551"/>
            </a:xfrm>
            <a:custGeom>
              <a:avLst/>
              <a:gdLst>
                <a:gd name="T0" fmla="*/ 0 w 571"/>
                <a:gd name="T1" fmla="*/ 551 h 551"/>
                <a:gd name="T2" fmla="*/ 97 w 571"/>
                <a:gd name="T3" fmla="*/ 342 h 551"/>
                <a:gd name="T4" fmla="*/ 307 w 571"/>
                <a:gd name="T5" fmla="*/ 114 h 551"/>
                <a:gd name="T6" fmla="*/ 571 w 571"/>
                <a:gd name="T7" fmla="*/ 0 h 5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71" h="551">
                  <a:moveTo>
                    <a:pt x="0" y="551"/>
                  </a:moveTo>
                  <a:cubicBezTo>
                    <a:pt x="16" y="516"/>
                    <a:pt x="46" y="415"/>
                    <a:pt x="97" y="342"/>
                  </a:cubicBezTo>
                  <a:cubicBezTo>
                    <a:pt x="148" y="269"/>
                    <a:pt x="228" y="171"/>
                    <a:pt x="307" y="114"/>
                  </a:cubicBezTo>
                  <a:cubicBezTo>
                    <a:pt x="386" y="57"/>
                    <a:pt x="516" y="24"/>
                    <a:pt x="571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3983" name="Freeform 15"/>
            <p:cNvSpPr/>
            <p:nvPr/>
          </p:nvSpPr>
          <p:spPr bwMode="auto">
            <a:xfrm>
              <a:off x="2802" y="522"/>
              <a:ext cx="1111" cy="817"/>
            </a:xfrm>
            <a:custGeom>
              <a:avLst/>
              <a:gdLst>
                <a:gd name="T0" fmla="*/ 0 w 1111"/>
                <a:gd name="T1" fmla="*/ 0 h 817"/>
                <a:gd name="T2" fmla="*/ 129 w 1111"/>
                <a:gd name="T3" fmla="*/ 345 h 817"/>
                <a:gd name="T4" fmla="*/ 396 w 1111"/>
                <a:gd name="T5" fmla="*/ 600 h 817"/>
                <a:gd name="T6" fmla="*/ 768 w 1111"/>
                <a:gd name="T7" fmla="*/ 774 h 817"/>
                <a:gd name="T8" fmla="*/ 1111 w 1111"/>
                <a:gd name="T9" fmla="*/ 817 h 8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11" h="817">
                  <a:moveTo>
                    <a:pt x="0" y="0"/>
                  </a:moveTo>
                  <a:cubicBezTo>
                    <a:pt x="21" y="58"/>
                    <a:pt x="63" y="245"/>
                    <a:pt x="129" y="345"/>
                  </a:cubicBezTo>
                  <a:cubicBezTo>
                    <a:pt x="195" y="445"/>
                    <a:pt x="290" y="529"/>
                    <a:pt x="396" y="600"/>
                  </a:cubicBezTo>
                  <a:cubicBezTo>
                    <a:pt x="502" y="671"/>
                    <a:pt x="649" y="738"/>
                    <a:pt x="768" y="774"/>
                  </a:cubicBezTo>
                  <a:cubicBezTo>
                    <a:pt x="887" y="810"/>
                    <a:pt x="1040" y="808"/>
                    <a:pt x="1111" y="817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3984" name="Text Box 16"/>
            <p:cNvSpPr txBox="1">
              <a:spLocks noChangeArrowheads="1"/>
            </p:cNvSpPr>
            <p:nvPr/>
          </p:nvSpPr>
          <p:spPr bwMode="auto">
            <a:xfrm>
              <a:off x="2131" y="1359"/>
              <a:ext cx="221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85" name="Text Box 17"/>
            <p:cNvSpPr txBox="1">
              <a:spLocks noChangeArrowheads="1"/>
            </p:cNvSpPr>
            <p:nvPr/>
          </p:nvSpPr>
          <p:spPr bwMode="auto">
            <a:xfrm>
              <a:off x="2707" y="1377"/>
              <a:ext cx="221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86" name="Text Box 18"/>
            <p:cNvSpPr txBox="1">
              <a:spLocks noChangeArrowheads="1"/>
            </p:cNvSpPr>
            <p:nvPr/>
          </p:nvSpPr>
          <p:spPr bwMode="auto">
            <a:xfrm>
              <a:off x="3886" y="1377"/>
              <a:ext cx="439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i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i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87" name="Text Box 19"/>
            <p:cNvSpPr txBox="1">
              <a:spLocks noChangeArrowheads="1"/>
            </p:cNvSpPr>
            <p:nvPr/>
          </p:nvSpPr>
          <p:spPr bwMode="auto">
            <a:xfrm>
              <a:off x="1293" y="0"/>
              <a:ext cx="44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i="1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i="1" baseline="-2500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88" name="Text Box 20"/>
            <p:cNvSpPr txBox="1">
              <a:spLocks noChangeArrowheads="1"/>
            </p:cNvSpPr>
            <p:nvPr/>
          </p:nvSpPr>
          <p:spPr bwMode="auto">
            <a:xfrm>
              <a:off x="1769" y="0"/>
              <a:ext cx="40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(A)</a:t>
              </a:r>
              <a:endParaRPr kumimoji="1" lang="en-US" altLang="zh-CN" b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221615"/>
            <a:ext cx="10515600" cy="815340"/>
          </a:xfrm>
        </p:spPr>
        <p:txBody>
          <a:bodyPr/>
          <a:p>
            <a:pPr algn="ctr"/>
            <a:r>
              <a:rPr lang="en-US" altLang="zh-CN" sz="800"/>
              <a:t>     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解法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5154" name="Text Box 2"/>
          <p:cNvSpPr txBox="1">
            <a:spLocks noChangeArrowheads="1"/>
          </p:cNvSpPr>
          <p:nvPr/>
        </p:nvSpPr>
        <p:spPr bwMode="auto">
          <a:xfrm>
            <a:off x="2063552" y="1700168"/>
            <a:ext cx="4173587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 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)+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 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1)2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 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2)</a:t>
            </a:r>
            <a:endParaRPr kumimoji="1" lang="en-US" altLang="zh-CN" sz="28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305155" name="Group 3"/>
          <p:cNvGrpSpPr/>
          <p:nvPr/>
        </p:nvGrpSpPr>
        <p:grpSpPr bwMode="auto">
          <a:xfrm>
            <a:off x="2139670" y="2457376"/>
            <a:ext cx="3612357" cy="530224"/>
            <a:chOff x="337" y="2320"/>
            <a:chExt cx="3034" cy="334"/>
          </a:xfrm>
        </p:grpSpPr>
        <p:sp>
          <p:nvSpPr>
            <p:cNvPr id="85028" name="Text Box 4"/>
            <p:cNvSpPr txBox="1">
              <a:spLocks noChangeArrowheads="1"/>
            </p:cNvSpPr>
            <p:nvPr/>
          </p:nvSpPr>
          <p:spPr bwMode="auto">
            <a:xfrm>
              <a:off x="337" y="2325"/>
              <a:ext cx="6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en-US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 </a:t>
              </a:r>
              <a:r>
                <a:rPr kumimoji="1" lang="en-US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5029" name="Text Box 5"/>
            <p:cNvSpPr txBox="1">
              <a:spLocks noChangeArrowheads="1"/>
            </p:cNvSpPr>
            <p:nvPr/>
          </p:nvSpPr>
          <p:spPr bwMode="auto">
            <a:xfrm>
              <a:off x="1552" y="2320"/>
              <a:ext cx="181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(1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e</a:t>
              </a:r>
              <a:r>
                <a:rPr kumimoji="1" lang="en-US" altLang="zh-CN" sz="28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800" i="1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 sz="28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 6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r>
                <a:rPr kumimoji="1" lang="en-US" altLang="zh-CN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 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5030" name="Line 6"/>
            <p:cNvSpPr>
              <a:spLocks noChangeShapeType="1"/>
            </p:cNvSpPr>
            <p:nvPr/>
          </p:nvSpPr>
          <p:spPr bwMode="auto">
            <a:xfrm>
              <a:off x="1157" y="2488"/>
              <a:ext cx="4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05159" name="Group 7"/>
          <p:cNvGrpSpPr/>
          <p:nvPr/>
        </p:nvGrpSpPr>
        <p:grpSpPr bwMode="auto">
          <a:xfrm>
            <a:off x="2112171" y="3202944"/>
            <a:ext cx="4570810" cy="530224"/>
            <a:chOff x="303" y="1278"/>
            <a:chExt cx="3839" cy="334"/>
          </a:xfrm>
        </p:grpSpPr>
        <p:sp>
          <p:nvSpPr>
            <p:cNvPr id="85025" name="Text Box 8"/>
            <p:cNvSpPr txBox="1">
              <a:spLocks noChangeArrowheads="1"/>
            </p:cNvSpPr>
            <p:nvPr/>
          </p:nvSpPr>
          <p:spPr bwMode="auto">
            <a:xfrm>
              <a:off x="303" y="1283"/>
              <a:ext cx="95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en-US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 </a:t>
              </a:r>
              <a:r>
                <a:rPr kumimoji="1" lang="en-US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1)</a:t>
              </a:r>
              <a:endPara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5026" name="Text Box 9"/>
            <p:cNvSpPr txBox="1">
              <a:spLocks noChangeArrowheads="1"/>
            </p:cNvSpPr>
            <p:nvPr/>
          </p:nvSpPr>
          <p:spPr bwMode="auto">
            <a:xfrm>
              <a:off x="1676" y="1278"/>
              <a:ext cx="246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(1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sz="28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 </a:t>
              </a:r>
              <a:r>
                <a:rPr kumimoji="1" lang="en-US" altLang="zh-CN" sz="2800" i="1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28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1) / 6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)</a:t>
              </a:r>
              <a:r>
                <a:rPr kumimoji="1" lang="en-US" altLang="zh-CN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 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1)</a:t>
              </a:r>
              <a:endPara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5027" name="Line 10"/>
            <p:cNvSpPr>
              <a:spLocks noChangeShapeType="1"/>
            </p:cNvSpPr>
            <p:nvPr/>
          </p:nvSpPr>
          <p:spPr bwMode="auto">
            <a:xfrm>
              <a:off x="1230" y="1446"/>
              <a:ext cx="4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05163" name="Group 11"/>
          <p:cNvGrpSpPr/>
          <p:nvPr/>
        </p:nvGrpSpPr>
        <p:grpSpPr bwMode="auto">
          <a:xfrm>
            <a:off x="2090292" y="3903977"/>
            <a:ext cx="5243512" cy="530226"/>
            <a:chOff x="148" y="1278"/>
            <a:chExt cx="4404" cy="334"/>
          </a:xfrm>
        </p:grpSpPr>
        <p:sp>
          <p:nvSpPr>
            <p:cNvPr id="85022" name="Text Box 12"/>
            <p:cNvSpPr txBox="1">
              <a:spLocks noChangeArrowheads="1"/>
            </p:cNvSpPr>
            <p:nvPr/>
          </p:nvSpPr>
          <p:spPr bwMode="auto">
            <a:xfrm>
              <a:off x="148" y="1283"/>
              <a:ext cx="126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kumimoji="1" lang="en-US" altLang="en-US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 </a:t>
              </a:r>
              <a:r>
                <a:rPr kumimoji="1" lang="en-US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2)</a:t>
              </a:r>
              <a:endPara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5023" name="Text Box 13"/>
            <p:cNvSpPr txBox="1">
              <a:spLocks noChangeArrowheads="1"/>
            </p:cNvSpPr>
            <p:nvPr/>
          </p:nvSpPr>
          <p:spPr bwMode="auto">
            <a:xfrm>
              <a:off x="1676" y="1278"/>
              <a:ext cx="287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2(1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sz="28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 </a:t>
              </a:r>
              <a:r>
                <a:rPr kumimoji="1" lang="en-US" altLang="zh-CN" sz="2800" i="1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 sz="28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kumimoji="1" lang="en-US" altLang="zh-CN" sz="2800" i="1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800" baseline="300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2) / 6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)</a:t>
              </a:r>
              <a:r>
                <a:rPr kumimoji="1" lang="en-US" altLang="zh-CN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 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8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8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2)</a:t>
              </a:r>
              <a:endPara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5024" name="Line 14"/>
            <p:cNvSpPr>
              <a:spLocks noChangeShapeType="1"/>
            </p:cNvSpPr>
            <p:nvPr/>
          </p:nvSpPr>
          <p:spPr bwMode="auto">
            <a:xfrm>
              <a:off x="1329" y="1446"/>
              <a:ext cx="4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05167" name="Text Box 15"/>
          <p:cNvSpPr txBox="1">
            <a:spLocks noChangeArrowheads="1"/>
          </p:cNvSpPr>
          <p:nvPr/>
        </p:nvSpPr>
        <p:spPr bwMode="auto">
          <a:xfrm>
            <a:off x="2164027" y="4706605"/>
            <a:ext cx="803783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800" i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=(1-e</a:t>
            </a:r>
            <a:r>
              <a:rPr kumimoji="1" lang="en-US" altLang="zh-CN" sz="28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sz="2800" i="1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sz="28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/6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 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)+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(1-e</a:t>
            </a:r>
            <a:r>
              <a:rPr kumimoji="1" lang="en-US" altLang="zh-CN" sz="28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28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kumimoji="1" lang="en-US" altLang="zh-CN" sz="2800" i="1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t-</a:t>
            </a:r>
            <a:r>
              <a:rPr kumimoji="1" lang="en-US" altLang="zh-CN" sz="28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1)/6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 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t-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1)-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2(1-e</a:t>
            </a:r>
            <a:r>
              <a:rPr kumimoji="1" lang="en-US" altLang="zh-CN" sz="28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28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 </a:t>
            </a:r>
            <a:r>
              <a:rPr kumimoji="1" lang="en-US" altLang="zh-CN" sz="2800" i="1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t-</a:t>
            </a:r>
            <a:r>
              <a:rPr kumimoji="1" lang="en-US" altLang="zh-CN" sz="28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2)/6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800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 </a:t>
            </a: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8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t-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2)A</a:t>
            </a:r>
            <a:endParaRPr kumimoji="1" lang="en-US" altLang="zh-CN" sz="28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84999" name="Text Box 16"/>
          <p:cNvSpPr txBox="1">
            <a:spLocks noChangeArrowheads="1"/>
          </p:cNvSpPr>
          <p:nvPr/>
        </p:nvSpPr>
        <p:spPr bwMode="auto">
          <a:xfrm>
            <a:off x="1014763" y="1123365"/>
            <a:ext cx="508127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解法二</a:t>
            </a:r>
            <a:r>
              <a:rPr kumimoji="1" lang="zh-CN" altLang="en-US" dirty="0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：用全时间域函数表示</a:t>
            </a:r>
            <a:r>
              <a:rPr kumimoji="1" lang="en-US" altLang="zh-CN" dirty="0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(</a:t>
            </a:r>
            <a:r>
              <a:rPr kumimoji="1" lang="zh-CN" altLang="en-US" dirty="0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叠加</a:t>
            </a:r>
            <a:r>
              <a:rPr kumimoji="1" lang="en-US" altLang="zh-CN" dirty="0">
                <a:solidFill>
                  <a:prstClr val="black"/>
                </a:solidFill>
                <a:latin typeface="仿宋" panose="02010609060101010101" charset="-122"/>
                <a:ea typeface="仿宋" panose="02010609060101010101" charset="-122"/>
              </a:rPr>
              <a:t>)</a:t>
            </a:r>
            <a:endParaRPr kumimoji="1" lang="en-US" altLang="zh-CN" b="0" dirty="0">
              <a:solidFill>
                <a:prstClr val="black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305169" name="Group 17"/>
          <p:cNvGrpSpPr/>
          <p:nvPr/>
        </p:nvGrpSpPr>
        <p:grpSpPr bwMode="auto">
          <a:xfrm>
            <a:off x="7753874" y="1571630"/>
            <a:ext cx="3299042" cy="2562225"/>
            <a:chOff x="3537" y="1806"/>
            <a:chExt cx="2251" cy="1614"/>
          </a:xfrm>
        </p:grpSpPr>
        <p:sp>
          <p:nvSpPr>
            <p:cNvPr id="85001" name="Freeform 18"/>
            <p:cNvSpPr/>
            <p:nvPr/>
          </p:nvSpPr>
          <p:spPr bwMode="auto">
            <a:xfrm>
              <a:off x="3696" y="2532"/>
              <a:ext cx="1638" cy="234"/>
            </a:xfrm>
            <a:custGeom>
              <a:avLst/>
              <a:gdLst>
                <a:gd name="T0" fmla="*/ 0 w 1638"/>
                <a:gd name="T1" fmla="*/ 234 h 234"/>
                <a:gd name="T2" fmla="*/ 270 w 1638"/>
                <a:gd name="T3" fmla="*/ 234 h 234"/>
                <a:gd name="T4" fmla="*/ 270 w 1638"/>
                <a:gd name="T5" fmla="*/ 0 h 234"/>
                <a:gd name="T6" fmla="*/ 1638 w 1638"/>
                <a:gd name="T7" fmla="*/ 0 h 23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38" h="234">
                  <a:moveTo>
                    <a:pt x="0" y="234"/>
                  </a:moveTo>
                  <a:lnTo>
                    <a:pt x="270" y="234"/>
                  </a:lnTo>
                  <a:lnTo>
                    <a:pt x="270" y="0"/>
                  </a:lnTo>
                  <a:lnTo>
                    <a:pt x="1638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85002" name="Group 19"/>
            <p:cNvGrpSpPr/>
            <p:nvPr/>
          </p:nvGrpSpPr>
          <p:grpSpPr bwMode="auto">
            <a:xfrm>
              <a:off x="3537" y="1806"/>
              <a:ext cx="2251" cy="1614"/>
              <a:chOff x="3537" y="1806"/>
              <a:chExt cx="2251" cy="1614"/>
            </a:xfrm>
          </p:grpSpPr>
          <p:grpSp>
            <p:nvGrpSpPr>
              <p:cNvPr id="85003" name="Group 20"/>
              <p:cNvGrpSpPr/>
              <p:nvPr/>
            </p:nvGrpSpPr>
            <p:grpSpPr bwMode="auto">
              <a:xfrm>
                <a:off x="3537" y="1806"/>
                <a:ext cx="2251" cy="1614"/>
                <a:chOff x="3537" y="1806"/>
                <a:chExt cx="2251" cy="1614"/>
              </a:xfrm>
            </p:grpSpPr>
            <p:sp>
              <p:nvSpPr>
                <p:cNvPr id="85006" name="Line 21"/>
                <p:cNvSpPr>
                  <a:spLocks noChangeShapeType="1"/>
                </p:cNvSpPr>
                <p:nvPr/>
              </p:nvSpPr>
              <p:spPr bwMode="auto">
                <a:xfrm>
                  <a:off x="3967" y="1908"/>
                  <a:ext cx="11" cy="15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800" b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07" name="Line 22"/>
                <p:cNvSpPr>
                  <a:spLocks noChangeShapeType="1"/>
                </p:cNvSpPr>
                <p:nvPr/>
              </p:nvSpPr>
              <p:spPr bwMode="auto">
                <a:xfrm>
                  <a:off x="3689" y="2772"/>
                  <a:ext cx="1999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800" b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08" name="Line 23"/>
                <p:cNvSpPr>
                  <a:spLocks noChangeShapeType="1"/>
                </p:cNvSpPr>
                <p:nvPr/>
              </p:nvSpPr>
              <p:spPr bwMode="auto">
                <a:xfrm>
                  <a:off x="3971" y="2532"/>
                  <a:ext cx="342" cy="1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800" b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09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4313" y="2292"/>
                  <a:ext cx="1" cy="24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800" b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10" name="Line 25"/>
                <p:cNvSpPr>
                  <a:spLocks noChangeShapeType="1"/>
                </p:cNvSpPr>
                <p:nvPr/>
              </p:nvSpPr>
              <p:spPr bwMode="auto">
                <a:xfrm>
                  <a:off x="4313" y="2292"/>
                  <a:ext cx="336" cy="1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800" b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11" name="Line 26"/>
                <p:cNvSpPr>
                  <a:spLocks noChangeShapeType="1"/>
                </p:cNvSpPr>
                <p:nvPr/>
              </p:nvSpPr>
              <p:spPr bwMode="auto">
                <a:xfrm>
                  <a:off x="4649" y="2292"/>
                  <a:ext cx="1" cy="48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800" b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12" name="Line 27"/>
                <p:cNvSpPr>
                  <a:spLocks noChangeShapeType="1"/>
                </p:cNvSpPr>
                <p:nvPr/>
              </p:nvSpPr>
              <p:spPr bwMode="auto">
                <a:xfrm>
                  <a:off x="4313" y="2532"/>
                  <a:ext cx="1" cy="2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800" b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13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537" y="1806"/>
                  <a:ext cx="437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zh-CN" i="1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u</a:t>
                  </a:r>
                  <a:r>
                    <a:rPr kumimoji="1" lang="en-US" altLang="zh-CN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(</a:t>
                  </a:r>
                  <a:r>
                    <a:rPr kumimoji="1" lang="en-US" altLang="zh-CN" i="1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</a:t>
                  </a:r>
                  <a:r>
                    <a:rPr kumimoji="1" lang="en-US" altLang="zh-CN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)</a:t>
                  </a:r>
                  <a:endParaRPr kumimoji="1" lang="en-US" altLang="zh-CN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1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3965" y="2292"/>
                  <a:ext cx="348" cy="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800" b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15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746" y="2394"/>
                  <a:ext cx="229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zh-CN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16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742" y="2148"/>
                  <a:ext cx="229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zh-CN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1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98" y="2760"/>
                  <a:ext cx="229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zh-CN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18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4528" y="2760"/>
                  <a:ext cx="229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zh-CN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1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755" y="2753"/>
                  <a:ext cx="212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zh-CN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0</a:t>
                  </a:r>
                  <a:endParaRPr kumimoji="1" lang="en-US" altLang="zh-CN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20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334" y="2772"/>
                  <a:ext cx="454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zh-CN" i="1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 </a:t>
                  </a:r>
                  <a:r>
                    <a:rPr kumimoji="1" lang="en-US" altLang="zh-CN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(s)</a:t>
                  </a:r>
                  <a:endParaRPr kumimoji="1" lang="en-US" altLang="zh-CN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021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3970" y="1832"/>
                  <a:ext cx="414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zh-CN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(V)</a:t>
                  </a:r>
                  <a:endParaRPr kumimoji="1" lang="en-US" altLang="zh-CN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5004" name="Freeform 37"/>
              <p:cNvSpPr/>
              <p:nvPr/>
            </p:nvSpPr>
            <p:spPr bwMode="auto">
              <a:xfrm>
                <a:off x="3774" y="2526"/>
                <a:ext cx="1530" cy="240"/>
              </a:xfrm>
              <a:custGeom>
                <a:avLst/>
                <a:gdLst>
                  <a:gd name="T0" fmla="*/ 0 w 1626"/>
                  <a:gd name="T1" fmla="*/ 240 h 252"/>
                  <a:gd name="T2" fmla="*/ 542 w 1626"/>
                  <a:gd name="T3" fmla="*/ 240 h 252"/>
                  <a:gd name="T4" fmla="*/ 542 w 1626"/>
                  <a:gd name="T5" fmla="*/ 0 h 252"/>
                  <a:gd name="T6" fmla="*/ 1530 w 1626"/>
                  <a:gd name="T7" fmla="*/ 6 h 2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26" h="252">
                    <a:moveTo>
                      <a:pt x="0" y="252"/>
                    </a:moveTo>
                    <a:lnTo>
                      <a:pt x="576" y="252"/>
                    </a:lnTo>
                    <a:lnTo>
                      <a:pt x="576" y="0"/>
                    </a:lnTo>
                    <a:lnTo>
                      <a:pt x="1626" y="6"/>
                    </a:lnTo>
                  </a:path>
                </a:pathLst>
              </a:custGeom>
              <a:noFill/>
              <a:ln w="28575" cap="flat" cmpd="sng">
                <a:solidFill>
                  <a:srgbClr val="FF00FF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5005" name="Freeform 38"/>
              <p:cNvSpPr/>
              <p:nvPr/>
            </p:nvSpPr>
            <p:spPr bwMode="auto">
              <a:xfrm>
                <a:off x="3882" y="2766"/>
                <a:ext cx="1536" cy="492"/>
              </a:xfrm>
              <a:custGeom>
                <a:avLst/>
                <a:gdLst>
                  <a:gd name="T0" fmla="*/ 0 w 1536"/>
                  <a:gd name="T1" fmla="*/ 0 h 246"/>
                  <a:gd name="T2" fmla="*/ 768 w 1536"/>
                  <a:gd name="T3" fmla="*/ 0 h 246"/>
                  <a:gd name="T4" fmla="*/ 768 w 1536"/>
                  <a:gd name="T5" fmla="*/ 492 h 246"/>
                  <a:gd name="T6" fmla="*/ 1536 w 1536"/>
                  <a:gd name="T7" fmla="*/ 492 h 24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36" h="246">
                    <a:moveTo>
                      <a:pt x="0" y="0"/>
                    </a:moveTo>
                    <a:lnTo>
                      <a:pt x="768" y="0"/>
                    </a:lnTo>
                    <a:lnTo>
                      <a:pt x="768" y="246"/>
                    </a:lnTo>
                    <a:lnTo>
                      <a:pt x="1536" y="246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2063552" y="5570076"/>
            <a:ext cx="4472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与解法一的结果是一样的。</a:t>
            </a:r>
            <a:endParaRPr lang="zh-CN" altLang="en-US" dirty="0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87" name="Text Box 11"/>
          <p:cNvSpPr txBox="1">
            <a:spLocks noChangeArrowheads="1"/>
          </p:cNvSpPr>
          <p:nvPr/>
        </p:nvSpPr>
        <p:spPr bwMode="auto">
          <a:xfrm>
            <a:off x="915354" y="1409065"/>
            <a:ext cx="45370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2.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二阶电路的阶跃响应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grpSp>
        <p:nvGrpSpPr>
          <p:cNvPr id="254991" name="Group 15"/>
          <p:cNvGrpSpPr/>
          <p:nvPr/>
        </p:nvGrpSpPr>
        <p:grpSpPr bwMode="auto">
          <a:xfrm>
            <a:off x="11132471" y="6446871"/>
            <a:ext cx="792162" cy="368300"/>
            <a:chOff x="5193" y="4020"/>
            <a:chExt cx="499" cy="232"/>
          </a:xfrm>
        </p:grpSpPr>
        <p:pic>
          <p:nvPicPr>
            <p:cNvPr id="254992" name="Picture 1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4993" name="Text Box 1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54994" name="Group 18"/>
          <p:cNvGrpSpPr/>
          <p:nvPr/>
        </p:nvGrpSpPr>
        <p:grpSpPr bwMode="auto">
          <a:xfrm>
            <a:off x="10268871" y="6446871"/>
            <a:ext cx="792162" cy="368300"/>
            <a:chOff x="4649" y="4020"/>
            <a:chExt cx="499" cy="232"/>
          </a:xfrm>
        </p:grpSpPr>
        <p:pic>
          <p:nvPicPr>
            <p:cNvPr id="254995" name="Picture 1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4996" name="Text Box 2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55027" name="Object 51"/>
          <p:cNvGraphicFramePr>
            <a:graphicFrameLocks noChangeAspect="1"/>
          </p:cNvGraphicFramePr>
          <p:nvPr/>
        </p:nvGraphicFramePr>
        <p:xfrm>
          <a:off x="3719212" y="4864134"/>
          <a:ext cx="35290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698" name="" r:id="rId2" imgW="1739900" imgH="304800" progId="Equation.3">
                  <p:embed/>
                </p:oleObj>
              </mc:Choice>
              <mc:Fallback>
                <p:oleObj name="" r:id="rId2" imgW="1739900" imgH="3048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212" y="4864134"/>
                        <a:ext cx="3529013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26" name="Object 50"/>
          <p:cNvGraphicFramePr>
            <a:graphicFrameLocks noChangeAspect="1"/>
          </p:cNvGraphicFramePr>
          <p:nvPr/>
        </p:nvGraphicFramePr>
        <p:xfrm>
          <a:off x="3646170" y="5516597"/>
          <a:ext cx="381793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699" name="公式" r:id="rId4" imgW="1841500" imgH="317500" progId="Equation.3">
                  <p:embed/>
                </p:oleObj>
              </mc:Choice>
              <mc:Fallback>
                <p:oleObj name="公式" r:id="rId4" imgW="1841500" imgH="3175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170" y="5516597"/>
                        <a:ext cx="3817938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042" name="Rectangle 66"/>
          <p:cNvSpPr>
            <a:spLocks noChangeArrowheads="1"/>
          </p:cNvSpPr>
          <p:nvPr/>
        </p:nvSpPr>
        <p:spPr bwMode="auto">
          <a:xfrm>
            <a:off x="1851025" y="4359434"/>
            <a:ext cx="6408738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对电路应用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KCL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列结点电流方程有：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5077" name="Text Box 101"/>
          <p:cNvSpPr txBox="1">
            <a:spLocks noChangeArrowheads="1"/>
          </p:cNvSpPr>
          <p:nvPr/>
        </p:nvSpPr>
        <p:spPr bwMode="auto">
          <a:xfrm>
            <a:off x="1127125" y="2549525"/>
            <a:ext cx="3679190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>
                <a:latin typeface="楷体_GB2312" pitchFamily="49" charset="-122"/>
              </a:rPr>
              <a:t>已知图示电路中</a:t>
            </a:r>
            <a:endParaRPr kumimoji="1" lang="zh-CN" altLang="en-US">
              <a:latin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b="0" baseline="-25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)=0</a:t>
            </a:r>
            <a:r>
              <a:rPr kumimoji="1" lang="en-US" altLang="zh-CN">
                <a:latin typeface="楷体_GB2312" pitchFamily="49" charset="-122"/>
              </a:rPr>
              <a:t>,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kumimoji="1" lang="en-US" altLang="zh-CN" b="0" baseline="-25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)=0</a:t>
            </a:r>
            <a:r>
              <a: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endParaRPr kumimoji="1" lang="zh-CN" altLang="en-US" b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>
                <a:latin typeface="楷体_GB2312" pitchFamily="49" charset="-122"/>
              </a:rPr>
              <a:t>求单位阶跃响应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b="0">
                <a:latin typeface="Times New Roman" panose="02020603050405020304" pitchFamily="18" charset="0"/>
              </a:rPr>
              <a:t>。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255078" name="Text Box 102"/>
          <p:cNvSpPr txBox="1">
            <a:spLocks noChangeArrowheads="1"/>
          </p:cNvSpPr>
          <p:nvPr/>
        </p:nvSpPr>
        <p:spPr bwMode="auto">
          <a:xfrm>
            <a:off x="1059498" y="1985362"/>
            <a:ext cx="143986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7-7</a:t>
            </a:r>
            <a:endParaRPr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5079" name="Text Box 103"/>
          <p:cNvSpPr txBox="1">
            <a:spLocks noChangeArrowheads="1"/>
          </p:cNvSpPr>
          <p:nvPr/>
        </p:nvSpPr>
        <p:spPr bwMode="auto">
          <a:xfrm>
            <a:off x="1203325" y="4360863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255080" name="Group 104"/>
          <p:cNvGrpSpPr/>
          <p:nvPr/>
        </p:nvGrpSpPr>
        <p:grpSpPr bwMode="auto">
          <a:xfrm>
            <a:off x="9403692" y="6446871"/>
            <a:ext cx="792163" cy="368300"/>
            <a:chOff x="4649" y="4020"/>
            <a:chExt cx="499" cy="232"/>
          </a:xfrm>
        </p:grpSpPr>
        <p:pic>
          <p:nvPicPr>
            <p:cNvPr id="255081" name="Picture 105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5082" name="Text Box 106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55091" name="Group 115"/>
          <p:cNvGrpSpPr/>
          <p:nvPr/>
        </p:nvGrpSpPr>
        <p:grpSpPr bwMode="auto">
          <a:xfrm>
            <a:off x="4359595" y="1918052"/>
            <a:ext cx="7308850" cy="2016125"/>
            <a:chOff x="385" y="1389"/>
            <a:chExt cx="4604" cy="1270"/>
          </a:xfrm>
        </p:grpSpPr>
        <p:sp>
          <p:nvSpPr>
            <p:cNvPr id="255076" name="Text Box 100"/>
            <p:cNvSpPr txBox="1">
              <a:spLocks noChangeArrowheads="1"/>
            </p:cNvSpPr>
            <p:nvPr/>
          </p:nvSpPr>
          <p:spPr bwMode="auto">
            <a:xfrm>
              <a:off x="385" y="1616"/>
              <a:ext cx="54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=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55045" name="Line 69"/>
            <p:cNvSpPr>
              <a:spLocks noChangeShapeType="1"/>
            </p:cNvSpPr>
            <p:nvPr/>
          </p:nvSpPr>
          <p:spPr bwMode="auto">
            <a:xfrm>
              <a:off x="1882" y="1389"/>
              <a:ext cx="0" cy="127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5046" name="Rectangle 70"/>
            <p:cNvSpPr>
              <a:spLocks noChangeArrowheads="1"/>
            </p:cNvSpPr>
            <p:nvPr/>
          </p:nvSpPr>
          <p:spPr bwMode="auto">
            <a:xfrm>
              <a:off x="1292" y="1389"/>
              <a:ext cx="2994" cy="1270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5047" name="Line 71"/>
            <p:cNvSpPr>
              <a:spLocks noChangeShapeType="1"/>
            </p:cNvSpPr>
            <p:nvPr/>
          </p:nvSpPr>
          <p:spPr bwMode="auto">
            <a:xfrm>
              <a:off x="2653" y="1389"/>
              <a:ext cx="0" cy="49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5048" name="Line 72"/>
            <p:cNvSpPr>
              <a:spLocks noChangeShapeType="1"/>
            </p:cNvSpPr>
            <p:nvPr/>
          </p:nvSpPr>
          <p:spPr bwMode="auto">
            <a:xfrm flipV="1">
              <a:off x="2653" y="1979"/>
              <a:ext cx="0" cy="68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55049" name="Group 73"/>
            <p:cNvGrpSpPr/>
            <p:nvPr/>
          </p:nvGrpSpPr>
          <p:grpSpPr bwMode="auto">
            <a:xfrm>
              <a:off x="2517" y="1888"/>
              <a:ext cx="240" cy="93"/>
              <a:chOff x="3787" y="2478"/>
              <a:chExt cx="240" cy="93"/>
            </a:xfrm>
          </p:grpSpPr>
          <p:sp>
            <p:nvSpPr>
              <p:cNvPr id="255050" name="Line 74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051" name="Line 75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5052" name="Rectangle 76"/>
            <p:cNvSpPr>
              <a:spLocks noChangeArrowheads="1"/>
            </p:cNvSpPr>
            <p:nvPr/>
          </p:nvSpPr>
          <p:spPr bwMode="auto">
            <a:xfrm>
              <a:off x="1821" y="184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5054" name="Line 78"/>
            <p:cNvSpPr>
              <a:spLocks noChangeShapeType="1"/>
            </p:cNvSpPr>
            <p:nvPr/>
          </p:nvSpPr>
          <p:spPr bwMode="auto">
            <a:xfrm>
              <a:off x="3198" y="1389"/>
              <a:ext cx="0" cy="454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5055" name="Line 79"/>
            <p:cNvSpPr>
              <a:spLocks noChangeShapeType="1"/>
            </p:cNvSpPr>
            <p:nvPr/>
          </p:nvSpPr>
          <p:spPr bwMode="auto">
            <a:xfrm flipV="1">
              <a:off x="3198" y="2205"/>
              <a:ext cx="0" cy="454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5063" name="Text Box 87"/>
            <p:cNvSpPr txBox="1">
              <a:spLocks noChangeArrowheads="1"/>
            </p:cNvSpPr>
            <p:nvPr/>
          </p:nvSpPr>
          <p:spPr bwMode="auto">
            <a:xfrm>
              <a:off x="3243" y="1888"/>
              <a:ext cx="77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0.25H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55064" name="Text Box 88"/>
            <p:cNvSpPr txBox="1">
              <a:spLocks noChangeArrowheads="1"/>
            </p:cNvSpPr>
            <p:nvPr/>
          </p:nvSpPr>
          <p:spPr bwMode="auto">
            <a:xfrm>
              <a:off x="1927" y="1888"/>
              <a:ext cx="77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0.2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55065" name="Text Box 89"/>
            <p:cNvSpPr txBox="1">
              <a:spLocks noChangeArrowheads="1"/>
            </p:cNvSpPr>
            <p:nvPr/>
          </p:nvSpPr>
          <p:spPr bwMode="auto">
            <a:xfrm>
              <a:off x="2698" y="1843"/>
              <a:ext cx="77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2F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255066" name="Object 90"/>
            <p:cNvGraphicFramePr>
              <a:graphicFrameLocks noChangeAspect="1"/>
            </p:cNvGraphicFramePr>
            <p:nvPr/>
          </p:nvGraphicFramePr>
          <p:xfrm>
            <a:off x="710" y="1661"/>
            <a:ext cx="529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5700" name="公式" r:id="rId7" imgW="596900" imgH="304800" progId="Equation.3">
                    <p:embed/>
                  </p:oleObj>
                </mc:Choice>
                <mc:Fallback>
                  <p:oleObj name="公式" r:id="rId7" imgW="596900" imgH="304800" progId="Equation.3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0" y="1661"/>
                          <a:ext cx="529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5067" name="Line 91"/>
            <p:cNvSpPr>
              <a:spLocks noChangeShapeType="1"/>
            </p:cNvSpPr>
            <p:nvPr/>
          </p:nvSpPr>
          <p:spPr bwMode="auto">
            <a:xfrm flipV="1">
              <a:off x="1292" y="1525"/>
              <a:ext cx="0" cy="40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5068" name="Line 92"/>
            <p:cNvSpPr>
              <a:spLocks noChangeShapeType="1"/>
            </p:cNvSpPr>
            <p:nvPr/>
          </p:nvSpPr>
          <p:spPr bwMode="auto">
            <a:xfrm flipV="1">
              <a:off x="1882" y="1480"/>
              <a:ext cx="0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5069" name="Line 93"/>
            <p:cNvSpPr>
              <a:spLocks noChangeShapeType="1"/>
            </p:cNvSpPr>
            <p:nvPr/>
          </p:nvSpPr>
          <p:spPr bwMode="auto">
            <a:xfrm flipV="1">
              <a:off x="2653" y="1480"/>
              <a:ext cx="0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5070" name="Line 94"/>
            <p:cNvSpPr>
              <a:spLocks noChangeShapeType="1"/>
            </p:cNvSpPr>
            <p:nvPr/>
          </p:nvSpPr>
          <p:spPr bwMode="auto">
            <a:xfrm flipV="1">
              <a:off x="3198" y="1480"/>
              <a:ext cx="0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5071" name="Text Box 95"/>
            <p:cNvSpPr txBox="1">
              <a:spLocks noChangeArrowheads="1"/>
            </p:cNvSpPr>
            <p:nvPr/>
          </p:nvSpPr>
          <p:spPr bwMode="auto">
            <a:xfrm>
              <a:off x="1882" y="1434"/>
              <a:ext cx="77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endParaRPr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55072" name="Text Box 96"/>
            <p:cNvSpPr txBox="1">
              <a:spLocks noChangeArrowheads="1"/>
            </p:cNvSpPr>
            <p:nvPr/>
          </p:nvSpPr>
          <p:spPr bwMode="auto">
            <a:xfrm>
              <a:off x="3198" y="1434"/>
              <a:ext cx="77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  <a:endParaRPr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55073" name="Text Box 97"/>
            <p:cNvSpPr txBox="1">
              <a:spLocks noChangeArrowheads="1"/>
            </p:cNvSpPr>
            <p:nvPr/>
          </p:nvSpPr>
          <p:spPr bwMode="auto">
            <a:xfrm>
              <a:off x="2653" y="1434"/>
              <a:ext cx="77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55074" name="Line 98"/>
            <p:cNvSpPr>
              <a:spLocks noChangeShapeType="1"/>
            </p:cNvSpPr>
            <p:nvPr/>
          </p:nvSpPr>
          <p:spPr bwMode="auto">
            <a:xfrm flipV="1">
              <a:off x="4286" y="1525"/>
              <a:ext cx="0" cy="31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5075" name="Text Box 99"/>
            <p:cNvSpPr txBox="1">
              <a:spLocks noChangeArrowheads="1"/>
            </p:cNvSpPr>
            <p:nvPr/>
          </p:nvSpPr>
          <p:spPr bwMode="auto">
            <a:xfrm>
              <a:off x="4331" y="1570"/>
              <a:ext cx="6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0.5</a:t>
              </a: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pSp>
          <p:nvGrpSpPr>
            <p:cNvPr id="255060" name="Group 84"/>
            <p:cNvGrpSpPr/>
            <p:nvPr/>
          </p:nvGrpSpPr>
          <p:grpSpPr bwMode="auto">
            <a:xfrm>
              <a:off x="1111" y="1933"/>
              <a:ext cx="363" cy="363"/>
              <a:chOff x="4785" y="709"/>
              <a:chExt cx="363" cy="363"/>
            </a:xfrm>
          </p:grpSpPr>
          <p:sp>
            <p:nvSpPr>
              <p:cNvPr id="255061" name="Oval 85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255062" name="Line 86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5053" name="AutoShape 77"/>
            <p:cNvSpPr>
              <a:spLocks noChangeArrowheads="1"/>
            </p:cNvSpPr>
            <p:nvPr/>
          </p:nvSpPr>
          <p:spPr bwMode="auto">
            <a:xfrm rot="10800000">
              <a:off x="4059" y="1718"/>
              <a:ext cx="453" cy="656"/>
            </a:xfrm>
            <a:prstGeom prst="flowChartSor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55086" name="Group 110"/>
            <p:cNvGrpSpPr/>
            <p:nvPr/>
          </p:nvGrpSpPr>
          <p:grpSpPr bwMode="auto">
            <a:xfrm rot="10800000">
              <a:off x="3198" y="1842"/>
              <a:ext cx="90" cy="363"/>
              <a:chOff x="1565" y="2614"/>
              <a:chExt cx="90" cy="486"/>
            </a:xfrm>
          </p:grpSpPr>
          <p:sp>
            <p:nvSpPr>
              <p:cNvPr id="255087" name="Arc 111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5088" name="Arc 112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5089" name="Arc 113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5090" name="Arc 114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二阶电路的阶跃响应例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4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4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5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5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5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5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5507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55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55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55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55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55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55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5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5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5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5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5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5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5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87" grpId="0"/>
      <p:bldP spid="255042" grpId="0" bldLvl="0" animBg="1"/>
      <p:bldP spid="255077" grpId="0" autoUpdateAnimBg="0" uiExpand="1" build="p"/>
      <p:bldP spid="255078" grpId="0" bldLvl="0" animBg="1"/>
      <p:bldP spid="255079" grpId="0" bldLvl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03" name="Group 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56004" name="Picture 4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005" name="Text Box 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56006" name="Group 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56007" name="Picture 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008" name="Text Box 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56037" name="Object 37"/>
          <p:cNvGraphicFramePr>
            <a:graphicFrameLocks noChangeAspect="1"/>
          </p:cNvGraphicFramePr>
          <p:nvPr/>
        </p:nvGraphicFramePr>
        <p:xfrm>
          <a:off x="2495250" y="1410335"/>
          <a:ext cx="2808287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86" name="" r:id="rId2" imgW="1333500" imgH="520700" progId="Equation.3">
                  <p:embed/>
                </p:oleObj>
              </mc:Choice>
              <mc:Fallback>
                <p:oleObj name="" r:id="rId2" imgW="1333500" imgH="5207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250" y="1410335"/>
                        <a:ext cx="2808287" cy="1085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6" name="Object 36"/>
          <p:cNvGraphicFramePr>
            <a:graphicFrameLocks noChangeAspect="1"/>
          </p:cNvGraphicFramePr>
          <p:nvPr/>
        </p:nvGraphicFramePr>
        <p:xfrm>
          <a:off x="5951555" y="1482124"/>
          <a:ext cx="3455987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87" name="公式" r:id="rId4" imgW="1930400" imgH="558800" progId="Equation.3">
                  <p:embed/>
                </p:oleObj>
              </mc:Choice>
              <mc:Fallback>
                <p:oleObj name="公式" r:id="rId4" imgW="1930400" imgH="5588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55" y="1482124"/>
                        <a:ext cx="3455987" cy="1001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4" name="Object 34"/>
          <p:cNvGraphicFramePr>
            <a:graphicFrameLocks noChangeAspect="1"/>
          </p:cNvGraphicFramePr>
          <p:nvPr/>
        </p:nvGraphicFramePr>
        <p:xfrm>
          <a:off x="5517835" y="2646363"/>
          <a:ext cx="396875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88" name="公式" r:id="rId6" imgW="2286000" imgH="622300" progId="Equation.3">
                  <p:embed/>
                </p:oleObj>
              </mc:Choice>
              <mc:Fallback>
                <p:oleObj name="公式" r:id="rId6" imgW="2286000" imgH="6223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7835" y="2646363"/>
                        <a:ext cx="3968750" cy="1085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2" name="Object 32"/>
          <p:cNvGraphicFramePr>
            <a:graphicFrameLocks noChangeAspect="1"/>
          </p:cNvGraphicFramePr>
          <p:nvPr/>
        </p:nvGraphicFramePr>
        <p:xfrm>
          <a:off x="8978583" y="3757295"/>
          <a:ext cx="165576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89" name="公式" r:id="rId8" imgW="863600" imgH="292100" progId="Equation.3">
                  <p:embed/>
                </p:oleObj>
              </mc:Choice>
              <mc:Fallback>
                <p:oleObj name="公式" r:id="rId8" imgW="863600" imgH="2921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8583" y="3757295"/>
                        <a:ext cx="1655762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0" name="Object 30"/>
          <p:cNvGraphicFramePr>
            <a:graphicFrameLocks noChangeAspect="1"/>
          </p:cNvGraphicFramePr>
          <p:nvPr/>
        </p:nvGraphicFramePr>
        <p:xfrm>
          <a:off x="6240797" y="4506914"/>
          <a:ext cx="33115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90" name="公式" r:id="rId10" imgW="1587500" imgH="304800" progId="Equation.3">
                  <p:embed/>
                </p:oleObj>
              </mc:Choice>
              <mc:Fallback>
                <p:oleObj name="公式" r:id="rId10" imgW="1587500" imgH="3048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797" y="4506914"/>
                        <a:ext cx="3311525" cy="636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9" name="Object 29"/>
          <p:cNvGraphicFramePr>
            <a:graphicFrameLocks noChangeAspect="1"/>
          </p:cNvGraphicFramePr>
          <p:nvPr/>
        </p:nvGraphicFramePr>
        <p:xfrm>
          <a:off x="3132155" y="5317173"/>
          <a:ext cx="28082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91" name="公式" r:id="rId12" imgW="1333500" imgH="304800" progId="Equation.3">
                  <p:embed/>
                </p:oleObj>
              </mc:Choice>
              <mc:Fallback>
                <p:oleObj name="公式" r:id="rId12" imgW="1333500" imgH="3048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55" y="5317173"/>
                        <a:ext cx="2808287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8" name="Object 28"/>
          <p:cNvGraphicFramePr>
            <a:graphicFrameLocks noChangeAspect="1"/>
          </p:cNvGraphicFramePr>
          <p:nvPr/>
        </p:nvGraphicFramePr>
        <p:xfrm>
          <a:off x="8315960" y="5373053"/>
          <a:ext cx="1296988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92" name="公式" r:id="rId14" imgW="673100" imgH="292100" progId="Equation.3">
                  <p:embed/>
                </p:oleObj>
              </mc:Choice>
              <mc:Fallback>
                <p:oleObj name="公式" r:id="rId14" imgW="673100" imgH="2921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5960" y="5373053"/>
                        <a:ext cx="1296988" cy="56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7" name="Object 27"/>
          <p:cNvGraphicFramePr>
            <a:graphicFrameLocks noChangeAspect="1"/>
          </p:cNvGraphicFramePr>
          <p:nvPr/>
        </p:nvGraphicFramePr>
        <p:xfrm>
          <a:off x="9829182" y="5373087"/>
          <a:ext cx="12239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93" name="公式" r:id="rId16" imgW="711200" imgH="292100" progId="Equation.3">
                  <p:embed/>
                </p:oleObj>
              </mc:Choice>
              <mc:Fallback>
                <p:oleObj name="公式" r:id="rId16" imgW="711200" imgH="2921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9182" y="5373087"/>
                        <a:ext cx="1223963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0" name="Rectangle 40"/>
          <p:cNvSpPr>
            <a:spLocks noChangeArrowheads="1"/>
          </p:cNvSpPr>
          <p:nvPr/>
        </p:nvSpPr>
        <p:spPr bwMode="auto">
          <a:xfrm>
            <a:off x="1418590" y="2848610"/>
            <a:ext cx="403669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>
                <a:latin typeface="楷体_GB2312" pitchFamily="49" charset="-122"/>
                <a:cs typeface="Times New Roman" panose="02020603050405020304" pitchFamily="18" charset="0"/>
              </a:rPr>
              <a:t>代入已知参数并整理得：</a:t>
            </a:r>
            <a:endParaRPr lang="zh-CN" altLang="en-US">
              <a:latin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6042" name="Rectangle 42"/>
          <p:cNvSpPr>
            <a:spLocks noChangeArrowheads="1"/>
          </p:cNvSpPr>
          <p:nvPr/>
        </p:nvSpPr>
        <p:spPr bwMode="auto">
          <a:xfrm>
            <a:off x="1490680" y="3783489"/>
            <a:ext cx="76904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>
                <a:latin typeface="楷体_GB2312" pitchFamily="49" charset="-122"/>
                <a:cs typeface="Times New Roman" panose="02020603050405020304" pitchFamily="18" charset="0"/>
              </a:rPr>
              <a:t>这是一个关于</a:t>
            </a:r>
            <a:r>
              <a:rPr lang="zh-CN" altLang="en-US">
                <a:cs typeface="Times New Roman" panose="02020603050405020304" pitchFamily="18" charset="0"/>
              </a:rPr>
              <a:t>的二阶线性非齐次方程，其解为：</a:t>
            </a:r>
            <a:endParaRPr lang="zh-CN" altLang="en-US">
              <a:latin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6045" name="Rectangle 45"/>
          <p:cNvSpPr>
            <a:spLocks noChangeArrowheads="1"/>
          </p:cNvSpPr>
          <p:nvPr/>
        </p:nvSpPr>
        <p:spPr bwMode="auto">
          <a:xfrm>
            <a:off x="1203960" y="4577080"/>
            <a:ext cx="141414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67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特解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6046" name="Rectangle 46"/>
          <p:cNvSpPr>
            <a:spLocks noChangeArrowheads="1"/>
          </p:cNvSpPr>
          <p:nvPr/>
        </p:nvSpPr>
        <p:spPr bwMode="auto">
          <a:xfrm>
            <a:off x="1060450" y="5441950"/>
            <a:ext cx="1879600" cy="48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特征方程：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6050" name="Rectangle 50"/>
          <p:cNvSpPr>
            <a:spLocks noChangeArrowheads="1"/>
          </p:cNvSpPr>
          <p:nvPr/>
        </p:nvSpPr>
        <p:spPr bwMode="auto">
          <a:xfrm>
            <a:off x="4513580" y="4576923"/>
            <a:ext cx="116459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667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通解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6051" name="Rectangle 51"/>
          <p:cNvSpPr>
            <a:spLocks noChangeArrowheads="1"/>
          </p:cNvSpPr>
          <p:nvPr/>
        </p:nvSpPr>
        <p:spPr bwMode="auto">
          <a:xfrm>
            <a:off x="6083635" y="5444491"/>
            <a:ext cx="23279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解得特征根：</a:t>
            </a:r>
            <a:endParaRPr lang="zh-CN" altLang="en-US"/>
          </a:p>
        </p:txBody>
      </p:sp>
      <p:sp>
        <p:nvSpPr>
          <p:cNvPr id="256053" name="Rectangle 53"/>
          <p:cNvSpPr>
            <a:spLocks noChangeArrowheads="1"/>
          </p:cNvSpPr>
          <p:nvPr/>
        </p:nvSpPr>
        <p:spPr bwMode="auto">
          <a:xfrm>
            <a:off x="1524017" y="3584575"/>
            <a:ext cx="3098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56052" name="Object 52"/>
          <p:cNvGraphicFramePr>
            <a:graphicFrameLocks noChangeAspect="1"/>
          </p:cNvGraphicFramePr>
          <p:nvPr/>
        </p:nvGraphicFramePr>
        <p:xfrm>
          <a:off x="3002280" y="4651377"/>
          <a:ext cx="93503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094" name="公式" r:id="rId18" imgW="457200" imgH="241300" progId="Equation.3">
                  <p:embed/>
                </p:oleObj>
              </mc:Choice>
              <mc:Fallback>
                <p:oleObj name="公式" r:id="rId18" imgW="457200" imgH="2413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2280" y="4651377"/>
                        <a:ext cx="935038" cy="468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54" name="Group 5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56055" name="Picture 55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056" name="Text Box 56">
              <a:hlinkClick r:id="rId2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例解续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56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6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6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5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5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5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5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6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0" grpId="0" bldLvl="0" animBg="1"/>
      <p:bldP spid="256042" grpId="0" bldLvl="0" animBg="1"/>
      <p:bldP spid="256045" grpId="0" bldLvl="0" animBg="1"/>
      <p:bldP spid="256046" grpId="0" bldLvl="0" animBg="1"/>
      <p:bldP spid="256050" grpId="0" bldLvl="0" animBg="1"/>
      <p:bldP spid="256051" grpId="0" bldLvl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027" name="Group 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57028" name="Picture 4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7029" name="Text Box 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57030" name="Group 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57031" name="Picture 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7032" name="Text Box 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57058" name="Object 34"/>
          <p:cNvGraphicFramePr>
            <a:graphicFrameLocks noChangeAspect="1"/>
          </p:cNvGraphicFramePr>
          <p:nvPr/>
        </p:nvGraphicFramePr>
        <p:xfrm>
          <a:off x="3863976" y="1553879"/>
          <a:ext cx="3240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962" name="" r:id="rId2" imgW="1727200" imgH="317500" progId="Equation.3">
                  <p:embed/>
                </p:oleObj>
              </mc:Choice>
              <mc:Fallback>
                <p:oleObj name="" r:id="rId2" imgW="1727200" imgH="3175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6" y="1553879"/>
                        <a:ext cx="3240088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57" name="Object 33"/>
          <p:cNvGraphicFramePr>
            <a:graphicFrameLocks noChangeAspect="1"/>
          </p:cNvGraphicFramePr>
          <p:nvPr/>
        </p:nvGraphicFramePr>
        <p:xfrm>
          <a:off x="3865580" y="2345089"/>
          <a:ext cx="26638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963" name="" r:id="rId4" imgW="1524000" imgH="304800" progId="Equation.3">
                  <p:embed/>
                </p:oleObj>
              </mc:Choice>
              <mc:Fallback>
                <p:oleObj name="" r:id="rId4" imgW="1524000" imgH="3048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580" y="2345089"/>
                        <a:ext cx="26638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56" name="Object 32"/>
          <p:cNvGraphicFramePr>
            <a:graphicFrameLocks noChangeAspect="1"/>
          </p:cNvGraphicFramePr>
          <p:nvPr/>
        </p:nvGraphicFramePr>
        <p:xfrm>
          <a:off x="6890085" y="2324134"/>
          <a:ext cx="28797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964" name="" r:id="rId6" imgW="1638300" imgH="304800" progId="Equation.3">
                  <p:embed/>
                </p:oleObj>
              </mc:Choice>
              <mc:Fallback>
                <p:oleObj name="" r:id="rId6" imgW="1638300" imgH="3048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0085" y="2324134"/>
                        <a:ext cx="2879725" cy="53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7055" name="Object 31"/>
          <p:cNvGraphicFramePr>
            <a:graphicFrameLocks noChangeAspect="1"/>
          </p:cNvGraphicFramePr>
          <p:nvPr/>
        </p:nvGraphicFramePr>
        <p:xfrm>
          <a:off x="3792555" y="3281714"/>
          <a:ext cx="223202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965" name="公式" r:id="rId8" imgW="1358900" imgH="647700" progId="Equation.3">
                  <p:embed/>
                </p:oleObj>
              </mc:Choice>
              <mc:Fallback>
                <p:oleObj name="公式" r:id="rId8" imgW="1358900" imgH="6477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55" y="3281714"/>
                        <a:ext cx="2232025" cy="106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62" name="Rectangle 38"/>
          <p:cNvSpPr>
            <a:spLocks noChangeArrowheads="1"/>
          </p:cNvSpPr>
          <p:nvPr/>
        </p:nvSpPr>
        <p:spPr bwMode="auto">
          <a:xfrm>
            <a:off x="1417003" y="2343661"/>
            <a:ext cx="24669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>
                <a:latin typeface="楷体_GB2312" pitchFamily="49" charset="-122"/>
                <a:cs typeface="Times New Roman" panose="02020603050405020304" pitchFamily="18" charset="0"/>
              </a:rPr>
              <a:t>代</a:t>
            </a:r>
            <a:r>
              <a:rPr lang="zh-CN" altLang="en-US">
                <a:cs typeface="Times New Roman" panose="02020603050405020304" pitchFamily="18" charset="0"/>
              </a:rPr>
              <a:t>初始条件</a:t>
            </a:r>
            <a:endParaRPr lang="zh-CN" altLang="en-US">
              <a:latin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>
            <a:off x="1705626" y="4793139"/>
            <a:ext cx="16129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阶跃响应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>
            <a:off x="1634825" y="5657693"/>
            <a:ext cx="554545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电路的动态过程是过阻尼性质的。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257068" name="Line 44"/>
          <p:cNvSpPr>
            <a:spLocks noChangeShapeType="1"/>
          </p:cNvSpPr>
          <p:nvPr/>
        </p:nvSpPr>
        <p:spPr bwMode="auto">
          <a:xfrm>
            <a:off x="2280920" y="3713480"/>
            <a:ext cx="647700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7070" name="Group 46"/>
          <p:cNvGrpSpPr/>
          <p:nvPr/>
        </p:nvGrpSpPr>
        <p:grpSpPr bwMode="auto">
          <a:xfrm>
            <a:off x="7680342" y="2849880"/>
            <a:ext cx="1223963" cy="1563688"/>
            <a:chOff x="3878" y="1298"/>
            <a:chExt cx="771" cy="985"/>
          </a:xfrm>
        </p:grpSpPr>
        <p:graphicFrame>
          <p:nvGraphicFramePr>
            <p:cNvPr id="257054" name="Object 30"/>
            <p:cNvGraphicFramePr>
              <a:graphicFrameLocks noChangeAspect="1"/>
            </p:cNvGraphicFramePr>
            <p:nvPr/>
          </p:nvGraphicFramePr>
          <p:xfrm>
            <a:off x="3923" y="1298"/>
            <a:ext cx="726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66" name="公式" r:id="rId10" imgW="762000" imgH="520700" progId="Equation.3">
                    <p:embed/>
                  </p:oleObj>
                </mc:Choice>
                <mc:Fallback>
                  <p:oleObj name="公式" r:id="rId10" imgW="762000" imgH="5207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298"/>
                          <a:ext cx="726" cy="4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7053" name="Object 29"/>
            <p:cNvGraphicFramePr>
              <a:graphicFrameLocks noChangeAspect="1"/>
            </p:cNvGraphicFramePr>
            <p:nvPr/>
          </p:nvGraphicFramePr>
          <p:xfrm>
            <a:off x="3969" y="1752"/>
            <a:ext cx="635" cy="5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3967" name="公式" r:id="rId12" imgW="622300" imgH="520700" progId="Equation.3">
                    <p:embed/>
                  </p:oleObj>
                </mc:Choice>
                <mc:Fallback>
                  <p:oleObj name="公式" r:id="rId12" imgW="622300" imgH="5207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9" y="1752"/>
                          <a:ext cx="635" cy="5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7069" name="AutoShape 45"/>
            <p:cNvSpPr/>
            <p:nvPr/>
          </p:nvSpPr>
          <p:spPr bwMode="auto">
            <a:xfrm>
              <a:off x="3878" y="1480"/>
              <a:ext cx="45" cy="771"/>
            </a:xfrm>
            <a:prstGeom prst="leftBrace">
              <a:avLst>
                <a:gd name="adj1" fmla="val 142778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7071" name="Line 47"/>
          <p:cNvSpPr>
            <a:spLocks noChangeShapeType="1"/>
          </p:cNvSpPr>
          <p:nvPr/>
        </p:nvSpPr>
        <p:spPr bwMode="auto">
          <a:xfrm>
            <a:off x="6528435" y="3786505"/>
            <a:ext cx="647700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7072" name="Group 4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57073" name="Picture 4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7074" name="Text Box 50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57075" name="Object 51"/>
          <p:cNvGraphicFramePr>
            <a:graphicFrameLocks noChangeAspect="1"/>
          </p:cNvGraphicFramePr>
          <p:nvPr/>
        </p:nvGraphicFramePr>
        <p:xfrm>
          <a:off x="3864612" y="4505677"/>
          <a:ext cx="561657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968" name="公式" r:id="rId15" imgW="3416300" imgH="660400" progId="Equation.3">
                  <p:embed/>
                </p:oleObj>
              </mc:Choice>
              <mc:Fallback>
                <p:oleObj name="公式" r:id="rId15" imgW="3416300" imgH="6604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4612" y="4505677"/>
                        <a:ext cx="5616575" cy="1081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例解续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257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257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57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7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5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5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62" grpId="0" bldLvl="0" animBg="1"/>
      <p:bldP spid="257065" grpId="0" bldLvl="0" animBg="1"/>
      <p:bldP spid="257067" grpId="0" bldLvl="0" animBg="1"/>
      <p:bldP spid="257068" grpId="0" bldLvl="0" animBg="1"/>
      <p:bldP spid="257071" grpId="0" bldLvl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51" name="Text Box 27"/>
          <p:cNvSpPr txBox="1">
            <a:spLocks noChangeArrowheads="1"/>
          </p:cNvSpPr>
          <p:nvPr/>
        </p:nvSpPr>
        <p:spPr bwMode="auto">
          <a:xfrm>
            <a:off x="985521" y="1554038"/>
            <a:ext cx="37433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1.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单位冲激函数</a:t>
            </a:r>
            <a:endParaRPr kumimoji="1" lang="zh-CN" altLang="en-US" sz="3200" b="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231460" name="Text Box 36"/>
          <p:cNvSpPr txBox="1">
            <a:spLocks noChangeArrowheads="1"/>
          </p:cNvSpPr>
          <p:nvPr/>
        </p:nvSpPr>
        <p:spPr bwMode="auto">
          <a:xfrm>
            <a:off x="1777366" y="2431257"/>
            <a:ext cx="1655763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SzPct val="85000"/>
              <a:buFont typeface="Wingdings" panose="05000000000000000000" pitchFamily="2" charset="2"/>
              <a:buChar char="l"/>
            </a:pPr>
            <a:r>
              <a:rPr kumimoji="1" lang="en-US" altLang="zh-CN" dirty="0">
                <a:solidFill>
                  <a:srgbClr val="FF9900"/>
                </a:solidFill>
                <a:latin typeface="楷体_GB2312" pitchFamily="49" charset="-122"/>
              </a:rPr>
              <a:t> </a:t>
            </a:r>
            <a:r>
              <a:rPr kumimoji="1" lang="zh-CN" altLang="en-US" dirty="0">
                <a:solidFill>
                  <a:srgbClr val="FF9900"/>
                </a:solidFill>
                <a:latin typeface="楷体_GB2312" pitchFamily="49" charset="-122"/>
              </a:rPr>
              <a:t>定义</a:t>
            </a:r>
            <a:endParaRPr kumimoji="1" lang="zh-CN" altLang="en-US" b="0" dirty="0">
              <a:solidFill>
                <a:srgbClr val="FF9900"/>
              </a:solidFill>
              <a:latin typeface="楷体_GB2312" pitchFamily="49" charset="-122"/>
            </a:endParaRPr>
          </a:p>
        </p:txBody>
      </p:sp>
      <p:grpSp>
        <p:nvGrpSpPr>
          <p:cNvPr id="231461" name="Group 37"/>
          <p:cNvGrpSpPr/>
          <p:nvPr/>
        </p:nvGrpSpPr>
        <p:grpSpPr bwMode="auto">
          <a:xfrm>
            <a:off x="4511677" y="2418527"/>
            <a:ext cx="2635250" cy="1296987"/>
            <a:chOff x="2562" y="689"/>
            <a:chExt cx="1846" cy="927"/>
          </a:xfrm>
        </p:grpSpPr>
        <p:graphicFrame>
          <p:nvGraphicFramePr>
            <p:cNvPr id="231462" name="Object 38"/>
            <p:cNvGraphicFramePr>
              <a:graphicFrameLocks noChangeAspect="1"/>
            </p:cNvGraphicFramePr>
            <p:nvPr/>
          </p:nvGraphicFramePr>
          <p:xfrm>
            <a:off x="2619" y="689"/>
            <a:ext cx="178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345" name="公式" r:id="rId1" imgW="1511300" imgH="304800" progId="Equation.3">
                    <p:embed/>
                  </p:oleObj>
                </mc:Choice>
                <mc:Fallback>
                  <p:oleObj name="公式" r:id="rId1" imgW="1511300" imgH="3048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9" y="689"/>
                          <a:ext cx="178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1463" name="Object 39"/>
            <p:cNvGraphicFramePr>
              <a:graphicFrameLocks noChangeAspect="1"/>
            </p:cNvGraphicFramePr>
            <p:nvPr/>
          </p:nvGraphicFramePr>
          <p:xfrm>
            <a:off x="2715" y="1053"/>
            <a:ext cx="1342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346" name="Equation" r:id="rId3" imgW="1206500" imgH="469900" progId="Equation.DSMT4">
                    <p:embed/>
                  </p:oleObj>
                </mc:Choice>
                <mc:Fallback>
                  <p:oleObj name="Equation" r:id="rId3" imgW="1206500" imgH="4699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5" y="1053"/>
                          <a:ext cx="1342" cy="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1464" name="AutoShape 40"/>
            <p:cNvSpPr/>
            <p:nvPr/>
          </p:nvSpPr>
          <p:spPr bwMode="auto">
            <a:xfrm>
              <a:off x="2562" y="754"/>
              <a:ext cx="91" cy="862"/>
            </a:xfrm>
            <a:prstGeom prst="leftBrace">
              <a:avLst>
                <a:gd name="adj1" fmla="val 78938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1465" name="Group 41"/>
          <p:cNvGrpSpPr/>
          <p:nvPr/>
        </p:nvGrpSpPr>
        <p:grpSpPr bwMode="auto">
          <a:xfrm>
            <a:off x="8300375" y="1698978"/>
            <a:ext cx="2187567" cy="1755775"/>
            <a:chOff x="4262" y="962"/>
            <a:chExt cx="1378" cy="1106"/>
          </a:xfrm>
        </p:grpSpPr>
        <p:sp>
          <p:nvSpPr>
            <p:cNvPr id="231466" name="Line 42"/>
            <p:cNvSpPr>
              <a:spLocks noChangeShapeType="1"/>
            </p:cNvSpPr>
            <p:nvPr/>
          </p:nvSpPr>
          <p:spPr bwMode="auto">
            <a:xfrm flipV="1">
              <a:off x="4332" y="1797"/>
              <a:ext cx="113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1467" name="Line 43"/>
            <p:cNvSpPr>
              <a:spLocks noChangeShapeType="1"/>
            </p:cNvSpPr>
            <p:nvPr/>
          </p:nvSpPr>
          <p:spPr bwMode="auto">
            <a:xfrm flipV="1">
              <a:off x="4539" y="1103"/>
              <a:ext cx="0" cy="96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1468" name="Text Box 44"/>
            <p:cNvSpPr txBox="1">
              <a:spLocks noChangeArrowheads="1"/>
            </p:cNvSpPr>
            <p:nvPr/>
          </p:nvSpPr>
          <p:spPr bwMode="auto">
            <a:xfrm>
              <a:off x="5462" y="1642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1469" name="Text Box 45"/>
            <p:cNvSpPr txBox="1">
              <a:spLocks noChangeArrowheads="1"/>
            </p:cNvSpPr>
            <p:nvPr/>
          </p:nvSpPr>
          <p:spPr bwMode="auto">
            <a:xfrm>
              <a:off x="4582" y="962"/>
              <a:ext cx="43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(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31470" name="Line 46"/>
            <p:cNvSpPr>
              <a:spLocks noChangeShapeType="1"/>
            </p:cNvSpPr>
            <p:nvPr/>
          </p:nvSpPr>
          <p:spPr bwMode="auto">
            <a:xfrm flipV="1">
              <a:off x="4539" y="1351"/>
              <a:ext cx="0" cy="45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1471" name="Text Box 47"/>
            <p:cNvSpPr txBox="1">
              <a:spLocks noChangeArrowheads="1"/>
            </p:cNvSpPr>
            <p:nvPr/>
          </p:nvSpPr>
          <p:spPr bwMode="auto">
            <a:xfrm>
              <a:off x="4262" y="1188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1472" name="Text Box 48"/>
            <p:cNvSpPr txBox="1">
              <a:spLocks noChangeArrowheads="1"/>
            </p:cNvSpPr>
            <p:nvPr/>
          </p:nvSpPr>
          <p:spPr bwMode="auto">
            <a:xfrm>
              <a:off x="4322" y="1770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1473" name="AutoShape 49" descr="羊皮纸"/>
          <p:cNvSpPr>
            <a:spLocks noChangeArrowheads="1"/>
          </p:cNvSpPr>
          <p:nvPr/>
        </p:nvSpPr>
        <p:spPr bwMode="auto">
          <a:xfrm>
            <a:off x="8616950" y="3355975"/>
            <a:ext cx="3256915" cy="474345"/>
          </a:xfrm>
          <a:prstGeom prst="wedgeRoundRectCallout">
            <a:avLst>
              <a:gd name="adj1" fmla="val -35201"/>
              <a:gd name="adj2" fmla="val -99665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单位</a:t>
            </a:r>
            <a:r>
              <a:rPr lang="zh-CN" altLang="en-US" sz="2400" dirty="0" smtClean="0">
                <a:solidFill>
                  <a:schemeClr val="tx1"/>
                </a:solidFill>
              </a:rPr>
              <a:t>脉冲函数的</a:t>
            </a:r>
            <a:r>
              <a:rPr lang="zh-CN" altLang="en-US" sz="2400" dirty="0">
                <a:solidFill>
                  <a:schemeClr val="tx1"/>
                </a:solidFill>
              </a:rPr>
              <a:t>极限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231485" name="Object 61"/>
          <p:cNvGraphicFramePr>
            <a:graphicFrameLocks noChangeAspect="1"/>
          </p:cNvGraphicFramePr>
          <p:nvPr/>
        </p:nvGraphicFramePr>
        <p:xfrm>
          <a:off x="1703388" y="5209699"/>
          <a:ext cx="273843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47" name="Equation" r:id="rId6" imgW="1511300" imgH="520700" progId="Equation.DSMT4">
                  <p:embed/>
                </p:oleObj>
              </mc:Choice>
              <mc:Fallback>
                <p:oleObj name="Equation" r:id="rId6" imgW="1511300" imgH="520700" progId="Equation.DSMT4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5209699"/>
                        <a:ext cx="2738438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86" name="Object 62"/>
          <p:cNvGraphicFramePr>
            <a:graphicFrameLocks noChangeAspect="1"/>
          </p:cNvGraphicFramePr>
          <p:nvPr/>
        </p:nvGraphicFramePr>
        <p:xfrm>
          <a:off x="4918394" y="5315987"/>
          <a:ext cx="2630487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48" name="公式" r:id="rId8" imgW="1371600" imgH="393700" progId="Equation.3">
                  <p:embed/>
                </p:oleObj>
              </mc:Choice>
              <mc:Fallback>
                <p:oleObj name="公式" r:id="rId8" imgW="1371600" imgH="3937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394" y="5315987"/>
                        <a:ext cx="2630487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87" name="Object 63"/>
          <p:cNvGraphicFramePr>
            <a:graphicFrameLocks noChangeAspect="1"/>
          </p:cNvGraphicFramePr>
          <p:nvPr/>
        </p:nvGraphicFramePr>
        <p:xfrm>
          <a:off x="1748473" y="4082206"/>
          <a:ext cx="46609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49" name="公式" r:id="rId10" imgW="2743200" imgH="596900" progId="Equation.3">
                  <p:embed/>
                </p:oleObj>
              </mc:Choice>
              <mc:Fallback>
                <p:oleObj name="公式" r:id="rId10" imgW="2743200" imgH="5969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8473" y="4082206"/>
                        <a:ext cx="4660900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1491" name="Group 6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31492" name="Picture 68" descr="7890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1493" name="Text Box 6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1494" name="Group 7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31495" name="Picture 71" descr="7890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1496" name="Text Box 7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1497" name="Group 73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31498" name="Picture 74" descr="7890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1499" name="Text Box 75">
              <a:hlinkClick r:id="rId1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1503" name="Group 79"/>
          <p:cNvGrpSpPr/>
          <p:nvPr/>
        </p:nvGrpSpPr>
        <p:grpSpPr bwMode="auto">
          <a:xfrm>
            <a:off x="7964517" y="3860835"/>
            <a:ext cx="2859098" cy="2544763"/>
            <a:chOff x="3379" y="2432"/>
            <a:chExt cx="1801" cy="1603"/>
          </a:xfrm>
        </p:grpSpPr>
        <p:sp>
          <p:nvSpPr>
            <p:cNvPr id="231476" name="Line 52"/>
            <p:cNvSpPr>
              <a:spLocks noChangeShapeType="1"/>
            </p:cNvSpPr>
            <p:nvPr/>
          </p:nvSpPr>
          <p:spPr bwMode="auto">
            <a:xfrm flipV="1">
              <a:off x="4204" y="2547"/>
              <a:ext cx="0" cy="14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1501" name="Group 77"/>
            <p:cNvGrpSpPr/>
            <p:nvPr/>
          </p:nvGrpSpPr>
          <p:grpSpPr bwMode="auto">
            <a:xfrm>
              <a:off x="3379" y="2432"/>
              <a:ext cx="1801" cy="1553"/>
              <a:chOff x="3379" y="2432"/>
              <a:chExt cx="1801" cy="1553"/>
            </a:xfrm>
          </p:grpSpPr>
          <p:sp>
            <p:nvSpPr>
              <p:cNvPr id="231475" name="Line 51"/>
              <p:cNvSpPr>
                <a:spLocks noChangeShapeType="1"/>
              </p:cNvSpPr>
              <p:nvPr/>
            </p:nvSpPr>
            <p:spPr bwMode="auto">
              <a:xfrm>
                <a:off x="3524" y="3699"/>
                <a:ext cx="1478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477" name="Line 53"/>
              <p:cNvSpPr>
                <a:spLocks noChangeShapeType="1"/>
              </p:cNvSpPr>
              <p:nvPr/>
            </p:nvSpPr>
            <p:spPr bwMode="auto">
              <a:xfrm>
                <a:off x="3953" y="2971"/>
                <a:ext cx="493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478" name="Text Box 54"/>
              <p:cNvSpPr txBox="1">
                <a:spLocks noChangeArrowheads="1"/>
              </p:cNvSpPr>
              <p:nvPr/>
            </p:nvSpPr>
            <p:spPr bwMode="auto">
              <a:xfrm>
                <a:off x="4195" y="3656"/>
                <a:ext cx="659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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/ 2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1479" name="Text Box 55"/>
              <p:cNvSpPr txBox="1">
                <a:spLocks noChangeArrowheads="1"/>
              </p:cNvSpPr>
              <p:nvPr/>
            </p:nvSpPr>
            <p:spPr bwMode="auto">
              <a:xfrm>
                <a:off x="3695" y="2659"/>
                <a:ext cx="483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1/ 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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31480" name="Text Box 56"/>
              <p:cNvSpPr txBox="1">
                <a:spLocks noChangeArrowheads="1"/>
              </p:cNvSpPr>
              <p:nvPr/>
            </p:nvSpPr>
            <p:spPr bwMode="auto">
              <a:xfrm>
                <a:off x="5002" y="3656"/>
                <a:ext cx="178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1481" name="Text Box 57"/>
              <p:cNvSpPr txBox="1">
                <a:spLocks noChangeArrowheads="1"/>
              </p:cNvSpPr>
              <p:nvPr/>
            </p:nvSpPr>
            <p:spPr bwMode="auto">
              <a:xfrm>
                <a:off x="4261" y="2432"/>
                <a:ext cx="438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1482" name="Line 58"/>
              <p:cNvSpPr>
                <a:spLocks noChangeShapeType="1"/>
              </p:cNvSpPr>
              <p:nvPr/>
            </p:nvSpPr>
            <p:spPr bwMode="auto">
              <a:xfrm>
                <a:off x="3953" y="2955"/>
                <a:ext cx="0" cy="7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483" name="Text Box 59"/>
              <p:cNvSpPr txBox="1">
                <a:spLocks noChangeArrowheads="1"/>
              </p:cNvSpPr>
              <p:nvPr/>
            </p:nvSpPr>
            <p:spPr bwMode="auto">
              <a:xfrm>
                <a:off x="3379" y="3656"/>
                <a:ext cx="659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kumimoji="1" lang="en-US" altLang="zh-CN" b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Symbol" panose="05050102010706020507" pitchFamily="18" charset="2"/>
                  </a:rPr>
                  <a:t>-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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/ 2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1484" name="Line 60"/>
              <p:cNvSpPr>
                <a:spLocks noChangeShapeType="1"/>
              </p:cNvSpPr>
              <p:nvPr/>
            </p:nvSpPr>
            <p:spPr bwMode="auto">
              <a:xfrm>
                <a:off x="4446" y="2979"/>
                <a:ext cx="0" cy="7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1500" name="Text Box 76"/>
              <p:cNvSpPr txBox="1">
                <a:spLocks noChangeArrowheads="1"/>
              </p:cNvSpPr>
              <p:nvPr/>
            </p:nvSpPr>
            <p:spPr bwMode="auto">
              <a:xfrm>
                <a:off x="3763" y="3656"/>
                <a:ext cx="659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kumimoji="1" lang="en-US" altLang="zh-CN" sz="2000" b="0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O</a:t>
                </a:r>
                <a:endParaRPr kumimoji="1" lang="en-US" altLang="zh-CN" sz="2000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634287" y="3572004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单位脉冲函数：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26280" y="1698625"/>
            <a:ext cx="3213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奇异函数</a:t>
            </a:r>
            <a:r>
              <a:rPr lang="zh-CN" altLang="en-US" sz="2400" b="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b="0" dirty="0" smtClean="0">
                <a:solidFill>
                  <a:srgbClr val="FF0000"/>
                </a:solidFill>
              </a:rPr>
              <a:t>t=0</a:t>
            </a: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不连续</a:t>
            </a:r>
            <a:endParaRPr lang="zh-CN" altLang="en-US" sz="2400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7-8 </a:t>
            </a:r>
            <a:r>
              <a:rPr kumimoji="1"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一阶电路和二阶电路的冲激响应</a:t>
            </a:r>
            <a:endParaRPr kumimoji="1"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1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1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23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23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23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23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23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2000"/>
                                        <p:tgtEl>
                                          <p:spTgt spid="23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51" grpId="0" bldLvl="0" animBg="1"/>
      <p:bldP spid="231460" grpId="0" bldLvl="0" animBg="1"/>
      <p:bldP spid="231473" grpId="0" bldLvl="0" animBg="1"/>
      <p:bldP spid="2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32" name="Text Box 48" descr="绿色大理石"/>
          <p:cNvSpPr txBox="1">
            <a:spLocks noChangeArrowheads="1"/>
          </p:cNvSpPr>
          <p:nvPr/>
        </p:nvSpPr>
        <p:spPr bwMode="auto">
          <a:xfrm>
            <a:off x="771525" y="2562543"/>
            <a:ext cx="1839595" cy="52197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 anchor="ctr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一阶电路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33" name="Text Box 49"/>
          <p:cNvSpPr txBox="1">
            <a:spLocks noChangeArrowheads="1"/>
          </p:cNvSpPr>
          <p:nvPr/>
        </p:nvSpPr>
        <p:spPr bwMode="auto">
          <a:xfrm>
            <a:off x="3125470" y="2574925"/>
            <a:ext cx="3402965" cy="95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>
                <a:latin typeface="楷体_GB2312" pitchFamily="49" charset="-122"/>
              </a:rPr>
              <a:t>一个动态元件</a:t>
            </a:r>
            <a:r>
              <a:rPr kumimoji="1" lang="en-US" altLang="zh-CN" dirty="0">
                <a:latin typeface="楷体_GB2312" pitchFamily="49" charset="-122"/>
              </a:rPr>
              <a:t>,</a:t>
            </a:r>
            <a:endParaRPr kumimoji="1" lang="en-US" altLang="zh-CN" dirty="0">
              <a:latin typeface="楷体_GB2312" pitchFamily="49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dirty="0">
                <a:latin typeface="楷体_GB2312" pitchFamily="49" charset="-122"/>
              </a:rPr>
              <a:t>一阶线性微分方程。</a:t>
            </a:r>
            <a:endParaRPr kumimoji="1" lang="zh-CN" altLang="en-US" dirty="0">
              <a:latin typeface="楷体_GB2312" pitchFamily="49" charset="-122"/>
            </a:endParaRPr>
          </a:p>
        </p:txBody>
      </p:sp>
      <p:sp>
        <p:nvSpPr>
          <p:cNvPr id="93234" name="AutoShape 50"/>
          <p:cNvSpPr>
            <a:spLocks noChangeArrowheads="1"/>
          </p:cNvSpPr>
          <p:nvPr/>
        </p:nvSpPr>
        <p:spPr bwMode="auto">
          <a:xfrm>
            <a:off x="2572719" y="2707958"/>
            <a:ext cx="574675" cy="144462"/>
          </a:xfrm>
          <a:prstGeom prst="rightArrow">
            <a:avLst>
              <a:gd name="adj1" fmla="val 50000"/>
              <a:gd name="adj2" fmla="val 99451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48" name="Text Box 64"/>
          <p:cNvSpPr txBox="1">
            <a:spLocks noChangeArrowheads="1"/>
          </p:cNvSpPr>
          <p:nvPr/>
        </p:nvSpPr>
        <p:spPr bwMode="auto">
          <a:xfrm>
            <a:off x="2139950" y="1336675"/>
            <a:ext cx="66040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描述动态电路的电路方程为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微分方程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3250" name="Rectangle 66"/>
          <p:cNvSpPr>
            <a:spLocks noChangeArrowheads="1"/>
          </p:cNvSpPr>
          <p:nvPr/>
        </p:nvSpPr>
        <p:spPr bwMode="auto">
          <a:xfrm>
            <a:off x="2045335" y="1843405"/>
            <a:ext cx="930021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circleNumDbPlain" startAt="2"/>
            </a:pPr>
            <a:r>
              <a:rPr kumimoji="1" lang="zh-CN" altLang="en-US" dirty="0">
                <a:solidFill>
                  <a:srgbClr val="FFFF00"/>
                </a:solidFill>
                <a:ea typeface="楷体_GB2312" pitchFamily="49" charset="-122"/>
              </a:rPr>
              <a:t>动态电路方程的</a:t>
            </a:r>
            <a:r>
              <a:rPr kumimoji="1" lang="zh-CN" altLang="en-US" dirty="0">
                <a:solidFill>
                  <a:srgbClr val="FF0000"/>
                </a:solidFill>
                <a:ea typeface="楷体_GB2312" pitchFamily="49" charset="-122"/>
              </a:rPr>
              <a:t>阶数</a:t>
            </a:r>
            <a:r>
              <a:rPr kumimoji="1" lang="zh-CN" altLang="en-US" dirty="0">
                <a:solidFill>
                  <a:srgbClr val="FFFF00"/>
                </a:solidFill>
                <a:ea typeface="楷体_GB2312" pitchFamily="49" charset="-122"/>
              </a:rPr>
              <a:t>通常等于电路</a:t>
            </a:r>
            <a:r>
              <a:rPr kumimoji="1"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中动态</a:t>
            </a:r>
            <a:r>
              <a:rPr kumimoji="1" lang="zh-CN" altLang="en-US" dirty="0">
                <a:solidFill>
                  <a:srgbClr val="FFFF00"/>
                </a:solidFill>
                <a:ea typeface="楷体_GB2312" pitchFamily="49" charset="-122"/>
              </a:rPr>
              <a:t>元件的</a:t>
            </a:r>
            <a:r>
              <a:rPr kumimoji="1" lang="zh-CN" altLang="en-US" dirty="0">
                <a:solidFill>
                  <a:srgbClr val="FF0000"/>
                </a:solidFill>
                <a:ea typeface="楷体_GB2312" pitchFamily="49" charset="-122"/>
              </a:rPr>
              <a:t>个数</a:t>
            </a:r>
            <a:r>
              <a:rPr kumimoji="1" lang="zh-CN" altLang="en-US" dirty="0">
                <a:solidFill>
                  <a:srgbClr val="FFFF00"/>
                </a:solidFill>
                <a:ea typeface="楷体_GB2312" pitchFamily="49" charset="-122"/>
              </a:rPr>
              <a:t>。</a:t>
            </a:r>
            <a:endParaRPr kumimoji="1"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93253" name="Object 69"/>
          <p:cNvGraphicFramePr>
            <a:graphicFrameLocks noChangeAspect="1"/>
          </p:cNvGraphicFramePr>
          <p:nvPr/>
        </p:nvGraphicFramePr>
        <p:xfrm>
          <a:off x="6528436" y="2603185"/>
          <a:ext cx="4360863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84" name="公式" r:id="rId2" imgW="2273300" imgH="609600" progId="Equation.3">
                  <p:embed/>
                </p:oleObj>
              </mc:Choice>
              <mc:Fallback>
                <p:oleObj name="公式" r:id="rId2" imgW="2273300" imgH="6096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8436" y="2603185"/>
                        <a:ext cx="4360863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55" name="Object 71"/>
          <p:cNvGraphicFramePr>
            <a:graphicFrameLocks noChangeAspect="1"/>
          </p:cNvGraphicFramePr>
          <p:nvPr/>
        </p:nvGraphicFramePr>
        <p:xfrm>
          <a:off x="6312235" y="3775109"/>
          <a:ext cx="561657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85" name="公式" r:id="rId4" imgW="3060700" imgH="622300" progId="Equation.3">
                  <p:embed/>
                </p:oleObj>
              </mc:Choice>
              <mc:Fallback>
                <p:oleObj name="公式" r:id="rId4" imgW="3060700" imgH="6223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2235" y="3775109"/>
                        <a:ext cx="561657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56" name="Text Box 72" descr="绿色大理石"/>
          <p:cNvSpPr txBox="1">
            <a:spLocks noChangeArrowheads="1"/>
          </p:cNvSpPr>
          <p:nvPr/>
        </p:nvSpPr>
        <p:spPr bwMode="auto">
          <a:xfrm>
            <a:off x="771525" y="3702050"/>
            <a:ext cx="1839595" cy="52197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 anchor="ctr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二阶电路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57" name="AutoShape 73"/>
          <p:cNvSpPr>
            <a:spLocks noChangeArrowheads="1"/>
          </p:cNvSpPr>
          <p:nvPr/>
        </p:nvSpPr>
        <p:spPr bwMode="auto">
          <a:xfrm>
            <a:off x="2715580" y="3934778"/>
            <a:ext cx="576262" cy="144462"/>
          </a:xfrm>
          <a:prstGeom prst="rightArrow">
            <a:avLst>
              <a:gd name="adj1" fmla="val 50000"/>
              <a:gd name="adj2" fmla="val 99726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258" name="Text Box 74"/>
          <p:cNvSpPr txBox="1">
            <a:spLocks noChangeArrowheads="1"/>
          </p:cNvSpPr>
          <p:nvPr/>
        </p:nvSpPr>
        <p:spPr bwMode="auto">
          <a:xfrm>
            <a:off x="3253105" y="3861435"/>
            <a:ext cx="3364865" cy="95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>
                <a:latin typeface="楷体_GB2312" pitchFamily="49" charset="-122"/>
              </a:rPr>
              <a:t>二个动态元件</a:t>
            </a:r>
            <a:r>
              <a:rPr kumimoji="1" lang="en-US" altLang="zh-CN">
                <a:latin typeface="楷体_GB2312" pitchFamily="49" charset="-122"/>
              </a:rPr>
              <a:t>,</a:t>
            </a:r>
            <a:endParaRPr kumimoji="1" lang="en-US" altLang="zh-CN">
              <a:latin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>
                <a:latin typeface="楷体_GB2312" pitchFamily="49" charset="-122"/>
              </a:rPr>
              <a:t>二阶线性微分方程。</a:t>
            </a:r>
            <a:endParaRPr kumimoji="1" lang="zh-CN" altLang="en-US">
              <a:latin typeface="楷体_GB2312" pitchFamily="49" charset="-122"/>
            </a:endParaRPr>
          </a:p>
        </p:txBody>
      </p:sp>
      <p:grpSp>
        <p:nvGrpSpPr>
          <p:cNvPr id="93260" name="Group 76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93261" name="Picture 77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262" name="Text Box 7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3263" name="Group 79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93264" name="Picture 80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265" name="Text Box 8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3269" name="Group 85"/>
          <p:cNvGrpSpPr/>
          <p:nvPr/>
        </p:nvGrpSpPr>
        <p:grpSpPr bwMode="auto">
          <a:xfrm>
            <a:off x="483235" y="1123315"/>
            <a:ext cx="1541463" cy="850900"/>
            <a:chOff x="385" y="3022"/>
            <a:chExt cx="971" cy="536"/>
          </a:xfrm>
        </p:grpSpPr>
        <p:pic>
          <p:nvPicPr>
            <p:cNvPr id="93270" name="Picture 86" descr="12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271" name="Text Box 87"/>
            <p:cNvSpPr txBox="1">
              <a:spLocks noChangeArrowheads="1"/>
            </p:cNvSpPr>
            <p:nvPr/>
          </p:nvSpPr>
          <p:spPr bwMode="auto">
            <a:xfrm>
              <a:off x="793" y="3153"/>
              <a:ext cx="5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结论</a:t>
              </a:r>
              <a:endParaRPr kumimoji="1" lang="zh-CN" altLang="en-US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93275" name="Group 91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93276" name="Picture 92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277" name="Text Box 93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动态电路的微分方程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9330" name="Text Box 2" descr="绿色大理石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70890" y="4984433"/>
            <a:ext cx="1870710" cy="52197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 anchor="ctr">
            <a:spAutoFit/>
          </a:bodyPr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高阶电路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331" name="Text Box 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89325" y="4951730"/>
            <a:ext cx="654304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p>
            <a:pPr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dirty="0">
                <a:latin typeface="Times New Roman" panose="02020603050405020304" pitchFamily="18" charset="0"/>
              </a:rPr>
              <a:t>电路中有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多个</a:t>
            </a:r>
            <a:r>
              <a:rPr kumimoji="1" lang="zh-CN" altLang="en-US" dirty="0">
                <a:latin typeface="Times New Roman" panose="02020603050405020304" pitchFamily="18" charset="0"/>
              </a:rPr>
              <a:t>动态元件，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高阶</a:t>
            </a:r>
            <a:r>
              <a:rPr kumimoji="1" lang="zh-CN" altLang="en-US" dirty="0">
                <a:latin typeface="Times New Roman" panose="02020603050405020304" pitchFamily="18" charset="0"/>
              </a:rPr>
              <a:t>微分方程。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9332" name="AutoShape 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716865" y="5200015"/>
            <a:ext cx="574675" cy="217488"/>
          </a:xfrm>
          <a:prstGeom prst="rightArrow">
            <a:avLst>
              <a:gd name="adj1" fmla="val 50000"/>
              <a:gd name="adj2" fmla="val 66058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graphicFrame>
        <p:nvGraphicFramePr>
          <p:cNvPr id="99351" name="Object 23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3566795" y="5383213"/>
          <a:ext cx="7278688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72" name="Equation" r:id="rId13" imgW="3975100" imgH="558800" progId="Equation.DSMT4">
                  <p:embed/>
                </p:oleObj>
              </mc:Choice>
              <mc:Fallback>
                <p:oleObj name="Equation" r:id="rId13" imgW="3975100" imgH="5588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6795" y="5383213"/>
                        <a:ext cx="7278688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9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3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9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9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9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3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3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9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9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0"/>
                                        <p:tgtEl>
                                          <p:spTgt spid="9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5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9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0"/>
                                        <p:tgtEl>
                                          <p:spTgt spid="99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32" grpId="0" bldLvl="0" animBg="1" autoUpdateAnimBg="0"/>
      <p:bldP spid="93233" grpId="0" bldLvl="0" animBg="1" autoUpdateAnimBg="0"/>
      <p:bldP spid="93234" grpId="0" bldLvl="0" animBg="1"/>
      <p:bldP spid="93248" grpId="0" bldLvl="0" animBg="1"/>
      <p:bldP spid="93250" grpId="0" bldLvl="0" animBg="1"/>
      <p:bldP spid="93256" grpId="0" bldLvl="0" animBg="1" autoUpdateAnimBg="0"/>
      <p:bldP spid="93257" grpId="0" bldLvl="0" animBg="1"/>
      <p:bldP spid="93258" grpId="0" bldLvl="0" animBg="1" autoUpdateAnimBg="0"/>
      <p:bldP spid="99330" grpId="0" bldLvl="0" animBg="1" autoUpdateAnimBg="0"/>
      <p:bldP spid="99331" grpId="0" bldLvl="0" animBg="1" autoUpdateAnimBg="0"/>
      <p:bldP spid="99332" grpId="0" bldLvl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2" name="Rectangle 4"/>
          <p:cNvSpPr>
            <a:spLocks noChangeArrowheads="1"/>
          </p:cNvSpPr>
          <p:nvPr/>
        </p:nvSpPr>
        <p:spPr bwMode="auto">
          <a:xfrm>
            <a:off x="1705306" y="1995964"/>
            <a:ext cx="4319587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FF9900"/>
                </a:solidFill>
                <a:latin typeface="楷体_GB2312" pitchFamily="49" charset="-122"/>
              </a:rPr>
              <a:t> </a:t>
            </a:r>
            <a:r>
              <a:rPr kumimoji="1" lang="zh-CN" altLang="en-US">
                <a:solidFill>
                  <a:srgbClr val="FF9900"/>
                </a:solidFill>
                <a:latin typeface="楷体_GB2312" pitchFamily="49" charset="-122"/>
              </a:rPr>
              <a:t>单位冲激函数的延迟</a:t>
            </a:r>
            <a:endParaRPr kumimoji="1" lang="zh-CN" altLang="en-US">
              <a:solidFill>
                <a:srgbClr val="FF9900"/>
              </a:solidFill>
              <a:latin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32453" name="Object 5"/>
          <p:cNvGraphicFramePr>
            <a:graphicFrameLocks noChangeAspect="1"/>
          </p:cNvGraphicFramePr>
          <p:nvPr/>
        </p:nvGraphicFramePr>
        <p:xfrm>
          <a:off x="2291728" y="3138809"/>
          <a:ext cx="3444875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91" name="Equation" r:id="rId1" imgW="1790700" imgH="774700" progId="Equation.DSMT4">
                  <p:embed/>
                </p:oleObj>
              </mc:Choice>
              <mc:Fallback>
                <p:oleObj name="Equation" r:id="rId1" imgW="1790700" imgH="774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728" y="3138809"/>
                        <a:ext cx="3444875" cy="149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2454" name="Group 6"/>
          <p:cNvGrpSpPr/>
          <p:nvPr/>
        </p:nvGrpSpPr>
        <p:grpSpPr bwMode="auto">
          <a:xfrm>
            <a:off x="6453505" y="2222270"/>
            <a:ext cx="4036751" cy="2465956"/>
            <a:chOff x="3239" y="1925"/>
            <a:chExt cx="1961" cy="1040"/>
          </a:xfrm>
        </p:grpSpPr>
        <p:sp>
          <p:nvSpPr>
            <p:cNvPr id="232455" name="Line 7"/>
            <p:cNvSpPr>
              <a:spLocks noChangeShapeType="1"/>
            </p:cNvSpPr>
            <p:nvPr/>
          </p:nvSpPr>
          <p:spPr bwMode="auto">
            <a:xfrm>
              <a:off x="3328" y="2774"/>
              <a:ext cx="187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2456" name="Line 8"/>
            <p:cNvSpPr>
              <a:spLocks noChangeShapeType="1"/>
            </p:cNvSpPr>
            <p:nvPr/>
          </p:nvSpPr>
          <p:spPr bwMode="auto">
            <a:xfrm flipV="1">
              <a:off x="3520" y="2128"/>
              <a:ext cx="0" cy="79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2457" name="Text Box 9"/>
            <p:cNvSpPr txBox="1">
              <a:spLocks noChangeArrowheads="1"/>
            </p:cNvSpPr>
            <p:nvPr/>
          </p:nvSpPr>
          <p:spPr bwMode="auto">
            <a:xfrm>
              <a:off x="4965" y="2537"/>
              <a:ext cx="178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2458" name="Text Box 10"/>
            <p:cNvSpPr txBox="1">
              <a:spLocks noChangeArrowheads="1"/>
            </p:cNvSpPr>
            <p:nvPr/>
          </p:nvSpPr>
          <p:spPr bwMode="auto">
            <a:xfrm>
              <a:off x="3262" y="2231"/>
              <a:ext cx="19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2459" name="Line 11"/>
            <p:cNvSpPr>
              <a:spLocks noChangeShapeType="1"/>
            </p:cNvSpPr>
            <p:nvPr/>
          </p:nvSpPr>
          <p:spPr bwMode="auto">
            <a:xfrm flipV="1">
              <a:off x="3943" y="2320"/>
              <a:ext cx="0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2460" name="Text Box 12"/>
            <p:cNvSpPr txBox="1">
              <a:spLocks noChangeArrowheads="1"/>
            </p:cNvSpPr>
            <p:nvPr/>
          </p:nvSpPr>
          <p:spPr bwMode="auto">
            <a:xfrm>
              <a:off x="4484" y="2231"/>
              <a:ext cx="19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2461" name="Text Box 13"/>
            <p:cNvSpPr txBox="1">
              <a:spLocks noChangeArrowheads="1"/>
            </p:cNvSpPr>
            <p:nvPr/>
          </p:nvSpPr>
          <p:spPr bwMode="auto">
            <a:xfrm>
              <a:off x="3476" y="1925"/>
              <a:ext cx="740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</a:t>
              </a: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b="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32462" name="Text Box 14"/>
            <p:cNvSpPr txBox="1">
              <a:spLocks noChangeArrowheads="1"/>
            </p:cNvSpPr>
            <p:nvPr/>
          </p:nvSpPr>
          <p:spPr bwMode="auto">
            <a:xfrm>
              <a:off x="3839" y="2739"/>
              <a:ext cx="250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2463" name="Text Box 15"/>
            <p:cNvSpPr txBox="1">
              <a:spLocks noChangeArrowheads="1"/>
            </p:cNvSpPr>
            <p:nvPr/>
          </p:nvSpPr>
          <p:spPr bwMode="auto">
            <a:xfrm>
              <a:off x="3239" y="2797"/>
              <a:ext cx="231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2464" name="Text Box 16"/>
            <p:cNvSpPr txBox="1">
              <a:spLocks noChangeArrowheads="1"/>
            </p:cNvSpPr>
            <p:nvPr/>
          </p:nvSpPr>
          <p:spPr bwMode="auto">
            <a:xfrm>
              <a:off x="3843" y="2282"/>
              <a:ext cx="675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（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2473" name="Group 2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32474" name="Picture 26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2475" name="Text Box 2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2476" name="Group 2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32477" name="Picture 29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2478" name="Text Box 3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2479" name="Group 3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32480" name="Picture 32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2481" name="Text Box 33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延迟冲激函数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3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 bldLvl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65" name="Text Box 17"/>
          <p:cNvSpPr txBox="1">
            <a:spLocks noChangeArrowheads="1"/>
          </p:cNvSpPr>
          <p:nvPr/>
        </p:nvSpPr>
        <p:spPr bwMode="auto">
          <a:xfrm>
            <a:off x="1274780" y="1718469"/>
            <a:ext cx="4103687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FF9900"/>
                </a:solidFill>
                <a:latin typeface="楷体_GB2312" pitchFamily="49" charset="-122"/>
              </a:rPr>
              <a:t> </a:t>
            </a:r>
            <a:r>
              <a:rPr kumimoji="1" lang="zh-CN" altLang="en-US">
                <a:solidFill>
                  <a:srgbClr val="FF9900"/>
                </a:solidFill>
                <a:latin typeface="楷体_GB2312" pitchFamily="49" charset="-122"/>
              </a:rPr>
              <a:t>单位冲激函数的性质</a:t>
            </a:r>
            <a:endParaRPr kumimoji="1" lang="zh-CN" altLang="en-US" b="0">
              <a:solidFill>
                <a:srgbClr val="FF9900"/>
              </a:solidFill>
              <a:latin typeface="楷体_GB2312" pitchFamily="49" charset="-122"/>
            </a:endParaRPr>
          </a:p>
        </p:txBody>
      </p:sp>
      <p:sp>
        <p:nvSpPr>
          <p:cNvPr id="232466" name="Text Box 18"/>
          <p:cNvSpPr txBox="1">
            <a:spLocks noChangeArrowheads="1"/>
          </p:cNvSpPr>
          <p:nvPr/>
        </p:nvSpPr>
        <p:spPr bwMode="auto">
          <a:xfrm>
            <a:off x="1776095" y="2569845"/>
            <a:ext cx="637159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/>
            </a:pP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冲激函数对时间的积分等于阶跃函数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232467" name="Object 19"/>
          <p:cNvGraphicFramePr>
            <a:graphicFrameLocks noChangeAspect="1"/>
          </p:cNvGraphicFramePr>
          <p:nvPr/>
        </p:nvGraphicFramePr>
        <p:xfrm>
          <a:off x="2363790" y="3510280"/>
          <a:ext cx="4641850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92" name="Equation" r:id="rId1" imgW="2387600" imgH="609600" progId="Equation.DSMT4">
                  <p:embed/>
                </p:oleObj>
              </mc:Choice>
              <mc:Fallback>
                <p:oleObj name="Equation" r:id="rId1" imgW="2387600" imgH="609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90" y="3510280"/>
                        <a:ext cx="4641850" cy="1182688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CCFF"/>
                          </a:gs>
                          <a:gs pos="50000">
                            <a:schemeClr val="bg1"/>
                          </a:gs>
                          <a:gs pos="100000">
                            <a:srgbClr val="00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468" name="Line 20"/>
          <p:cNvSpPr>
            <a:spLocks noChangeShapeType="1"/>
          </p:cNvSpPr>
          <p:nvPr/>
        </p:nvSpPr>
        <p:spPr bwMode="auto">
          <a:xfrm>
            <a:off x="7247255" y="4224655"/>
            <a:ext cx="649288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32469" name="Object 21"/>
          <p:cNvGraphicFramePr>
            <a:graphicFrameLocks noChangeAspect="1"/>
          </p:cNvGraphicFramePr>
          <p:nvPr/>
        </p:nvGraphicFramePr>
        <p:xfrm>
          <a:off x="8095298" y="3648075"/>
          <a:ext cx="2049462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93" name="公式" r:id="rId3" imgW="1231900" imgH="609600" progId="Equation.3">
                  <p:embed/>
                </p:oleObj>
              </mc:Choice>
              <mc:Fallback>
                <p:oleObj name="公式" r:id="rId3" imgW="1231900" imgH="609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5298" y="3648075"/>
                        <a:ext cx="2049462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2473" name="Group 2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32474" name="Picture 2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2475" name="Text Box 2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2476" name="Group 2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32477" name="Picture 29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2478" name="Text Box 3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2479" name="Group 3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32480" name="Picture 32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2481" name="Text Box 33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78058" y="5212566"/>
            <a:ext cx="603115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阶跃函数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对</a:t>
            </a:r>
            <a:r>
              <a:rPr lang="zh-CN" altLang="en-US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时间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的微分等于冲激函数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冲激函数的性质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2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2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3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3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3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3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65" grpId="0" bldLvl="0" animBg="1"/>
      <p:bldP spid="232466" grpId="0" bldLvl="0" animBg="1"/>
      <p:bldP spid="232468" grpId="0" bldLvl="0" animBg="1"/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6" name="Text Box 4"/>
          <p:cNvSpPr txBox="1">
            <a:spLocks noChangeArrowheads="1"/>
          </p:cNvSpPr>
          <p:nvPr/>
        </p:nvSpPr>
        <p:spPr bwMode="auto">
          <a:xfrm>
            <a:off x="1203008" y="1336199"/>
            <a:ext cx="5991284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冲激函数的</a:t>
            </a:r>
            <a:r>
              <a:rPr kumimoji="1" lang="zh-CN" altLang="en-US" dirty="0" smtClean="0">
                <a:solidFill>
                  <a:srgbClr val="FFFF00"/>
                </a:solidFill>
                <a:latin typeface="Times New Roman" panose="02020603050405020304"/>
                <a:ea typeface="楷体_GB2312" pitchFamily="49" charset="-122"/>
                <a:sym typeface="Symbol" panose="05050102010706020507" pitchFamily="18" charset="2"/>
              </a:rPr>
              <a:t>“</a:t>
            </a:r>
            <a:r>
              <a:rPr kumimoji="1" lang="zh-CN" altLang="en-US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筛分性</a:t>
            </a:r>
            <a:r>
              <a:rPr kumimoji="1" lang="zh-CN" altLang="en-US" dirty="0" smtClean="0">
                <a:solidFill>
                  <a:srgbClr val="FFFF00"/>
                </a:solidFill>
                <a:latin typeface="Times New Roman" panose="02020603050405020304"/>
                <a:ea typeface="楷体_GB2312" pitchFamily="49" charset="-122"/>
                <a:sym typeface="Symbol" panose="05050102010706020507" pitchFamily="18" charset="2"/>
              </a:rPr>
              <a:t>” </a:t>
            </a:r>
            <a:r>
              <a:rPr kumimoji="1" lang="zh-CN" altLang="en-US" b="0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取样性质</a:t>
            </a:r>
            <a:endParaRPr kumimoji="1"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233477" name="Object 5"/>
          <p:cNvGraphicFramePr>
            <a:graphicFrameLocks noChangeAspect="1"/>
          </p:cNvGraphicFramePr>
          <p:nvPr/>
        </p:nvGraphicFramePr>
        <p:xfrm>
          <a:off x="1982805" y="1925320"/>
          <a:ext cx="649128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38" name="Equation" r:id="rId1" imgW="3098800" imgH="444500" progId="Equation.DSMT4">
                  <p:embed/>
                </p:oleObj>
              </mc:Choice>
              <mc:Fallback>
                <p:oleObj name="Equation" r:id="rId1" imgW="3098800" imgH="444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805" y="1925320"/>
                        <a:ext cx="6491287" cy="9207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66CCFF"/>
                          </a:gs>
                          <a:gs pos="50000">
                            <a:schemeClr val="bg1"/>
                          </a:gs>
                          <a:gs pos="100000">
                            <a:srgbClr val="66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8" name="Object 6"/>
          <p:cNvGraphicFramePr>
            <a:graphicFrameLocks noChangeAspect="1"/>
          </p:cNvGraphicFramePr>
          <p:nvPr/>
        </p:nvGraphicFramePr>
        <p:xfrm>
          <a:off x="2497790" y="4166875"/>
          <a:ext cx="399732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39" name="Equation" r:id="rId3" imgW="2082800" imgH="444500" progId="Equation.DSMT4">
                  <p:embed/>
                </p:oleObj>
              </mc:Choice>
              <mc:Fallback>
                <p:oleObj name="Equation" r:id="rId3" imgW="2082800" imgH="444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790" y="4166875"/>
                        <a:ext cx="3997325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79" name="Text Box 7"/>
          <p:cNvSpPr txBox="1">
            <a:spLocks noChangeArrowheads="1"/>
          </p:cNvSpPr>
          <p:nvPr/>
        </p:nvSpPr>
        <p:spPr bwMode="auto">
          <a:xfrm>
            <a:off x="1202057" y="4360704"/>
            <a:ext cx="89789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>
                <a:latin typeface="Times New Roman" panose="02020603050405020304" pitchFamily="18" charset="0"/>
              </a:rPr>
              <a:t>同理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graphicFrame>
        <p:nvGraphicFramePr>
          <p:cNvPr id="233480" name="Object 8"/>
          <p:cNvGraphicFramePr>
            <a:graphicFrameLocks noChangeAspect="1"/>
          </p:cNvGraphicFramePr>
          <p:nvPr/>
        </p:nvGraphicFramePr>
        <p:xfrm>
          <a:off x="2066290" y="5165759"/>
          <a:ext cx="38354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40" name="Equation" r:id="rId5" imgW="2019300" imgH="520700" progId="Equation.DSMT4">
                  <p:embed/>
                </p:oleObj>
              </mc:Choice>
              <mc:Fallback>
                <p:oleObj name="Equation" r:id="rId5" imgW="2019300" imgH="520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290" y="5165759"/>
                        <a:ext cx="38354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81" name="Object 9"/>
          <p:cNvGraphicFramePr>
            <a:graphicFrameLocks noChangeAspect="1"/>
          </p:cNvGraphicFramePr>
          <p:nvPr/>
        </p:nvGraphicFramePr>
        <p:xfrm>
          <a:off x="5796598" y="5084763"/>
          <a:ext cx="488315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41" name="公式" r:id="rId7" imgW="2603500" imgH="609600" progId="Equation.3">
                  <p:embed/>
                </p:oleObj>
              </mc:Choice>
              <mc:Fallback>
                <p:oleObj name="公式" r:id="rId7" imgW="2603500" imgH="609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598" y="5084763"/>
                        <a:ext cx="4883150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82" name="Text Box 10"/>
          <p:cNvSpPr txBox="1">
            <a:spLocks noChangeArrowheads="1"/>
          </p:cNvSpPr>
          <p:nvPr/>
        </p:nvSpPr>
        <p:spPr bwMode="auto">
          <a:xfrm>
            <a:off x="1070135" y="5367213"/>
            <a:ext cx="99949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例：</a:t>
            </a:r>
            <a:endParaRPr kumimoji="1" lang="zh-CN" altLang="en-US" sz="32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33483" name="Group 11"/>
          <p:cNvGrpSpPr/>
          <p:nvPr/>
        </p:nvGrpSpPr>
        <p:grpSpPr bwMode="auto">
          <a:xfrm>
            <a:off x="8410968" y="2353197"/>
            <a:ext cx="2834038" cy="1716203"/>
            <a:chOff x="2979" y="2547"/>
            <a:chExt cx="1707" cy="1008"/>
          </a:xfrm>
        </p:grpSpPr>
        <p:sp>
          <p:nvSpPr>
            <p:cNvPr id="233484" name="Line 12"/>
            <p:cNvSpPr>
              <a:spLocks noChangeShapeType="1"/>
            </p:cNvSpPr>
            <p:nvPr/>
          </p:nvSpPr>
          <p:spPr bwMode="auto">
            <a:xfrm>
              <a:off x="3048" y="3292"/>
              <a:ext cx="144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3485" name="Line 13"/>
            <p:cNvSpPr>
              <a:spLocks noChangeShapeType="1"/>
            </p:cNvSpPr>
            <p:nvPr/>
          </p:nvSpPr>
          <p:spPr bwMode="auto">
            <a:xfrm flipV="1">
              <a:off x="3240" y="2680"/>
              <a:ext cx="0" cy="84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3486" name="Text Box 14"/>
            <p:cNvSpPr txBox="1">
              <a:spLocks noChangeArrowheads="1"/>
            </p:cNvSpPr>
            <p:nvPr/>
          </p:nvSpPr>
          <p:spPr bwMode="auto">
            <a:xfrm>
              <a:off x="4516" y="3210"/>
              <a:ext cx="17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3487" name="Text Box 15"/>
            <p:cNvSpPr txBox="1">
              <a:spLocks noChangeArrowheads="1"/>
            </p:cNvSpPr>
            <p:nvPr/>
          </p:nvSpPr>
          <p:spPr bwMode="auto">
            <a:xfrm>
              <a:off x="3258" y="2547"/>
              <a:ext cx="418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(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33488" name="Line 16"/>
            <p:cNvSpPr>
              <a:spLocks noChangeShapeType="1"/>
            </p:cNvSpPr>
            <p:nvPr/>
          </p:nvSpPr>
          <p:spPr bwMode="auto">
            <a:xfrm flipV="1">
              <a:off x="3240" y="2896"/>
              <a:ext cx="0" cy="396"/>
            </a:xfrm>
            <a:prstGeom prst="line">
              <a:avLst/>
            </a:prstGeom>
            <a:noFill/>
            <a:ln w="57150">
              <a:solidFill>
                <a:srgbClr val="FF0066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3489" name="Text Box 17"/>
            <p:cNvSpPr txBox="1">
              <a:spLocks noChangeArrowheads="1"/>
            </p:cNvSpPr>
            <p:nvPr/>
          </p:nvSpPr>
          <p:spPr bwMode="auto">
            <a:xfrm>
              <a:off x="2979" y="2767"/>
              <a:ext cx="217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3490" name="Text Box 18"/>
            <p:cNvSpPr txBox="1">
              <a:spLocks noChangeArrowheads="1"/>
            </p:cNvSpPr>
            <p:nvPr/>
          </p:nvSpPr>
          <p:spPr bwMode="auto">
            <a:xfrm>
              <a:off x="3015" y="3321"/>
              <a:ext cx="22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3491" name="Group 19"/>
          <p:cNvGrpSpPr/>
          <p:nvPr/>
        </p:nvGrpSpPr>
        <p:grpSpPr bwMode="auto">
          <a:xfrm>
            <a:off x="8568690" y="2177792"/>
            <a:ext cx="2646045" cy="1314602"/>
            <a:chOff x="3930" y="1844"/>
            <a:chExt cx="1321" cy="422"/>
          </a:xfrm>
        </p:grpSpPr>
        <p:sp>
          <p:nvSpPr>
            <p:cNvPr id="233492" name="Freeform 20"/>
            <p:cNvSpPr/>
            <p:nvPr/>
          </p:nvSpPr>
          <p:spPr bwMode="auto">
            <a:xfrm>
              <a:off x="3930" y="1943"/>
              <a:ext cx="975" cy="323"/>
            </a:xfrm>
            <a:custGeom>
              <a:avLst/>
              <a:gdLst>
                <a:gd name="T0" fmla="*/ 0 w 975"/>
                <a:gd name="T1" fmla="*/ 323 h 323"/>
                <a:gd name="T2" fmla="*/ 164 w 975"/>
                <a:gd name="T3" fmla="*/ 203 h 323"/>
                <a:gd name="T4" fmla="*/ 342 w 975"/>
                <a:gd name="T5" fmla="*/ 150 h 323"/>
                <a:gd name="T6" fmla="*/ 606 w 975"/>
                <a:gd name="T7" fmla="*/ 188 h 323"/>
                <a:gd name="T8" fmla="*/ 975 w 975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5" h="323">
                  <a:moveTo>
                    <a:pt x="0" y="323"/>
                  </a:moveTo>
                  <a:cubicBezTo>
                    <a:pt x="53" y="277"/>
                    <a:pt x="107" y="232"/>
                    <a:pt x="164" y="203"/>
                  </a:cubicBezTo>
                  <a:cubicBezTo>
                    <a:pt x="221" y="174"/>
                    <a:pt x="268" y="152"/>
                    <a:pt x="342" y="150"/>
                  </a:cubicBezTo>
                  <a:cubicBezTo>
                    <a:pt x="416" y="148"/>
                    <a:pt x="500" y="213"/>
                    <a:pt x="606" y="188"/>
                  </a:cubicBezTo>
                  <a:cubicBezTo>
                    <a:pt x="712" y="163"/>
                    <a:pt x="898" y="39"/>
                    <a:pt x="975" y="0"/>
                  </a:cubicBezTo>
                </a:path>
              </a:pathLst>
            </a:custGeom>
            <a:noFill/>
            <a:ln w="28575" cap="flat" cmpd="sng">
              <a:solidFill>
                <a:srgbClr val="00FFFF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3493" name="Text Box 21"/>
            <p:cNvSpPr txBox="1">
              <a:spLocks noChangeArrowheads="1"/>
            </p:cNvSpPr>
            <p:nvPr/>
          </p:nvSpPr>
          <p:spPr bwMode="auto">
            <a:xfrm>
              <a:off x="4890" y="1844"/>
              <a:ext cx="361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3494" name="Group 22"/>
          <p:cNvGrpSpPr/>
          <p:nvPr/>
        </p:nvGrpSpPr>
        <p:grpSpPr bwMode="auto">
          <a:xfrm>
            <a:off x="8818917" y="3069269"/>
            <a:ext cx="830263" cy="522287"/>
            <a:chOff x="4081" y="2047"/>
            <a:chExt cx="523" cy="329"/>
          </a:xfrm>
        </p:grpSpPr>
        <p:sp>
          <p:nvSpPr>
            <p:cNvPr id="233495" name="Text Box 23"/>
            <p:cNvSpPr txBox="1">
              <a:spLocks noChangeArrowheads="1"/>
            </p:cNvSpPr>
            <p:nvPr/>
          </p:nvSpPr>
          <p:spPr bwMode="auto">
            <a:xfrm>
              <a:off x="4166" y="2047"/>
              <a:ext cx="43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3496" name="Oval 24"/>
            <p:cNvSpPr>
              <a:spLocks noChangeArrowheads="1"/>
            </p:cNvSpPr>
            <p:nvPr/>
          </p:nvSpPr>
          <p:spPr bwMode="auto">
            <a:xfrm>
              <a:off x="4081" y="2100"/>
              <a:ext cx="47" cy="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3497" name="Text Box 25"/>
          <p:cNvSpPr txBox="1">
            <a:spLocks noChangeArrowheads="1"/>
          </p:cNvSpPr>
          <p:nvPr/>
        </p:nvSpPr>
        <p:spPr bwMode="auto">
          <a:xfrm>
            <a:off x="8401067" y="4349274"/>
            <a:ext cx="29876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>
                <a:latin typeface="楷体_GB2312" pitchFamily="49" charset="-122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f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>
                <a:latin typeface="楷体_GB2312" pitchFamily="49" charset="-122"/>
              </a:rPr>
              <a:t>在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0 </a:t>
            </a:r>
            <a:r>
              <a:rPr kumimoji="1" lang="zh-CN" altLang="en-US">
                <a:latin typeface="楷体_GB2312" pitchFamily="49" charset="-122"/>
              </a:rPr>
              <a:t>处连续</a:t>
            </a:r>
            <a:endParaRPr kumimoji="1" lang="zh-CN" altLang="en-US">
              <a:latin typeface="楷体_GB2312" pitchFamily="49" charset="-122"/>
            </a:endParaRPr>
          </a:p>
        </p:txBody>
      </p:sp>
      <p:grpSp>
        <p:nvGrpSpPr>
          <p:cNvPr id="233502" name="Group 30"/>
          <p:cNvGrpSpPr/>
          <p:nvPr/>
        </p:nvGrpSpPr>
        <p:grpSpPr bwMode="auto">
          <a:xfrm>
            <a:off x="2209800" y="2849279"/>
            <a:ext cx="1873250" cy="1076325"/>
            <a:chOff x="884" y="1162"/>
            <a:chExt cx="1180" cy="678"/>
          </a:xfrm>
        </p:grpSpPr>
        <p:sp>
          <p:nvSpPr>
            <p:cNvPr id="233499" name="Text Box 27" descr="羊皮纸"/>
            <p:cNvSpPr txBox="1">
              <a:spLocks noChangeArrowheads="1"/>
            </p:cNvSpPr>
            <p:nvPr/>
          </p:nvSpPr>
          <p:spPr bwMode="auto">
            <a:xfrm>
              <a:off x="884" y="1434"/>
              <a:ext cx="1180" cy="406"/>
            </a:xfrm>
            <a:prstGeom prst="rect">
              <a:avLst/>
            </a:prstGeom>
            <a:blipFill dpi="0"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sz="36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f</a:t>
              </a:r>
              <a:r>
                <a:rPr kumimoji="1" lang="en-US" altLang="zh-CN" sz="36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(0)(</a:t>
              </a:r>
              <a:r>
                <a:rPr kumimoji="1" lang="en-US" altLang="zh-CN" sz="36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36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sz="36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33500" name="Line 28"/>
            <p:cNvSpPr>
              <a:spLocks noChangeShapeType="1"/>
            </p:cNvSpPr>
            <p:nvPr/>
          </p:nvSpPr>
          <p:spPr bwMode="auto">
            <a:xfrm>
              <a:off x="1383" y="1162"/>
              <a:ext cx="0" cy="22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3501" name="Line 29"/>
            <p:cNvSpPr>
              <a:spLocks noChangeShapeType="1"/>
            </p:cNvSpPr>
            <p:nvPr/>
          </p:nvSpPr>
          <p:spPr bwMode="auto">
            <a:xfrm>
              <a:off x="1519" y="1162"/>
              <a:ext cx="0" cy="22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3503" name="Group 31"/>
          <p:cNvGrpSpPr/>
          <p:nvPr/>
        </p:nvGrpSpPr>
        <p:grpSpPr bwMode="auto">
          <a:xfrm>
            <a:off x="6942773" y="4131310"/>
            <a:ext cx="1643064" cy="850900"/>
            <a:chOff x="385" y="3022"/>
            <a:chExt cx="1035" cy="536"/>
          </a:xfrm>
        </p:grpSpPr>
        <p:pic>
          <p:nvPicPr>
            <p:cNvPr id="233504" name="Picture 32" descr="12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3505" name="Text Box 33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233509" name="Group 37"/>
          <p:cNvGrpSpPr/>
          <p:nvPr/>
        </p:nvGrpSpPr>
        <p:grpSpPr bwMode="auto">
          <a:xfrm>
            <a:off x="11132471" y="6446871"/>
            <a:ext cx="792162" cy="368300"/>
            <a:chOff x="5193" y="4020"/>
            <a:chExt cx="499" cy="232"/>
          </a:xfrm>
        </p:grpSpPr>
        <p:pic>
          <p:nvPicPr>
            <p:cNvPr id="233510" name="Picture 38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3511" name="Text Box 3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3512" name="Group 40"/>
          <p:cNvGrpSpPr/>
          <p:nvPr/>
        </p:nvGrpSpPr>
        <p:grpSpPr bwMode="auto">
          <a:xfrm>
            <a:off x="10268871" y="6446871"/>
            <a:ext cx="792162" cy="368300"/>
            <a:chOff x="4649" y="4020"/>
            <a:chExt cx="499" cy="232"/>
          </a:xfrm>
        </p:grpSpPr>
        <p:pic>
          <p:nvPicPr>
            <p:cNvPr id="233513" name="Picture 41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3514" name="Text Box 4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3515" name="Group 43"/>
          <p:cNvGrpSpPr/>
          <p:nvPr/>
        </p:nvGrpSpPr>
        <p:grpSpPr bwMode="auto">
          <a:xfrm>
            <a:off x="9403692" y="6446871"/>
            <a:ext cx="792163" cy="368300"/>
            <a:chOff x="4649" y="4020"/>
            <a:chExt cx="499" cy="232"/>
          </a:xfrm>
        </p:grpSpPr>
        <p:pic>
          <p:nvPicPr>
            <p:cNvPr id="233516" name="Picture 44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3517" name="Text Box 45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2582495" y="2057306"/>
            <a:ext cx="1368152" cy="645319"/>
          </a:xfrm>
          <a:prstGeom prst="rect">
            <a:avLst/>
          </a:prstGeom>
          <a:solidFill>
            <a:schemeClr val="accent2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035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冲激函数的性质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33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3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3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23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33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3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3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3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3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3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3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23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233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6" grpId="0" autoUpdateAnimBg="0" uiExpand="1" build="p"/>
      <p:bldP spid="233479" grpId="0" autoUpdateAnimBg="0" uiExpand="1" build="p"/>
      <p:bldP spid="233482" grpId="0" bldLvl="0" animBg="1"/>
      <p:bldP spid="233497" grpId="0" bldLvl="0" animBg="1"/>
      <p:bldP spid="2" grpId="0" bldLvl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1" name="Object 5"/>
          <p:cNvGraphicFramePr>
            <a:graphicFrameLocks noChangeAspect="1"/>
          </p:cNvGraphicFramePr>
          <p:nvPr/>
        </p:nvGraphicFramePr>
        <p:xfrm>
          <a:off x="5267025" y="4580289"/>
          <a:ext cx="2865437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95" name="公式" r:id="rId1" imgW="1689100" imgH="609600" progId="Equation.3">
                  <p:embed/>
                </p:oleObj>
              </mc:Choice>
              <mc:Fallback>
                <p:oleObj name="公式" r:id="rId1" imgW="1689100" imgH="609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7025" y="4580289"/>
                        <a:ext cx="2865437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3073100" y="5662329"/>
            <a:ext cx="64087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>
                <a:latin typeface="楷体_GB2312" pitchFamily="49" charset="-122"/>
              </a:rPr>
              <a:t>不是冲激函数 </a:t>
            </a:r>
            <a:r>
              <a:rPr kumimoji="1" lang="en-US" altLang="zh-CN">
                <a:latin typeface="楷体_GB2312" pitchFamily="49" charset="-122"/>
              </a:rPr>
              <a:t>, </a:t>
            </a:r>
            <a:r>
              <a:rPr kumimoji="1" lang="zh-CN" altLang="en-US">
                <a:latin typeface="楷体_GB2312" pitchFamily="49" charset="-122"/>
              </a:rPr>
              <a:t>否则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KCL</a:t>
            </a:r>
            <a:r>
              <a:rPr kumimoji="1" lang="zh-CN" altLang="en-US">
                <a:latin typeface="楷体_GB2312" pitchFamily="49" charset="-122"/>
              </a:rPr>
              <a:t>不成立。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234503" name="Text Box 7"/>
          <p:cNvSpPr txBox="1">
            <a:spLocks noChangeArrowheads="1"/>
          </p:cNvSpPr>
          <p:nvPr/>
        </p:nvSpPr>
        <p:spPr bwMode="auto">
          <a:xfrm>
            <a:off x="1849755" y="3570639"/>
            <a:ext cx="511333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分两个时间段考虑冲激响应</a:t>
            </a:r>
            <a:endParaRPr kumimoji="1" lang="zh-CN" altLang="en-US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234505" name="Text Box 9"/>
          <p:cNvSpPr txBox="1">
            <a:spLocks noChangeArrowheads="1"/>
          </p:cNvSpPr>
          <p:nvPr/>
        </p:nvSpPr>
        <p:spPr bwMode="auto">
          <a:xfrm>
            <a:off x="1993583" y="4865374"/>
            <a:ext cx="32766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电容充电，方程为：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grpSp>
        <p:nvGrpSpPr>
          <p:cNvPr id="234506" name="Group 10"/>
          <p:cNvGrpSpPr/>
          <p:nvPr/>
        </p:nvGrpSpPr>
        <p:grpSpPr bwMode="auto">
          <a:xfrm>
            <a:off x="1490045" y="4146868"/>
            <a:ext cx="4103687" cy="522643"/>
            <a:chOff x="321" y="1759"/>
            <a:chExt cx="1699" cy="296"/>
          </a:xfrm>
        </p:grpSpPr>
        <p:sp>
          <p:nvSpPr>
            <p:cNvPr id="234507" name="Text Box 11"/>
            <p:cNvSpPr txBox="1">
              <a:spLocks noChangeArrowheads="1"/>
            </p:cNvSpPr>
            <p:nvPr/>
          </p:nvSpPr>
          <p:spPr bwMode="auto">
            <a:xfrm>
              <a:off x="321" y="1759"/>
              <a:ext cx="1699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(1)</a:t>
              </a:r>
              <a:r>
                <a:rPr kumimoji="1"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在</a:t>
              </a:r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kumimoji="1" lang="zh-CN" altLang="en-US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zh-CN" altLang="en-US" b="0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—</a:t>
              </a:r>
              <a:r>
                <a:rPr kumimoji="1" lang="en-US" altLang="zh-CN" b="0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间</a:t>
              </a:r>
              <a:endPara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4508" name="Line 12"/>
            <p:cNvSpPr>
              <a:spLocks noChangeShapeType="1"/>
            </p:cNvSpPr>
            <p:nvPr/>
          </p:nvSpPr>
          <p:spPr bwMode="auto">
            <a:xfrm>
              <a:off x="1227" y="1955"/>
              <a:ext cx="209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4510" name="Text Box 14"/>
          <p:cNvSpPr txBox="1">
            <a:spLocks noChangeArrowheads="1"/>
          </p:cNvSpPr>
          <p:nvPr/>
        </p:nvSpPr>
        <p:spPr bwMode="auto">
          <a:xfrm>
            <a:off x="842329" y="2776413"/>
            <a:ext cx="113284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kumimoji="1" lang="en-US" altLang="zh-CN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32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4511" name="Text Box 15"/>
          <p:cNvSpPr txBox="1">
            <a:spLocks noChangeArrowheads="1"/>
          </p:cNvSpPr>
          <p:nvPr/>
        </p:nvSpPr>
        <p:spPr bwMode="auto">
          <a:xfrm>
            <a:off x="914718" y="1409417"/>
            <a:ext cx="504031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2.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一阶电路的冲激响应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234512" name="Text Box 16"/>
          <p:cNvSpPr txBox="1">
            <a:spLocks noChangeArrowheads="1"/>
          </p:cNvSpPr>
          <p:nvPr/>
        </p:nvSpPr>
        <p:spPr bwMode="auto">
          <a:xfrm>
            <a:off x="3364230" y="2097405"/>
            <a:ext cx="8072755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Times New Roman" panose="02020603050405020304" pitchFamily="18" charset="0"/>
              </a:rPr>
              <a:t>激励为单位冲激函数时</a:t>
            </a:r>
            <a:r>
              <a:rPr kumimoji="1" lang="zh-CN" altLang="en-US" dirty="0" smtClean="0">
                <a:latin typeface="Times New Roman" panose="02020603050405020304" pitchFamily="18" charset="0"/>
              </a:rPr>
              <a:t>，电路</a:t>
            </a:r>
            <a:r>
              <a:rPr kumimoji="1" lang="zh-CN" altLang="en-US" dirty="0">
                <a:latin typeface="Times New Roman" panose="02020603050405020304" pitchFamily="18" charset="0"/>
              </a:rPr>
              <a:t>中产生的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零状态响应</a:t>
            </a:r>
            <a:r>
              <a:rPr kumimoji="1" lang="zh-CN" altLang="en-US" dirty="0">
                <a:latin typeface="Times New Roman" panose="02020603050405020304" pitchFamily="18" charset="0"/>
              </a:rPr>
              <a:t>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34513" name="Text Box 17"/>
          <p:cNvSpPr txBox="1">
            <a:spLocks noChangeArrowheads="1"/>
          </p:cNvSpPr>
          <p:nvPr/>
        </p:nvSpPr>
        <p:spPr bwMode="auto">
          <a:xfrm>
            <a:off x="1273508" y="2141697"/>
            <a:ext cx="1612900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冲激响应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4514" name="Line 18"/>
          <p:cNvSpPr>
            <a:spLocks noChangeShapeType="1"/>
          </p:cNvSpPr>
          <p:nvPr/>
        </p:nvSpPr>
        <p:spPr bwMode="auto">
          <a:xfrm>
            <a:off x="2924175" y="2418080"/>
            <a:ext cx="468000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4572" name="Rectangle 76"/>
          <p:cNvSpPr>
            <a:spLocks noChangeArrowheads="1"/>
          </p:cNvSpPr>
          <p:nvPr/>
        </p:nvSpPr>
        <p:spPr bwMode="auto">
          <a:xfrm>
            <a:off x="1850390" y="2848486"/>
            <a:ext cx="770503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dirty="0">
                <a:latin typeface="楷体_GB2312" pitchFamily="49" charset="-122"/>
                <a:cs typeface="Times New Roman" panose="02020603050405020304" pitchFamily="18" charset="0"/>
              </a:rPr>
              <a:t>求单位冲激电流激励下的</a:t>
            </a: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r>
              <a:rPr lang="zh-CN" altLang="en-US" dirty="0">
                <a:latin typeface="楷体_GB2312" pitchFamily="49" charset="-122"/>
                <a:cs typeface="Times New Roman" panose="02020603050405020304" pitchFamily="18" charset="0"/>
              </a:rPr>
              <a:t>电路的零状态响应。</a:t>
            </a:r>
            <a:endParaRPr lang="zh-CN" altLang="en-US" dirty="0">
              <a:latin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4574" name="Text Box 78"/>
          <p:cNvSpPr txBox="1">
            <a:spLocks noChangeArrowheads="1"/>
          </p:cNvSpPr>
          <p:nvPr/>
        </p:nvSpPr>
        <p:spPr bwMode="auto">
          <a:xfrm>
            <a:off x="913765" y="3498884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234575" name="Group 79"/>
          <p:cNvGrpSpPr/>
          <p:nvPr/>
        </p:nvGrpSpPr>
        <p:grpSpPr bwMode="auto">
          <a:xfrm>
            <a:off x="1129030" y="5444808"/>
            <a:ext cx="1643064" cy="850900"/>
            <a:chOff x="385" y="3022"/>
            <a:chExt cx="1035" cy="536"/>
          </a:xfrm>
        </p:grpSpPr>
        <p:pic>
          <p:nvPicPr>
            <p:cNvPr id="234576" name="Picture 80" descr="1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4577" name="Text Box 81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234581" name="Group 85"/>
          <p:cNvGrpSpPr/>
          <p:nvPr/>
        </p:nvGrpSpPr>
        <p:grpSpPr bwMode="auto">
          <a:xfrm>
            <a:off x="11132471" y="6446871"/>
            <a:ext cx="792162" cy="368300"/>
            <a:chOff x="5193" y="4020"/>
            <a:chExt cx="499" cy="232"/>
          </a:xfrm>
        </p:grpSpPr>
        <p:pic>
          <p:nvPicPr>
            <p:cNvPr id="234582" name="Picture 86" descr="789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4583" name="Text Box 8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4584" name="Group 88"/>
          <p:cNvGrpSpPr/>
          <p:nvPr/>
        </p:nvGrpSpPr>
        <p:grpSpPr bwMode="auto">
          <a:xfrm>
            <a:off x="10268871" y="6446871"/>
            <a:ext cx="792162" cy="368300"/>
            <a:chOff x="4649" y="4020"/>
            <a:chExt cx="499" cy="232"/>
          </a:xfrm>
        </p:grpSpPr>
        <p:pic>
          <p:nvPicPr>
            <p:cNvPr id="234585" name="Picture 89" descr="789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4586" name="Text Box 9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4587" name="Group 91"/>
          <p:cNvGrpSpPr/>
          <p:nvPr/>
        </p:nvGrpSpPr>
        <p:grpSpPr bwMode="auto">
          <a:xfrm>
            <a:off x="9403692" y="6446871"/>
            <a:ext cx="792163" cy="368300"/>
            <a:chOff x="4649" y="4020"/>
            <a:chExt cx="499" cy="232"/>
          </a:xfrm>
        </p:grpSpPr>
        <p:pic>
          <p:nvPicPr>
            <p:cNvPr id="234588" name="Picture 92" descr="789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4589" name="Text Box 93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4591" name="Group 95"/>
          <p:cNvGrpSpPr/>
          <p:nvPr/>
        </p:nvGrpSpPr>
        <p:grpSpPr bwMode="auto">
          <a:xfrm>
            <a:off x="8107046" y="3499490"/>
            <a:ext cx="3556000" cy="2322513"/>
            <a:chOff x="3515" y="1842"/>
            <a:chExt cx="2240" cy="1463"/>
          </a:xfrm>
        </p:grpSpPr>
        <p:sp>
          <p:nvSpPr>
            <p:cNvPr id="234548" name="Text Box 52"/>
            <p:cNvSpPr txBox="1">
              <a:spLocks noChangeArrowheads="1"/>
            </p:cNvSpPr>
            <p:nvPr/>
          </p:nvSpPr>
          <p:spPr bwMode="auto">
            <a:xfrm>
              <a:off x="4161" y="2976"/>
              <a:ext cx="969" cy="32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4549" name="Line 53"/>
            <p:cNvSpPr>
              <a:spLocks noChangeShapeType="1"/>
            </p:cNvSpPr>
            <p:nvPr/>
          </p:nvSpPr>
          <p:spPr bwMode="auto">
            <a:xfrm>
              <a:off x="4660" y="1842"/>
              <a:ext cx="0" cy="10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4551" name="Text Box 55"/>
            <p:cNvSpPr txBox="1">
              <a:spLocks noChangeArrowheads="1"/>
            </p:cNvSpPr>
            <p:nvPr/>
          </p:nvSpPr>
          <p:spPr bwMode="auto">
            <a:xfrm>
              <a:off x="5063" y="1842"/>
              <a:ext cx="27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4552" name="Text Box 56"/>
            <p:cNvSpPr txBox="1">
              <a:spLocks noChangeArrowheads="1"/>
            </p:cNvSpPr>
            <p:nvPr/>
          </p:nvSpPr>
          <p:spPr bwMode="auto">
            <a:xfrm>
              <a:off x="4343" y="2204"/>
              <a:ext cx="25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4553" name="Text Box 57"/>
            <p:cNvSpPr txBox="1">
              <a:spLocks noChangeArrowheads="1"/>
            </p:cNvSpPr>
            <p:nvPr/>
          </p:nvSpPr>
          <p:spPr bwMode="auto">
            <a:xfrm>
              <a:off x="3515" y="1933"/>
              <a:ext cx="54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(t)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34554" name="Line 58"/>
            <p:cNvSpPr>
              <a:spLocks noChangeShapeType="1"/>
            </p:cNvSpPr>
            <p:nvPr/>
          </p:nvSpPr>
          <p:spPr bwMode="auto">
            <a:xfrm flipV="1">
              <a:off x="5341" y="2341"/>
              <a:ext cx="0" cy="5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4555" name="Rectangle 59"/>
            <p:cNvSpPr>
              <a:spLocks noChangeArrowheads="1"/>
            </p:cNvSpPr>
            <p:nvPr/>
          </p:nvSpPr>
          <p:spPr bwMode="auto">
            <a:xfrm>
              <a:off x="4932" y="2204"/>
              <a:ext cx="26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4557" name="Text Box 61"/>
            <p:cNvSpPr txBox="1">
              <a:spLocks noChangeArrowheads="1"/>
            </p:cNvSpPr>
            <p:nvPr/>
          </p:nvSpPr>
          <p:spPr bwMode="auto">
            <a:xfrm>
              <a:off x="5386" y="1887"/>
              <a:ext cx="24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4558" name="Text Box 62"/>
            <p:cNvSpPr txBox="1">
              <a:spLocks noChangeArrowheads="1"/>
            </p:cNvSpPr>
            <p:nvPr/>
          </p:nvSpPr>
          <p:spPr bwMode="auto">
            <a:xfrm>
              <a:off x="5386" y="2386"/>
              <a:ext cx="31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4559" name="Text Box 63"/>
            <p:cNvSpPr txBox="1">
              <a:spLocks noChangeArrowheads="1"/>
            </p:cNvSpPr>
            <p:nvPr/>
          </p:nvSpPr>
          <p:spPr bwMode="auto">
            <a:xfrm>
              <a:off x="5431" y="2159"/>
              <a:ext cx="32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4560" name="Line 64"/>
            <p:cNvSpPr>
              <a:spLocks noChangeShapeType="1"/>
            </p:cNvSpPr>
            <p:nvPr/>
          </p:nvSpPr>
          <p:spPr bwMode="auto">
            <a:xfrm>
              <a:off x="3969" y="1842"/>
              <a:ext cx="137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61" name="Line 65"/>
            <p:cNvSpPr>
              <a:spLocks noChangeShapeType="1"/>
            </p:cNvSpPr>
            <p:nvPr/>
          </p:nvSpPr>
          <p:spPr bwMode="auto">
            <a:xfrm>
              <a:off x="5341" y="1842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62" name="Line 66"/>
            <p:cNvSpPr>
              <a:spLocks noChangeShapeType="1"/>
            </p:cNvSpPr>
            <p:nvPr/>
          </p:nvSpPr>
          <p:spPr bwMode="auto">
            <a:xfrm>
              <a:off x="3969" y="1842"/>
              <a:ext cx="0" cy="10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63" name="Line 67"/>
            <p:cNvSpPr>
              <a:spLocks noChangeShapeType="1"/>
            </p:cNvSpPr>
            <p:nvPr/>
          </p:nvSpPr>
          <p:spPr bwMode="auto">
            <a:xfrm flipV="1">
              <a:off x="3969" y="2885"/>
              <a:ext cx="137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4564" name="Rectangle 68"/>
            <p:cNvSpPr>
              <a:spLocks noChangeArrowheads="1"/>
            </p:cNvSpPr>
            <p:nvPr/>
          </p:nvSpPr>
          <p:spPr bwMode="auto">
            <a:xfrm>
              <a:off x="4595" y="2204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4565" name="Group 69"/>
            <p:cNvGrpSpPr/>
            <p:nvPr/>
          </p:nvGrpSpPr>
          <p:grpSpPr bwMode="auto">
            <a:xfrm>
              <a:off x="5205" y="2250"/>
              <a:ext cx="240" cy="90"/>
              <a:chOff x="4604" y="2478"/>
              <a:chExt cx="240" cy="90"/>
            </a:xfrm>
          </p:grpSpPr>
          <p:sp>
            <p:nvSpPr>
              <p:cNvPr id="234566" name="Line 70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4567" name="Line 71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4556" name="Line 60"/>
            <p:cNvSpPr>
              <a:spLocks noChangeShapeType="1"/>
            </p:cNvSpPr>
            <p:nvPr/>
          </p:nvSpPr>
          <p:spPr bwMode="auto">
            <a:xfrm flipV="1">
              <a:off x="3969" y="1933"/>
              <a:ext cx="0" cy="40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4568" name="Group 72"/>
            <p:cNvGrpSpPr/>
            <p:nvPr/>
          </p:nvGrpSpPr>
          <p:grpSpPr bwMode="auto">
            <a:xfrm>
              <a:off x="3798" y="2296"/>
              <a:ext cx="363" cy="363"/>
              <a:chOff x="4785" y="709"/>
              <a:chExt cx="363" cy="363"/>
            </a:xfrm>
          </p:grpSpPr>
          <p:sp>
            <p:nvSpPr>
              <p:cNvPr id="234569" name="Oval 73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234570" name="Line 74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4550" name="Line 54"/>
            <p:cNvSpPr>
              <a:spLocks noChangeShapeType="1"/>
            </p:cNvSpPr>
            <p:nvPr/>
          </p:nvSpPr>
          <p:spPr bwMode="auto">
            <a:xfrm>
              <a:off x="5329" y="1888"/>
              <a:ext cx="10" cy="31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一阶电路冲激响应例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4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4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3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34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234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34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4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4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4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4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4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4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4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4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4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4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4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3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3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234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34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2" grpId="0" autoUpdateAnimBg="0"/>
      <p:bldP spid="234503" grpId="0"/>
      <p:bldP spid="234505" grpId="0"/>
      <p:bldP spid="234510" grpId="0" bldLvl="0" animBg="1"/>
      <p:bldP spid="234511" grpId="0"/>
      <p:bldP spid="234512" grpId="0" bldLvl="0" animBg="1"/>
      <p:bldP spid="234513" grpId="0" bldLvl="0" animBg="1"/>
      <p:bldP spid="234514" grpId="0" bldLvl="0" animBg="1"/>
      <p:bldP spid="234572" grpId="0" bldLvl="0" animBg="1"/>
      <p:bldP spid="234574" grpId="0" bldLvl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100" name="Object 4"/>
          <p:cNvGraphicFramePr>
            <a:graphicFrameLocks noChangeAspect="1"/>
          </p:cNvGraphicFramePr>
          <p:nvPr/>
        </p:nvGraphicFramePr>
        <p:xfrm>
          <a:off x="6855143" y="2489869"/>
          <a:ext cx="3376612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35" name="公式" r:id="rId1" imgW="1943100" imgH="609600" progId="Equation.3">
                  <p:embed/>
                </p:oleObj>
              </mc:Choice>
              <mc:Fallback>
                <p:oleObj name="公式" r:id="rId1" imgW="1943100" imgH="60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5143" y="2489869"/>
                        <a:ext cx="3376612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109" name="Text Box 13"/>
          <p:cNvSpPr txBox="1">
            <a:spLocks noChangeArrowheads="1"/>
          </p:cNvSpPr>
          <p:nvPr/>
        </p:nvSpPr>
        <p:spPr bwMode="auto">
          <a:xfrm>
            <a:off x="2211071" y="3642996"/>
            <a:ext cx="66179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电容中的冲激电流使电容电压发生跃变。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graphicFrame>
        <p:nvGraphicFramePr>
          <p:cNvPr id="260140" name="Object 44"/>
          <p:cNvGraphicFramePr>
            <a:graphicFrameLocks noChangeAspect="1"/>
          </p:cNvGraphicFramePr>
          <p:nvPr/>
        </p:nvGraphicFramePr>
        <p:xfrm>
          <a:off x="1973582" y="1410335"/>
          <a:ext cx="7308850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36" name="公式" r:id="rId3" imgW="3314700" imgH="609600" progId="Equation.3">
                  <p:embed/>
                </p:oleObj>
              </mc:Choice>
              <mc:Fallback>
                <p:oleObj name="公式" r:id="rId3" imgW="3314700" imgH="6096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582" y="1410335"/>
                        <a:ext cx="7308850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0141" name="Group 45"/>
          <p:cNvGrpSpPr/>
          <p:nvPr/>
        </p:nvGrpSpPr>
        <p:grpSpPr bwMode="auto">
          <a:xfrm>
            <a:off x="4944745" y="1409065"/>
            <a:ext cx="1657350" cy="1223963"/>
            <a:chOff x="1837" y="2613"/>
            <a:chExt cx="1044" cy="771"/>
          </a:xfrm>
        </p:grpSpPr>
        <p:sp>
          <p:nvSpPr>
            <p:cNvPr id="260142" name="Line 46"/>
            <p:cNvSpPr>
              <a:spLocks noChangeShapeType="1"/>
            </p:cNvSpPr>
            <p:nvPr/>
          </p:nvSpPr>
          <p:spPr bwMode="auto">
            <a:xfrm flipV="1">
              <a:off x="1837" y="2704"/>
              <a:ext cx="680" cy="6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0143" name="Text Box 47"/>
            <p:cNvSpPr txBox="1">
              <a:spLocks noChangeArrowheads="1"/>
            </p:cNvSpPr>
            <p:nvPr/>
          </p:nvSpPr>
          <p:spPr bwMode="auto">
            <a:xfrm>
              <a:off x="2473" y="2613"/>
              <a:ext cx="4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rgbClr val="FF33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  <a:endParaRPr lang="en-US" altLang="zh-CN" b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260145" name="Object 49"/>
          <p:cNvGraphicFramePr>
            <a:graphicFrameLocks noChangeAspect="1"/>
          </p:cNvGraphicFramePr>
          <p:nvPr/>
        </p:nvGraphicFramePr>
        <p:xfrm>
          <a:off x="2330779" y="2705735"/>
          <a:ext cx="371792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37" name="公式" r:id="rId5" imgW="2120900" imgH="355600" progId="Equation.3">
                  <p:embed/>
                </p:oleObj>
              </mc:Choice>
              <mc:Fallback>
                <p:oleObj name="公式" r:id="rId5" imgW="2120900" imgH="3556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779" y="2705735"/>
                        <a:ext cx="371792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146" name="Line 50"/>
          <p:cNvSpPr>
            <a:spLocks noChangeShapeType="1"/>
          </p:cNvSpPr>
          <p:nvPr/>
        </p:nvSpPr>
        <p:spPr bwMode="auto">
          <a:xfrm>
            <a:off x="1668782" y="2994660"/>
            <a:ext cx="649288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0147" name="Line 51"/>
          <p:cNvSpPr>
            <a:spLocks noChangeShapeType="1"/>
          </p:cNvSpPr>
          <p:nvPr/>
        </p:nvSpPr>
        <p:spPr bwMode="auto">
          <a:xfrm>
            <a:off x="6134419" y="2994660"/>
            <a:ext cx="649287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60148" name="Group 52"/>
          <p:cNvGrpSpPr/>
          <p:nvPr/>
        </p:nvGrpSpPr>
        <p:grpSpPr bwMode="auto">
          <a:xfrm>
            <a:off x="340044" y="3354070"/>
            <a:ext cx="1643064" cy="850900"/>
            <a:chOff x="385" y="3022"/>
            <a:chExt cx="1035" cy="536"/>
          </a:xfrm>
        </p:grpSpPr>
        <p:pic>
          <p:nvPicPr>
            <p:cNvPr id="260149" name="Picture 53" descr="12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0150" name="Text Box 54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结论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60151" name="Rectangle 55"/>
          <p:cNvSpPr>
            <a:spLocks noChangeArrowheads="1"/>
          </p:cNvSpPr>
          <p:nvPr/>
        </p:nvSpPr>
        <p:spPr bwMode="auto">
          <a:xfrm>
            <a:off x="484824" y="4289426"/>
            <a:ext cx="57353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b="0">
                <a:solidFill>
                  <a:schemeClr val="bg1"/>
                </a:solidFill>
                <a:latin typeface="楷体_GB2312" pitchFamily="49" charset="-122"/>
              </a:rPr>
              <a:t>(2)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 &gt;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i="1" baseline="30000">
                <a:solidFill>
                  <a:schemeClr val="bg1"/>
                </a:solidFill>
                <a:latin typeface="楷体_GB2312" pitchFamily="49" charset="-122"/>
              </a:rPr>
              <a:t> </a:t>
            </a:r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为零输入响应（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RC</a:t>
            </a:r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放电）</a:t>
            </a:r>
            <a:endParaRPr kumimoji="1" lang="zh-CN" altLang="en-US" baseline="30000">
              <a:solidFill>
                <a:schemeClr val="bg1"/>
              </a:solidFill>
              <a:latin typeface="楷体_GB2312" pitchFamily="49" charset="-122"/>
            </a:endParaRPr>
          </a:p>
        </p:txBody>
      </p:sp>
      <p:grpSp>
        <p:nvGrpSpPr>
          <p:cNvPr id="260182" name="Group 86"/>
          <p:cNvGrpSpPr/>
          <p:nvPr/>
        </p:nvGrpSpPr>
        <p:grpSpPr bwMode="auto">
          <a:xfrm>
            <a:off x="9092884" y="3502059"/>
            <a:ext cx="2195512" cy="1592263"/>
            <a:chOff x="4135" y="2115"/>
            <a:chExt cx="1383" cy="1003"/>
          </a:xfrm>
        </p:grpSpPr>
        <p:sp>
          <p:nvSpPr>
            <p:cNvPr id="260153" name="Line 57"/>
            <p:cNvSpPr>
              <a:spLocks noChangeShapeType="1"/>
            </p:cNvSpPr>
            <p:nvPr/>
          </p:nvSpPr>
          <p:spPr bwMode="auto">
            <a:xfrm>
              <a:off x="4196" y="2147"/>
              <a:ext cx="95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0154" name="Line 58"/>
            <p:cNvSpPr>
              <a:spLocks noChangeShapeType="1"/>
            </p:cNvSpPr>
            <p:nvPr/>
          </p:nvSpPr>
          <p:spPr bwMode="auto">
            <a:xfrm>
              <a:off x="5149" y="2600"/>
              <a:ext cx="0" cy="49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0155" name="Line 59"/>
            <p:cNvSpPr>
              <a:spLocks noChangeShapeType="1"/>
            </p:cNvSpPr>
            <p:nvPr/>
          </p:nvSpPr>
          <p:spPr bwMode="auto">
            <a:xfrm>
              <a:off x="5149" y="2147"/>
              <a:ext cx="0" cy="3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0156" name="Line 60"/>
            <p:cNvSpPr>
              <a:spLocks noChangeShapeType="1"/>
            </p:cNvSpPr>
            <p:nvPr/>
          </p:nvSpPr>
          <p:spPr bwMode="auto">
            <a:xfrm>
              <a:off x="4196" y="2147"/>
              <a:ext cx="0" cy="97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0157" name="Line 61"/>
            <p:cNvSpPr>
              <a:spLocks noChangeShapeType="1"/>
            </p:cNvSpPr>
            <p:nvPr/>
          </p:nvSpPr>
          <p:spPr bwMode="auto">
            <a:xfrm>
              <a:off x="4196" y="3099"/>
              <a:ext cx="95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0158" name="Line 62"/>
            <p:cNvSpPr>
              <a:spLocks noChangeShapeType="1"/>
            </p:cNvSpPr>
            <p:nvPr/>
          </p:nvSpPr>
          <p:spPr bwMode="auto">
            <a:xfrm>
              <a:off x="5148" y="2205"/>
              <a:ext cx="0" cy="24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0159" name="Text Box 63"/>
            <p:cNvSpPr txBox="1">
              <a:spLocks noChangeArrowheads="1"/>
            </p:cNvSpPr>
            <p:nvPr/>
          </p:nvSpPr>
          <p:spPr bwMode="auto">
            <a:xfrm>
              <a:off x="4876" y="2115"/>
              <a:ext cx="27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0160" name="Text Box 64"/>
            <p:cNvSpPr txBox="1">
              <a:spLocks noChangeArrowheads="1"/>
            </p:cNvSpPr>
            <p:nvPr/>
          </p:nvSpPr>
          <p:spPr bwMode="auto">
            <a:xfrm>
              <a:off x="4241" y="2464"/>
              <a:ext cx="25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0161" name="Text Box 65"/>
            <p:cNvSpPr txBox="1">
              <a:spLocks noChangeArrowheads="1"/>
            </p:cNvSpPr>
            <p:nvPr/>
          </p:nvSpPr>
          <p:spPr bwMode="auto">
            <a:xfrm>
              <a:off x="4740" y="2432"/>
              <a:ext cx="26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0162" name="Text Box 66"/>
            <p:cNvSpPr txBox="1">
              <a:spLocks noChangeArrowheads="1"/>
            </p:cNvSpPr>
            <p:nvPr/>
          </p:nvSpPr>
          <p:spPr bwMode="auto">
            <a:xfrm>
              <a:off x="5194" y="2205"/>
              <a:ext cx="324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kumimoji="1" lang="zh-CN" altLang="en-US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0163" name="Rectangle 67"/>
            <p:cNvSpPr>
              <a:spLocks noChangeArrowheads="1"/>
            </p:cNvSpPr>
            <p:nvPr/>
          </p:nvSpPr>
          <p:spPr bwMode="auto">
            <a:xfrm>
              <a:off x="4135" y="2464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60164" name="Group 68"/>
            <p:cNvGrpSpPr/>
            <p:nvPr/>
          </p:nvGrpSpPr>
          <p:grpSpPr bwMode="auto">
            <a:xfrm>
              <a:off x="5012" y="2509"/>
              <a:ext cx="240" cy="93"/>
              <a:chOff x="3787" y="2478"/>
              <a:chExt cx="240" cy="93"/>
            </a:xfrm>
          </p:grpSpPr>
          <p:sp>
            <p:nvSpPr>
              <p:cNvPr id="260165" name="Line 69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0166" name="Line 70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60167" name="Object 71"/>
          <p:cNvGraphicFramePr>
            <a:graphicFrameLocks noChangeAspect="1"/>
          </p:cNvGraphicFramePr>
          <p:nvPr/>
        </p:nvGraphicFramePr>
        <p:xfrm>
          <a:off x="9164320" y="5157788"/>
          <a:ext cx="15605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38" name="公式" r:id="rId8" imgW="1104900" imgH="609600" progId="Equation.3">
                  <p:embed/>
                </p:oleObj>
              </mc:Choice>
              <mc:Fallback>
                <p:oleObj name="公式" r:id="rId8" imgW="1104900" imgH="6096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4320" y="5157788"/>
                        <a:ext cx="1560513" cy="8636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CC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168" name="Object 72"/>
          <p:cNvGraphicFramePr>
            <a:graphicFrameLocks noChangeAspect="1"/>
          </p:cNvGraphicFramePr>
          <p:nvPr/>
        </p:nvGraphicFramePr>
        <p:xfrm>
          <a:off x="558801" y="4865722"/>
          <a:ext cx="3449638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39" name="Equation" r:id="rId10" imgW="1612900" imgH="558800" progId="Equation.DSMT4">
                  <p:embed/>
                </p:oleObj>
              </mc:Choice>
              <mc:Fallback>
                <p:oleObj name="Equation" r:id="rId10" imgW="1612900" imgH="558800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1" y="4865722"/>
                        <a:ext cx="3449638" cy="119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169" name="Object 73"/>
          <p:cNvGraphicFramePr>
            <a:graphicFrameLocks noChangeAspect="1"/>
          </p:cNvGraphicFramePr>
          <p:nvPr/>
        </p:nvGraphicFramePr>
        <p:xfrm>
          <a:off x="4146885" y="4870167"/>
          <a:ext cx="496887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40" name="Equation" r:id="rId12" imgW="2400300" imgH="558800" progId="Equation.DSMT4">
                  <p:embed/>
                </p:oleObj>
              </mc:Choice>
              <mc:Fallback>
                <p:oleObj name="Equation" r:id="rId12" imgW="2400300" imgH="558800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6885" y="4870167"/>
                        <a:ext cx="4968875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0173" name="Group 7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60174" name="Picture 78" descr="78900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0175" name="Text Box 7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0176" name="Group 8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60177" name="Picture 81" descr="78900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0178" name="Text Box 8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0179" name="Group 83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60180" name="Picture 84" descr="78900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0181" name="Text Box 85">
              <a:hlinkClick r:id="rId1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260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260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0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26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6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0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0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0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0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0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0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26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26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09" grpId="0"/>
      <p:bldP spid="260146" grpId="0" bldLvl="0" animBg="1"/>
      <p:bldP spid="260147" grpId="0" bldLvl="0" animBg="1"/>
      <p:bldP spid="26015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71" name="Group 51"/>
          <p:cNvGrpSpPr/>
          <p:nvPr/>
        </p:nvGrpSpPr>
        <p:grpSpPr bwMode="auto">
          <a:xfrm>
            <a:off x="2495572" y="3755837"/>
            <a:ext cx="3263901" cy="2101850"/>
            <a:chOff x="612" y="1926"/>
            <a:chExt cx="2056" cy="1324"/>
          </a:xfrm>
        </p:grpSpPr>
        <p:sp>
          <p:nvSpPr>
            <p:cNvPr id="235545" name="Text Box 25"/>
            <p:cNvSpPr txBox="1">
              <a:spLocks noChangeArrowheads="1"/>
            </p:cNvSpPr>
            <p:nvPr/>
          </p:nvSpPr>
          <p:spPr bwMode="auto">
            <a:xfrm>
              <a:off x="1098" y="1926"/>
              <a:ext cx="324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46" name="Line 26"/>
            <p:cNvSpPr>
              <a:spLocks noChangeShapeType="1"/>
            </p:cNvSpPr>
            <p:nvPr/>
          </p:nvSpPr>
          <p:spPr bwMode="auto">
            <a:xfrm>
              <a:off x="776" y="2962"/>
              <a:ext cx="1719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47" name="Line 27"/>
            <p:cNvSpPr>
              <a:spLocks noChangeShapeType="1"/>
            </p:cNvSpPr>
            <p:nvPr/>
          </p:nvSpPr>
          <p:spPr bwMode="auto">
            <a:xfrm flipV="1">
              <a:off x="1035" y="2025"/>
              <a:ext cx="0" cy="11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48" name="Line 28"/>
            <p:cNvSpPr>
              <a:spLocks noChangeShapeType="1"/>
            </p:cNvSpPr>
            <p:nvPr/>
          </p:nvSpPr>
          <p:spPr bwMode="auto">
            <a:xfrm flipH="1">
              <a:off x="787" y="2962"/>
              <a:ext cx="2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49" name="Line 29"/>
            <p:cNvSpPr>
              <a:spLocks noChangeShapeType="1"/>
            </p:cNvSpPr>
            <p:nvPr/>
          </p:nvSpPr>
          <p:spPr bwMode="auto">
            <a:xfrm>
              <a:off x="1046" y="2376"/>
              <a:ext cx="1291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50" name="Arc 30"/>
            <p:cNvSpPr/>
            <p:nvPr/>
          </p:nvSpPr>
          <p:spPr bwMode="auto">
            <a:xfrm flipH="1" flipV="1">
              <a:off x="1020" y="2160"/>
              <a:ext cx="1218" cy="773"/>
            </a:xfrm>
            <a:custGeom>
              <a:avLst/>
              <a:gdLst>
                <a:gd name="G0" fmla="+- 4332 0 0"/>
                <a:gd name="G1" fmla="+- 21600 0 0"/>
                <a:gd name="G2" fmla="+- 21600 0 0"/>
                <a:gd name="T0" fmla="*/ 0 w 25162"/>
                <a:gd name="T1" fmla="*/ 439 h 21600"/>
                <a:gd name="T2" fmla="*/ 25162 w 25162"/>
                <a:gd name="T3" fmla="*/ 15884 h 21600"/>
                <a:gd name="T4" fmla="*/ 4332 w 2516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62" h="21600" fill="none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</a:path>
                <a:path w="25162" h="21600" stroke="0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  <a:lnTo>
                    <a:pt x="4332" y="21600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51" name="Text Box 31"/>
            <p:cNvSpPr txBox="1">
              <a:spLocks noChangeArrowheads="1"/>
            </p:cNvSpPr>
            <p:nvPr/>
          </p:nvSpPr>
          <p:spPr bwMode="auto">
            <a:xfrm>
              <a:off x="2490" y="2701"/>
              <a:ext cx="17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52" name="Text Box 32"/>
            <p:cNvSpPr txBox="1">
              <a:spLocks noChangeArrowheads="1"/>
            </p:cNvSpPr>
            <p:nvPr/>
          </p:nvSpPr>
          <p:spPr bwMode="auto">
            <a:xfrm>
              <a:off x="762" y="2999"/>
              <a:ext cx="231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53" name="Line 33"/>
            <p:cNvSpPr>
              <a:spLocks noChangeShapeType="1"/>
            </p:cNvSpPr>
            <p:nvPr/>
          </p:nvSpPr>
          <p:spPr bwMode="auto">
            <a:xfrm flipV="1">
              <a:off x="1020" y="2387"/>
              <a:ext cx="2" cy="58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5554" name="Object 34"/>
            <p:cNvGraphicFramePr>
              <a:graphicFrameLocks noChangeAspect="1"/>
            </p:cNvGraphicFramePr>
            <p:nvPr/>
          </p:nvGraphicFramePr>
          <p:xfrm>
            <a:off x="612" y="1976"/>
            <a:ext cx="303" cy="7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93" name="公式" r:id="rId1" imgW="254000" imgH="609600" progId="Equation.3">
                    <p:embed/>
                  </p:oleObj>
                </mc:Choice>
                <mc:Fallback>
                  <p:oleObj name="公式" r:id="rId1" imgW="254000" imgH="6096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976"/>
                          <a:ext cx="303" cy="7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5565" name="Group 45"/>
          <p:cNvGrpSpPr/>
          <p:nvPr/>
        </p:nvGrpSpPr>
        <p:grpSpPr bwMode="auto">
          <a:xfrm>
            <a:off x="4793615" y="1410970"/>
            <a:ext cx="3733800" cy="2158365"/>
            <a:chOff x="373" y="2251"/>
            <a:chExt cx="2744" cy="1484"/>
          </a:xfrm>
        </p:grpSpPr>
        <p:graphicFrame>
          <p:nvGraphicFramePr>
            <p:cNvPr id="235566" name="Object 46"/>
            <p:cNvGraphicFramePr>
              <a:graphicFrameLocks noChangeAspect="1"/>
            </p:cNvGraphicFramePr>
            <p:nvPr/>
          </p:nvGraphicFramePr>
          <p:xfrm>
            <a:off x="552" y="2251"/>
            <a:ext cx="2565" cy="1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94" name="公式" r:id="rId3" imgW="2133600" imgH="1231900" progId="Equation.3">
                    <p:embed/>
                  </p:oleObj>
                </mc:Choice>
                <mc:Fallback>
                  <p:oleObj name="公式" r:id="rId3" imgW="2133600" imgH="12319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" y="2251"/>
                          <a:ext cx="2565" cy="1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567" name="AutoShape 47"/>
            <p:cNvSpPr/>
            <p:nvPr/>
          </p:nvSpPr>
          <p:spPr bwMode="auto">
            <a:xfrm>
              <a:off x="373" y="2655"/>
              <a:ext cx="145" cy="754"/>
            </a:xfrm>
            <a:prstGeom prst="leftBrace">
              <a:avLst>
                <a:gd name="adj1" fmla="val 43333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5570" name="Group 50"/>
          <p:cNvGrpSpPr/>
          <p:nvPr/>
        </p:nvGrpSpPr>
        <p:grpSpPr bwMode="auto">
          <a:xfrm>
            <a:off x="6527832" y="3831103"/>
            <a:ext cx="3373440" cy="2335213"/>
            <a:chOff x="2971" y="2034"/>
            <a:chExt cx="2125" cy="1471"/>
          </a:xfrm>
        </p:grpSpPr>
        <p:sp>
          <p:nvSpPr>
            <p:cNvPr id="235556" name="Line 36"/>
            <p:cNvSpPr>
              <a:spLocks noChangeShapeType="1"/>
            </p:cNvSpPr>
            <p:nvPr/>
          </p:nvSpPr>
          <p:spPr bwMode="auto">
            <a:xfrm>
              <a:off x="3397" y="2732"/>
              <a:ext cx="1526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57" name="Line 37"/>
            <p:cNvSpPr>
              <a:spLocks noChangeShapeType="1"/>
            </p:cNvSpPr>
            <p:nvPr/>
          </p:nvSpPr>
          <p:spPr bwMode="auto">
            <a:xfrm flipV="1">
              <a:off x="3626" y="2132"/>
              <a:ext cx="0" cy="113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58" name="Line 38"/>
            <p:cNvSpPr>
              <a:spLocks noChangeShapeType="1"/>
            </p:cNvSpPr>
            <p:nvPr/>
          </p:nvSpPr>
          <p:spPr bwMode="auto">
            <a:xfrm flipH="1" flipV="1">
              <a:off x="3386" y="2722"/>
              <a:ext cx="231" cy="1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59" name="Arc 39"/>
            <p:cNvSpPr/>
            <p:nvPr/>
          </p:nvSpPr>
          <p:spPr bwMode="auto">
            <a:xfrm flipH="1">
              <a:off x="3641" y="2773"/>
              <a:ext cx="1081" cy="412"/>
            </a:xfrm>
            <a:custGeom>
              <a:avLst/>
              <a:gdLst>
                <a:gd name="G0" fmla="+- 4332 0 0"/>
                <a:gd name="G1" fmla="+- 21600 0 0"/>
                <a:gd name="G2" fmla="+- 21600 0 0"/>
                <a:gd name="T0" fmla="*/ 0 w 25162"/>
                <a:gd name="T1" fmla="*/ 439 h 21600"/>
                <a:gd name="T2" fmla="*/ 25162 w 25162"/>
                <a:gd name="T3" fmla="*/ 15884 h 21600"/>
                <a:gd name="T4" fmla="*/ 4332 w 2516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62" h="21600" fill="none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</a:path>
                <a:path w="25162" h="21600" stroke="0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  <a:lnTo>
                    <a:pt x="4332" y="21600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60" name="Text Box 40"/>
            <p:cNvSpPr txBox="1">
              <a:spLocks noChangeArrowheads="1"/>
            </p:cNvSpPr>
            <p:nvPr/>
          </p:nvSpPr>
          <p:spPr bwMode="auto">
            <a:xfrm>
              <a:off x="3807" y="2034"/>
              <a:ext cx="27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61" name="Text Box 41"/>
            <p:cNvSpPr txBox="1">
              <a:spLocks noChangeArrowheads="1"/>
            </p:cNvSpPr>
            <p:nvPr/>
          </p:nvSpPr>
          <p:spPr bwMode="auto">
            <a:xfrm>
              <a:off x="4918" y="2499"/>
              <a:ext cx="17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562" name="Line 42"/>
            <p:cNvSpPr>
              <a:spLocks noChangeShapeType="1"/>
            </p:cNvSpPr>
            <p:nvPr/>
          </p:nvSpPr>
          <p:spPr bwMode="auto">
            <a:xfrm flipV="1">
              <a:off x="3630" y="2322"/>
              <a:ext cx="0" cy="4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63" name="Text Box 43"/>
            <p:cNvSpPr txBox="1">
              <a:spLocks noChangeArrowheads="1"/>
            </p:cNvSpPr>
            <p:nvPr/>
          </p:nvSpPr>
          <p:spPr bwMode="auto">
            <a:xfrm>
              <a:off x="3334" y="2160"/>
              <a:ext cx="22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35564" name="Object 44"/>
            <p:cNvGraphicFramePr>
              <a:graphicFrameLocks noChangeAspect="1"/>
            </p:cNvGraphicFramePr>
            <p:nvPr/>
          </p:nvGraphicFramePr>
          <p:xfrm>
            <a:off x="2971" y="2840"/>
            <a:ext cx="626" cy="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95" name="公式" r:id="rId5" imgW="596900" imgH="609600" progId="Equation.3">
                    <p:embed/>
                  </p:oleObj>
                </mc:Choice>
                <mc:Fallback>
                  <p:oleObj name="公式" r:id="rId5" imgW="596900" imgH="60960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2840"/>
                          <a:ext cx="626" cy="6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569" name="Text Box 49"/>
            <p:cNvSpPr txBox="1">
              <a:spLocks noChangeArrowheads="1"/>
            </p:cNvSpPr>
            <p:nvPr/>
          </p:nvSpPr>
          <p:spPr bwMode="auto">
            <a:xfrm>
              <a:off x="3424" y="2704"/>
              <a:ext cx="499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5575" name="Group 5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35576" name="Picture 56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577" name="Text Box 5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5578" name="Group 5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35579" name="Picture 59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580" name="Text Box 6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5581" name="Group 6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35582" name="Picture 62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583" name="Text Box 63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09592" y="169701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冲激响应为：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35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548" name="Object 4"/>
          <p:cNvGraphicFramePr>
            <a:graphicFrameLocks noChangeAspect="1"/>
          </p:cNvGraphicFramePr>
          <p:nvPr/>
        </p:nvGraphicFramePr>
        <p:xfrm>
          <a:off x="4896185" y="2492058"/>
          <a:ext cx="3032125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59" name="公式" r:id="rId1" imgW="1638300" imgH="609600" progId="Equation.3">
                  <p:embed/>
                </p:oleObj>
              </mc:Choice>
              <mc:Fallback>
                <p:oleObj name="公式" r:id="rId1" imgW="1638300" imgH="60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6185" y="2492058"/>
                        <a:ext cx="3032125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56" name="Text Box 12"/>
          <p:cNvSpPr txBox="1">
            <a:spLocks noChangeArrowheads="1"/>
          </p:cNvSpPr>
          <p:nvPr/>
        </p:nvSpPr>
        <p:spPr bwMode="auto">
          <a:xfrm>
            <a:off x="554990" y="1436722"/>
            <a:ext cx="113284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8-2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6585" name="Rectangle 41"/>
          <p:cNvSpPr>
            <a:spLocks noChangeArrowheads="1"/>
          </p:cNvSpPr>
          <p:nvPr/>
        </p:nvSpPr>
        <p:spPr bwMode="auto">
          <a:xfrm>
            <a:off x="1779588" y="1479709"/>
            <a:ext cx="81724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>
                <a:latin typeface="楷体_GB2312" pitchFamily="49" charset="-122"/>
                <a:cs typeface="Times New Roman" panose="02020603050405020304" pitchFamily="18" charset="0"/>
              </a:rPr>
              <a:t>求单位冲激电压激励下的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</a:t>
            </a:r>
            <a:r>
              <a:rPr lang="zh-CN" altLang="en-US">
                <a:latin typeface="楷体_GB2312" pitchFamily="49" charset="-122"/>
                <a:cs typeface="Times New Roman" panose="02020603050405020304" pitchFamily="18" charset="0"/>
              </a:rPr>
              <a:t>电路的零状态响应。</a:t>
            </a:r>
            <a:endParaRPr lang="zh-CN" altLang="en-US">
              <a:latin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6586" name="Text Box 42"/>
          <p:cNvSpPr txBox="1">
            <a:spLocks noChangeArrowheads="1"/>
          </p:cNvSpPr>
          <p:nvPr/>
        </p:nvSpPr>
        <p:spPr bwMode="auto">
          <a:xfrm>
            <a:off x="1347170" y="2128838"/>
            <a:ext cx="51133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分两个时间段考虑冲激响应</a:t>
            </a:r>
            <a:endParaRPr kumimoji="1" lang="zh-CN" altLang="en-US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236591" name="Text Box 47"/>
          <p:cNvSpPr txBox="1">
            <a:spLocks noChangeArrowheads="1"/>
          </p:cNvSpPr>
          <p:nvPr/>
        </p:nvSpPr>
        <p:spPr bwMode="auto">
          <a:xfrm>
            <a:off x="626428" y="2128838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36594" name="Text Box 50"/>
          <p:cNvSpPr txBox="1">
            <a:spLocks noChangeArrowheads="1"/>
          </p:cNvSpPr>
          <p:nvPr/>
        </p:nvSpPr>
        <p:spPr bwMode="auto">
          <a:xfrm>
            <a:off x="2714325" y="5661343"/>
            <a:ext cx="640873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>
                <a:latin typeface="楷体_GB2312" pitchFamily="49" charset="-122"/>
              </a:rPr>
              <a:t>不是冲激函数 </a:t>
            </a:r>
            <a:r>
              <a:rPr kumimoji="1" lang="en-US" altLang="zh-CN">
                <a:latin typeface="楷体_GB2312" pitchFamily="49" charset="-122"/>
              </a:rPr>
              <a:t>, </a:t>
            </a:r>
            <a:r>
              <a:rPr kumimoji="1" lang="zh-CN" altLang="en-US">
                <a:latin typeface="楷体_GB2312" pitchFamily="49" charset="-122"/>
              </a:rPr>
              <a:t>否则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KVL</a:t>
            </a:r>
            <a:r>
              <a:rPr kumimoji="1" lang="zh-CN" altLang="en-US">
                <a:latin typeface="楷体_GB2312" pitchFamily="49" charset="-122"/>
              </a:rPr>
              <a:t>不成立。</a:t>
            </a:r>
            <a:endParaRPr kumimoji="1" lang="zh-CN" altLang="en-US">
              <a:latin typeface="楷体_GB2312" pitchFamily="49" charset="-122"/>
            </a:endParaRPr>
          </a:p>
        </p:txBody>
      </p:sp>
      <p:grpSp>
        <p:nvGrpSpPr>
          <p:cNvPr id="236595" name="Group 51"/>
          <p:cNvGrpSpPr/>
          <p:nvPr/>
        </p:nvGrpSpPr>
        <p:grpSpPr bwMode="auto">
          <a:xfrm>
            <a:off x="842010" y="5445443"/>
            <a:ext cx="1643064" cy="850900"/>
            <a:chOff x="385" y="3022"/>
            <a:chExt cx="1035" cy="536"/>
          </a:xfrm>
        </p:grpSpPr>
        <p:pic>
          <p:nvPicPr>
            <p:cNvPr id="236596" name="Picture 52" descr="1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6597" name="Text Box 53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aphicFrame>
        <p:nvGraphicFramePr>
          <p:cNvPr id="236598" name="Object 54"/>
          <p:cNvGraphicFramePr>
            <a:graphicFrameLocks noChangeAspect="1"/>
          </p:cNvGraphicFramePr>
          <p:nvPr/>
        </p:nvGraphicFramePr>
        <p:xfrm>
          <a:off x="1011890" y="3636328"/>
          <a:ext cx="65754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60" name="公式" r:id="rId4" imgW="2895600" imgH="546100" progId="Equation.3">
                  <p:embed/>
                </p:oleObj>
              </mc:Choice>
              <mc:Fallback>
                <p:oleObj name="公式" r:id="rId4" imgW="2895600" imgH="54610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890" y="3636328"/>
                        <a:ext cx="65754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6624" name="Group 80"/>
          <p:cNvGrpSpPr/>
          <p:nvPr/>
        </p:nvGrpSpPr>
        <p:grpSpPr bwMode="auto">
          <a:xfrm>
            <a:off x="1348440" y="3483928"/>
            <a:ext cx="1368425" cy="1198563"/>
            <a:chOff x="703" y="2059"/>
            <a:chExt cx="862" cy="755"/>
          </a:xfrm>
        </p:grpSpPr>
        <p:sp>
          <p:nvSpPr>
            <p:cNvPr id="236600" name="Line 56"/>
            <p:cNvSpPr>
              <a:spLocks noChangeShapeType="1"/>
            </p:cNvSpPr>
            <p:nvPr/>
          </p:nvSpPr>
          <p:spPr bwMode="auto">
            <a:xfrm flipH="1">
              <a:off x="703" y="2205"/>
              <a:ext cx="635" cy="60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601" name="Text Box 57"/>
            <p:cNvSpPr txBox="1">
              <a:spLocks noChangeArrowheads="1"/>
            </p:cNvSpPr>
            <p:nvPr/>
          </p:nvSpPr>
          <p:spPr bwMode="auto">
            <a:xfrm>
              <a:off x="1338" y="2059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rgbClr val="FF33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  <a:endParaRPr lang="en-US" altLang="zh-CN" b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236602" name="Object 58"/>
          <p:cNvGraphicFramePr>
            <a:graphicFrameLocks noChangeAspect="1"/>
          </p:cNvGraphicFramePr>
          <p:nvPr/>
        </p:nvGraphicFramePr>
        <p:xfrm>
          <a:off x="2111376" y="4796507"/>
          <a:ext cx="32829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61" name="Equation" r:id="rId6" imgW="1778000" imgH="368300" progId="Equation.DSMT4">
                  <p:embed/>
                </p:oleObj>
              </mc:Choice>
              <mc:Fallback>
                <p:oleObj name="Equation" r:id="rId6" imgW="1778000" imgH="36830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4796507"/>
                        <a:ext cx="328295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603" name="Object 59"/>
          <p:cNvGraphicFramePr>
            <a:graphicFrameLocks noChangeAspect="1"/>
          </p:cNvGraphicFramePr>
          <p:nvPr/>
        </p:nvGraphicFramePr>
        <p:xfrm>
          <a:off x="6315076" y="4580607"/>
          <a:ext cx="30956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62" name="公式" r:id="rId8" imgW="1778000" imgH="596900" progId="Equation.3">
                  <p:embed/>
                </p:oleObj>
              </mc:Choice>
              <mc:Fallback>
                <p:oleObj name="公式" r:id="rId8" imgW="1778000" imgH="596900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076" y="4580607"/>
                        <a:ext cx="3095625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604" name="Line 60"/>
          <p:cNvSpPr>
            <a:spLocks noChangeShapeType="1"/>
          </p:cNvSpPr>
          <p:nvPr/>
        </p:nvSpPr>
        <p:spPr bwMode="auto">
          <a:xfrm>
            <a:off x="1201755" y="5156835"/>
            <a:ext cx="719137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6605" name="Line 61"/>
          <p:cNvSpPr>
            <a:spLocks noChangeShapeType="1"/>
          </p:cNvSpPr>
          <p:nvPr/>
        </p:nvSpPr>
        <p:spPr bwMode="auto">
          <a:xfrm>
            <a:off x="5594352" y="5156835"/>
            <a:ext cx="719138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6609" name="Group 6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36610" name="Picture 66" descr="7890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6611" name="Text Box 6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6612" name="Group 6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36613" name="Picture 69" descr="7890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6614" name="Text Box 7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6615" name="Group 7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36616" name="Picture 72" descr="7890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6617" name="Text Box 73">
              <a:hlinkClick r:id="rId1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6588" name="Group 44"/>
          <p:cNvGrpSpPr/>
          <p:nvPr/>
        </p:nvGrpSpPr>
        <p:grpSpPr bwMode="auto">
          <a:xfrm>
            <a:off x="485141" y="2776538"/>
            <a:ext cx="4679950" cy="522643"/>
            <a:chOff x="321" y="1759"/>
            <a:chExt cx="1699" cy="296"/>
          </a:xfrm>
        </p:grpSpPr>
        <p:sp>
          <p:nvSpPr>
            <p:cNvPr id="236589" name="Text Box 45"/>
            <p:cNvSpPr txBox="1">
              <a:spLocks noChangeArrowheads="1"/>
            </p:cNvSpPr>
            <p:nvPr/>
          </p:nvSpPr>
          <p:spPr bwMode="auto">
            <a:xfrm>
              <a:off x="321" y="1759"/>
              <a:ext cx="1699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(1)</a:t>
              </a:r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在</a:t>
              </a:r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kumimoji="1" lang="zh-CN" altLang="en-US" b="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zh-CN" altLang="en-US" b="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—</a:t>
              </a:r>
              <a:r>
                <a:rPr kumimoji="1" lang="en-US" altLang="zh-CN" b="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间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方程为：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6590" name="Line 46"/>
            <p:cNvSpPr>
              <a:spLocks noChangeShapeType="1"/>
            </p:cNvSpPr>
            <p:nvPr/>
          </p:nvSpPr>
          <p:spPr bwMode="auto">
            <a:xfrm>
              <a:off x="1227" y="1955"/>
              <a:ext cx="209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6623" name="Group 79"/>
          <p:cNvGrpSpPr/>
          <p:nvPr/>
        </p:nvGrpSpPr>
        <p:grpSpPr bwMode="auto">
          <a:xfrm>
            <a:off x="8252177" y="2248569"/>
            <a:ext cx="3217871" cy="2435225"/>
            <a:chOff x="3515" y="648"/>
            <a:chExt cx="2027" cy="1534"/>
          </a:xfrm>
        </p:grpSpPr>
        <p:sp>
          <p:nvSpPr>
            <p:cNvPr id="236584" name="Line 40"/>
            <p:cNvSpPr>
              <a:spLocks noChangeShapeType="1"/>
            </p:cNvSpPr>
            <p:nvPr/>
          </p:nvSpPr>
          <p:spPr bwMode="auto">
            <a:xfrm>
              <a:off x="5193" y="709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565" name="Oval 21"/>
            <p:cNvSpPr>
              <a:spLocks noChangeArrowheads="1"/>
            </p:cNvSpPr>
            <p:nvPr/>
          </p:nvSpPr>
          <p:spPr bwMode="auto">
            <a:xfrm>
              <a:off x="3515" y="1027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b="0">
                <a:ea typeface="仿宋_GB2312" pitchFamily="49" charset="-122"/>
              </a:endParaRPr>
            </a:p>
          </p:txBody>
        </p:sp>
        <p:sp>
          <p:nvSpPr>
            <p:cNvPr id="236566" name="Text Box 22"/>
            <p:cNvSpPr txBox="1">
              <a:spLocks noChangeArrowheads="1"/>
            </p:cNvSpPr>
            <p:nvPr/>
          </p:nvSpPr>
          <p:spPr bwMode="auto">
            <a:xfrm>
              <a:off x="5302" y="1071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6567" name="Line 23"/>
            <p:cNvSpPr>
              <a:spLocks noChangeShapeType="1"/>
            </p:cNvSpPr>
            <p:nvPr/>
          </p:nvSpPr>
          <p:spPr bwMode="auto">
            <a:xfrm>
              <a:off x="3696" y="709"/>
              <a:ext cx="149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568" name="Line 24"/>
            <p:cNvSpPr>
              <a:spLocks noChangeShapeType="1"/>
            </p:cNvSpPr>
            <p:nvPr/>
          </p:nvSpPr>
          <p:spPr bwMode="auto">
            <a:xfrm>
              <a:off x="3696" y="1752"/>
              <a:ext cx="149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569" name="Line 25"/>
            <p:cNvSpPr>
              <a:spLocks noChangeShapeType="1"/>
            </p:cNvSpPr>
            <p:nvPr/>
          </p:nvSpPr>
          <p:spPr bwMode="auto">
            <a:xfrm>
              <a:off x="5193" y="1389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570" name="Text Box 26"/>
            <p:cNvSpPr txBox="1">
              <a:spLocks noChangeArrowheads="1"/>
            </p:cNvSpPr>
            <p:nvPr/>
          </p:nvSpPr>
          <p:spPr bwMode="auto">
            <a:xfrm>
              <a:off x="3832" y="813"/>
              <a:ext cx="242" cy="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6571" name="Line 27"/>
            <p:cNvSpPr>
              <a:spLocks noChangeShapeType="1"/>
            </p:cNvSpPr>
            <p:nvPr/>
          </p:nvSpPr>
          <p:spPr bwMode="auto">
            <a:xfrm>
              <a:off x="5193" y="709"/>
              <a:ext cx="0" cy="272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572" name="Text Box 28"/>
            <p:cNvSpPr txBox="1">
              <a:spLocks noChangeArrowheads="1"/>
            </p:cNvSpPr>
            <p:nvPr/>
          </p:nvSpPr>
          <p:spPr bwMode="auto">
            <a:xfrm>
              <a:off x="5193" y="663"/>
              <a:ext cx="25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6573" name="Text Box 29"/>
            <p:cNvSpPr txBox="1">
              <a:spLocks noChangeArrowheads="1"/>
            </p:cNvSpPr>
            <p:nvPr/>
          </p:nvSpPr>
          <p:spPr bwMode="auto">
            <a:xfrm>
              <a:off x="4286" y="722"/>
              <a:ext cx="25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36574" name="Object 30"/>
            <p:cNvGraphicFramePr>
              <a:graphicFrameLocks noChangeAspect="1"/>
            </p:cNvGraphicFramePr>
            <p:nvPr/>
          </p:nvGraphicFramePr>
          <p:xfrm>
            <a:off x="3893" y="1072"/>
            <a:ext cx="377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063" name="公式" r:id="rId12" imgW="406400" imgH="304800" progId="Equation.3">
                    <p:embed/>
                  </p:oleObj>
                </mc:Choice>
                <mc:Fallback>
                  <p:oleObj name="公式" r:id="rId12" imgW="406400" imgH="3048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3" y="1072"/>
                          <a:ext cx="377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FFCC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575" name="Text Box 31"/>
            <p:cNvSpPr txBox="1">
              <a:spLocks noChangeArrowheads="1"/>
            </p:cNvSpPr>
            <p:nvPr/>
          </p:nvSpPr>
          <p:spPr bwMode="auto">
            <a:xfrm>
              <a:off x="4921" y="768"/>
              <a:ext cx="24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6576" name="Text Box 32"/>
            <p:cNvSpPr txBox="1">
              <a:spLocks noChangeArrowheads="1"/>
            </p:cNvSpPr>
            <p:nvPr/>
          </p:nvSpPr>
          <p:spPr bwMode="auto">
            <a:xfrm>
              <a:off x="4921" y="1343"/>
              <a:ext cx="22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6577" name="Text Box 33"/>
            <p:cNvSpPr txBox="1">
              <a:spLocks noChangeArrowheads="1"/>
            </p:cNvSpPr>
            <p:nvPr/>
          </p:nvSpPr>
          <p:spPr bwMode="auto">
            <a:xfrm>
              <a:off x="4830" y="1040"/>
              <a:ext cx="30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6578" name="Rectangle 34"/>
            <p:cNvSpPr>
              <a:spLocks noChangeArrowheads="1"/>
            </p:cNvSpPr>
            <p:nvPr/>
          </p:nvSpPr>
          <p:spPr bwMode="auto">
            <a:xfrm>
              <a:off x="4286" y="648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583" name="Line 39"/>
            <p:cNvSpPr>
              <a:spLocks noChangeShapeType="1"/>
            </p:cNvSpPr>
            <p:nvPr/>
          </p:nvSpPr>
          <p:spPr bwMode="auto">
            <a:xfrm>
              <a:off x="3696" y="709"/>
              <a:ext cx="0" cy="10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6592" name="Object 48"/>
            <p:cNvGraphicFramePr>
              <a:graphicFrameLocks noChangeAspect="1"/>
            </p:cNvGraphicFramePr>
            <p:nvPr/>
          </p:nvGraphicFramePr>
          <p:xfrm>
            <a:off x="4014" y="1798"/>
            <a:ext cx="953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064" name="公式" r:id="rId14" imgW="952500" imgH="355600" progId="Equation.3">
                    <p:embed/>
                  </p:oleObj>
                </mc:Choice>
                <mc:Fallback>
                  <p:oleObj name="公式" r:id="rId14" imgW="952500" imgH="35560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1798"/>
                          <a:ext cx="953" cy="384"/>
                        </a:xfrm>
                        <a:prstGeom prst="rect">
                          <a:avLst/>
                        </a:prstGeom>
                        <a:solidFill>
                          <a:schemeClr val="hlink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6618" name="Group 74"/>
            <p:cNvGrpSpPr/>
            <p:nvPr/>
          </p:nvGrpSpPr>
          <p:grpSpPr bwMode="auto">
            <a:xfrm rot="10800000">
              <a:off x="5193" y="1026"/>
              <a:ext cx="90" cy="363"/>
              <a:chOff x="1565" y="2614"/>
              <a:chExt cx="90" cy="486"/>
            </a:xfrm>
          </p:grpSpPr>
          <p:sp>
            <p:nvSpPr>
              <p:cNvPr id="236619" name="Arc 75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620" name="Arc 76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621" name="Arc 77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622" name="Arc 78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一阶电路冲激响应例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6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6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6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3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6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6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6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6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6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6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6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6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6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36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6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6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23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23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23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5" dur="500"/>
                                        <p:tgtEl>
                                          <p:spTgt spid="23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23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56" grpId="0"/>
      <p:bldP spid="236585" grpId="0" bldLvl="0" animBg="1"/>
      <p:bldP spid="236586" grpId="0"/>
      <p:bldP spid="236591" grpId="0" bldLvl="0" animBg="1"/>
      <p:bldP spid="236594" grpId="0" autoUpdateAnimBg="0"/>
      <p:bldP spid="236604" grpId="0" bldLvl="0" animBg="1"/>
      <p:bldP spid="236605" grpId="0" bldLvl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39" name="Text Box 19"/>
          <p:cNvSpPr txBox="1">
            <a:spLocks noChangeArrowheads="1"/>
          </p:cNvSpPr>
          <p:nvPr/>
        </p:nvSpPr>
        <p:spPr bwMode="auto">
          <a:xfrm>
            <a:off x="2642236" y="2345691"/>
            <a:ext cx="66179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电感上的冲激电压使电感电流发生跃变。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graphicFrame>
        <p:nvGraphicFramePr>
          <p:cNvPr id="261161" name="Object 41"/>
          <p:cNvGraphicFramePr>
            <a:graphicFrameLocks noChangeAspect="1"/>
          </p:cNvGraphicFramePr>
          <p:nvPr/>
        </p:nvGraphicFramePr>
        <p:xfrm>
          <a:off x="2711450" y="1265873"/>
          <a:ext cx="3313113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03" name="公式" r:id="rId1" imgW="1778000" imgH="596900" progId="Equation.3">
                  <p:embed/>
                </p:oleObj>
              </mc:Choice>
              <mc:Fallback>
                <p:oleObj name="公式" r:id="rId1" imgW="1778000" imgH="5969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1265873"/>
                        <a:ext cx="3313113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1162" name="Group 42"/>
          <p:cNvGrpSpPr/>
          <p:nvPr/>
        </p:nvGrpSpPr>
        <p:grpSpPr bwMode="auto">
          <a:xfrm>
            <a:off x="915036" y="2129473"/>
            <a:ext cx="1643064" cy="850900"/>
            <a:chOff x="385" y="3022"/>
            <a:chExt cx="1035" cy="536"/>
          </a:xfrm>
        </p:grpSpPr>
        <p:pic>
          <p:nvPicPr>
            <p:cNvPr id="261163" name="Picture 43" descr="1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1164" name="Text Box 44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结论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61165" name="Rectangle 45"/>
          <p:cNvSpPr>
            <a:spLocks noChangeArrowheads="1"/>
          </p:cNvSpPr>
          <p:nvPr/>
        </p:nvSpPr>
        <p:spPr bwMode="auto">
          <a:xfrm>
            <a:off x="700422" y="3209926"/>
            <a:ext cx="295021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t &gt;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i="1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b="0" i="1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RL</a:t>
            </a:r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放电</a:t>
            </a:r>
            <a:endParaRPr kumimoji="1" lang="zh-CN" altLang="en-US">
              <a:solidFill>
                <a:schemeClr val="bg1"/>
              </a:solidFill>
              <a:latin typeface="楷体_GB2312" pitchFamily="49" charset="-122"/>
            </a:endParaRPr>
          </a:p>
        </p:txBody>
      </p:sp>
      <p:graphicFrame>
        <p:nvGraphicFramePr>
          <p:cNvPr id="261184" name="Object 64"/>
          <p:cNvGraphicFramePr>
            <a:graphicFrameLocks noChangeAspect="1"/>
          </p:cNvGraphicFramePr>
          <p:nvPr/>
        </p:nvGraphicFramePr>
        <p:xfrm>
          <a:off x="4002407" y="2924844"/>
          <a:ext cx="10080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04" name="公式" r:id="rId4" imgW="596900" imgH="596900" progId="Equation.3">
                  <p:embed/>
                </p:oleObj>
              </mc:Choice>
              <mc:Fallback>
                <p:oleObj name="公式" r:id="rId4" imgW="596900" imgH="5969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407" y="2924844"/>
                        <a:ext cx="1008063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85" name="Object 65"/>
          <p:cNvGraphicFramePr>
            <a:graphicFrameLocks noChangeAspect="1"/>
          </p:cNvGraphicFramePr>
          <p:nvPr/>
        </p:nvGraphicFramePr>
        <p:xfrm>
          <a:off x="5442268" y="2924810"/>
          <a:ext cx="17018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05" name="公式" r:id="rId6" imgW="1016000" imgH="596900" progId="Equation.3">
                  <p:embed/>
                </p:oleObj>
              </mc:Choice>
              <mc:Fallback>
                <p:oleObj name="公式" r:id="rId6" imgW="1016000" imgH="5969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2268" y="2924810"/>
                        <a:ext cx="17018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86" name="Object 66"/>
          <p:cNvGraphicFramePr>
            <a:graphicFrameLocks noChangeAspect="1"/>
          </p:cNvGraphicFramePr>
          <p:nvPr/>
        </p:nvGraphicFramePr>
        <p:xfrm>
          <a:off x="3931604" y="4004344"/>
          <a:ext cx="3068637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06" name="Equation" r:id="rId8" imgW="1422400" imgH="558800" progId="Equation.DSMT4">
                  <p:embed/>
                </p:oleObj>
              </mc:Choice>
              <mc:Fallback>
                <p:oleObj name="Equation" r:id="rId8" imgW="1422400" imgH="558800" progId="Equation.DSMT4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1604" y="4004344"/>
                        <a:ext cx="3068637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87" name="Object 67"/>
          <p:cNvGraphicFramePr>
            <a:graphicFrameLocks noChangeAspect="1"/>
          </p:cNvGraphicFramePr>
          <p:nvPr/>
        </p:nvGraphicFramePr>
        <p:xfrm>
          <a:off x="3858579" y="5085432"/>
          <a:ext cx="4481512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07" name="Equation" r:id="rId10" imgW="2197100" imgH="558800" progId="Equation.DSMT4">
                  <p:embed/>
                </p:oleObj>
              </mc:Choice>
              <mc:Fallback>
                <p:oleObj name="Equation" r:id="rId10" imgW="2197100" imgH="55880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8579" y="5085432"/>
                        <a:ext cx="4481512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1188" name="Group 6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61189" name="Picture 69" descr="7890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1190" name="Text Box 7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1191" name="Group 7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61192" name="Picture 72" descr="7890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1193" name="Text Box 7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1194" name="Group 7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61195" name="Picture 75" descr="7890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1196" name="Text Box 76">
              <a:hlinkClick r:id="rId1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1220" name="Group 100"/>
          <p:cNvGrpSpPr/>
          <p:nvPr/>
        </p:nvGrpSpPr>
        <p:grpSpPr bwMode="auto">
          <a:xfrm>
            <a:off x="8036579" y="3209925"/>
            <a:ext cx="2930534" cy="1752600"/>
            <a:chOff x="3560" y="1344"/>
            <a:chExt cx="1846" cy="1104"/>
          </a:xfrm>
        </p:grpSpPr>
        <p:sp>
          <p:nvSpPr>
            <p:cNvPr id="261198" name="Line 78"/>
            <p:cNvSpPr>
              <a:spLocks noChangeShapeType="1"/>
            </p:cNvSpPr>
            <p:nvPr/>
          </p:nvSpPr>
          <p:spPr bwMode="auto">
            <a:xfrm>
              <a:off x="5057" y="1405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200" name="Text Box 80"/>
            <p:cNvSpPr txBox="1">
              <a:spLocks noChangeArrowheads="1"/>
            </p:cNvSpPr>
            <p:nvPr/>
          </p:nvSpPr>
          <p:spPr bwMode="auto">
            <a:xfrm>
              <a:off x="5166" y="1767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1201" name="Line 81"/>
            <p:cNvSpPr>
              <a:spLocks noChangeShapeType="1"/>
            </p:cNvSpPr>
            <p:nvPr/>
          </p:nvSpPr>
          <p:spPr bwMode="auto">
            <a:xfrm>
              <a:off x="3560" y="1405"/>
              <a:ext cx="149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202" name="Line 82"/>
            <p:cNvSpPr>
              <a:spLocks noChangeShapeType="1"/>
            </p:cNvSpPr>
            <p:nvPr/>
          </p:nvSpPr>
          <p:spPr bwMode="auto">
            <a:xfrm>
              <a:off x="3560" y="2448"/>
              <a:ext cx="149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203" name="Line 83"/>
            <p:cNvSpPr>
              <a:spLocks noChangeShapeType="1"/>
            </p:cNvSpPr>
            <p:nvPr/>
          </p:nvSpPr>
          <p:spPr bwMode="auto">
            <a:xfrm>
              <a:off x="5057" y="2085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205" name="Line 85"/>
            <p:cNvSpPr>
              <a:spLocks noChangeShapeType="1"/>
            </p:cNvSpPr>
            <p:nvPr/>
          </p:nvSpPr>
          <p:spPr bwMode="auto">
            <a:xfrm>
              <a:off x="5057" y="1405"/>
              <a:ext cx="0" cy="272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206" name="Text Box 86"/>
            <p:cNvSpPr txBox="1">
              <a:spLocks noChangeArrowheads="1"/>
            </p:cNvSpPr>
            <p:nvPr/>
          </p:nvSpPr>
          <p:spPr bwMode="auto">
            <a:xfrm>
              <a:off x="5057" y="1359"/>
              <a:ext cx="25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1207" name="Text Box 87"/>
            <p:cNvSpPr txBox="1">
              <a:spLocks noChangeArrowheads="1"/>
            </p:cNvSpPr>
            <p:nvPr/>
          </p:nvSpPr>
          <p:spPr bwMode="auto">
            <a:xfrm>
              <a:off x="4150" y="1418"/>
              <a:ext cx="25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1209" name="Text Box 89"/>
            <p:cNvSpPr txBox="1">
              <a:spLocks noChangeArrowheads="1"/>
            </p:cNvSpPr>
            <p:nvPr/>
          </p:nvSpPr>
          <p:spPr bwMode="auto">
            <a:xfrm>
              <a:off x="4785" y="1464"/>
              <a:ext cx="24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1210" name="Text Box 90"/>
            <p:cNvSpPr txBox="1">
              <a:spLocks noChangeArrowheads="1"/>
            </p:cNvSpPr>
            <p:nvPr/>
          </p:nvSpPr>
          <p:spPr bwMode="auto">
            <a:xfrm>
              <a:off x="4785" y="2039"/>
              <a:ext cx="22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1211" name="Text Box 91"/>
            <p:cNvSpPr txBox="1">
              <a:spLocks noChangeArrowheads="1"/>
            </p:cNvSpPr>
            <p:nvPr/>
          </p:nvSpPr>
          <p:spPr bwMode="auto">
            <a:xfrm>
              <a:off x="4694" y="1736"/>
              <a:ext cx="30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1212" name="Rectangle 92"/>
            <p:cNvSpPr>
              <a:spLocks noChangeArrowheads="1"/>
            </p:cNvSpPr>
            <p:nvPr/>
          </p:nvSpPr>
          <p:spPr bwMode="auto">
            <a:xfrm>
              <a:off x="4150" y="1344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213" name="Line 93"/>
            <p:cNvSpPr>
              <a:spLocks noChangeShapeType="1"/>
            </p:cNvSpPr>
            <p:nvPr/>
          </p:nvSpPr>
          <p:spPr bwMode="auto">
            <a:xfrm>
              <a:off x="3560" y="1405"/>
              <a:ext cx="0" cy="10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61215" name="Group 95"/>
            <p:cNvGrpSpPr/>
            <p:nvPr/>
          </p:nvGrpSpPr>
          <p:grpSpPr bwMode="auto">
            <a:xfrm rot="10800000">
              <a:off x="5057" y="1722"/>
              <a:ext cx="90" cy="363"/>
              <a:chOff x="1565" y="2614"/>
              <a:chExt cx="90" cy="486"/>
            </a:xfrm>
          </p:grpSpPr>
          <p:sp>
            <p:nvSpPr>
              <p:cNvPr id="261216" name="Arc 96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1217" name="Arc 97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1218" name="Arc 98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1219" name="Arc 99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6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6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6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6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39" grpId="0"/>
      <p:bldP spid="261165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620" name="Group 52"/>
          <p:cNvGrpSpPr/>
          <p:nvPr/>
        </p:nvGrpSpPr>
        <p:grpSpPr bwMode="auto">
          <a:xfrm>
            <a:off x="3858578" y="1555120"/>
            <a:ext cx="3457575" cy="2016125"/>
            <a:chOff x="657" y="300"/>
            <a:chExt cx="2420" cy="1347"/>
          </a:xfrm>
        </p:grpSpPr>
        <p:graphicFrame>
          <p:nvGraphicFramePr>
            <p:cNvPr id="237575" name="Object 7"/>
            <p:cNvGraphicFramePr>
              <a:graphicFrameLocks noChangeAspect="1"/>
            </p:cNvGraphicFramePr>
            <p:nvPr/>
          </p:nvGraphicFramePr>
          <p:xfrm>
            <a:off x="894" y="300"/>
            <a:ext cx="1612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468" name="公式" r:id="rId1" imgW="1270000" imgH="596900" progId="Equation.3">
                    <p:embed/>
                  </p:oleObj>
                </mc:Choice>
                <mc:Fallback>
                  <p:oleObj name="公式" r:id="rId1" imgW="1270000" imgH="5969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4" y="300"/>
                          <a:ext cx="1612" cy="6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7576" name="Object 8"/>
            <p:cNvGraphicFramePr>
              <a:graphicFrameLocks noChangeAspect="1"/>
            </p:cNvGraphicFramePr>
            <p:nvPr/>
          </p:nvGraphicFramePr>
          <p:xfrm>
            <a:off x="868" y="981"/>
            <a:ext cx="2209" cy="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469" name="公式" r:id="rId3" imgW="1917700" imgH="596900" progId="Equation.3">
                    <p:embed/>
                  </p:oleObj>
                </mc:Choice>
                <mc:Fallback>
                  <p:oleObj name="公式" r:id="rId3" imgW="1917700" imgH="5969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8" y="981"/>
                          <a:ext cx="2209" cy="6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7577" name="AutoShape 9"/>
            <p:cNvSpPr/>
            <p:nvPr/>
          </p:nvSpPr>
          <p:spPr bwMode="auto">
            <a:xfrm>
              <a:off x="657" y="572"/>
              <a:ext cx="136" cy="953"/>
            </a:xfrm>
            <a:prstGeom prst="leftBrace">
              <a:avLst>
                <a:gd name="adj1" fmla="val 58395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7621" name="Group 53"/>
          <p:cNvGrpSpPr/>
          <p:nvPr/>
        </p:nvGrpSpPr>
        <p:grpSpPr bwMode="auto">
          <a:xfrm>
            <a:off x="2279674" y="3730977"/>
            <a:ext cx="3248025" cy="2071688"/>
            <a:chOff x="622" y="1945"/>
            <a:chExt cx="2046" cy="1305"/>
          </a:xfrm>
        </p:grpSpPr>
        <p:sp>
          <p:nvSpPr>
            <p:cNvPr id="237622" name="Text Box 54"/>
            <p:cNvSpPr txBox="1">
              <a:spLocks noChangeArrowheads="1"/>
            </p:cNvSpPr>
            <p:nvPr/>
          </p:nvSpPr>
          <p:spPr bwMode="auto">
            <a:xfrm>
              <a:off x="1143" y="1945"/>
              <a:ext cx="25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7623" name="Line 55"/>
            <p:cNvSpPr>
              <a:spLocks noChangeShapeType="1"/>
            </p:cNvSpPr>
            <p:nvPr/>
          </p:nvSpPr>
          <p:spPr bwMode="auto">
            <a:xfrm>
              <a:off x="776" y="2962"/>
              <a:ext cx="1719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4" name="Line 56"/>
            <p:cNvSpPr>
              <a:spLocks noChangeShapeType="1"/>
            </p:cNvSpPr>
            <p:nvPr/>
          </p:nvSpPr>
          <p:spPr bwMode="auto">
            <a:xfrm flipV="1">
              <a:off x="1035" y="2025"/>
              <a:ext cx="0" cy="11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5" name="Line 57"/>
            <p:cNvSpPr>
              <a:spLocks noChangeShapeType="1"/>
            </p:cNvSpPr>
            <p:nvPr/>
          </p:nvSpPr>
          <p:spPr bwMode="auto">
            <a:xfrm flipH="1">
              <a:off x="787" y="2962"/>
              <a:ext cx="2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6" name="Line 58"/>
            <p:cNvSpPr>
              <a:spLocks noChangeShapeType="1"/>
            </p:cNvSpPr>
            <p:nvPr/>
          </p:nvSpPr>
          <p:spPr bwMode="auto">
            <a:xfrm>
              <a:off x="1046" y="2376"/>
              <a:ext cx="1291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7" name="Arc 59"/>
            <p:cNvSpPr/>
            <p:nvPr/>
          </p:nvSpPr>
          <p:spPr bwMode="auto">
            <a:xfrm flipH="1" flipV="1">
              <a:off x="1020" y="2160"/>
              <a:ext cx="1218" cy="773"/>
            </a:xfrm>
            <a:custGeom>
              <a:avLst/>
              <a:gdLst>
                <a:gd name="G0" fmla="+- 4332 0 0"/>
                <a:gd name="G1" fmla="+- 21600 0 0"/>
                <a:gd name="G2" fmla="+- 21600 0 0"/>
                <a:gd name="T0" fmla="*/ 0 w 25162"/>
                <a:gd name="T1" fmla="*/ 439 h 21600"/>
                <a:gd name="T2" fmla="*/ 25162 w 25162"/>
                <a:gd name="T3" fmla="*/ 15884 h 21600"/>
                <a:gd name="T4" fmla="*/ 4332 w 2516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62" h="21600" fill="none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</a:path>
                <a:path w="25162" h="21600" stroke="0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  <a:lnTo>
                    <a:pt x="4332" y="21600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7628" name="Text Box 60"/>
            <p:cNvSpPr txBox="1">
              <a:spLocks noChangeArrowheads="1"/>
            </p:cNvSpPr>
            <p:nvPr/>
          </p:nvSpPr>
          <p:spPr bwMode="auto">
            <a:xfrm>
              <a:off x="2490" y="2701"/>
              <a:ext cx="17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7629" name="Text Box 61"/>
            <p:cNvSpPr txBox="1">
              <a:spLocks noChangeArrowheads="1"/>
            </p:cNvSpPr>
            <p:nvPr/>
          </p:nvSpPr>
          <p:spPr bwMode="auto">
            <a:xfrm>
              <a:off x="762" y="2999"/>
              <a:ext cx="231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7630" name="Line 62"/>
            <p:cNvSpPr>
              <a:spLocks noChangeShapeType="1"/>
            </p:cNvSpPr>
            <p:nvPr/>
          </p:nvSpPr>
          <p:spPr bwMode="auto">
            <a:xfrm flipV="1">
              <a:off x="1020" y="2387"/>
              <a:ext cx="2" cy="58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7631" name="Object 63"/>
            <p:cNvGraphicFramePr>
              <a:graphicFrameLocks noChangeAspect="1"/>
            </p:cNvGraphicFramePr>
            <p:nvPr/>
          </p:nvGraphicFramePr>
          <p:xfrm>
            <a:off x="622" y="1986"/>
            <a:ext cx="283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470" name="公式" r:id="rId5" imgW="241300" imgH="596900" progId="Equation.3">
                    <p:embed/>
                  </p:oleObj>
                </mc:Choice>
                <mc:Fallback>
                  <p:oleObj name="公式" r:id="rId5" imgW="241300" imgH="59690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" y="1986"/>
                          <a:ext cx="283" cy="7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7632" name="Group 64"/>
          <p:cNvGrpSpPr/>
          <p:nvPr/>
        </p:nvGrpSpPr>
        <p:grpSpPr bwMode="auto">
          <a:xfrm>
            <a:off x="6742780" y="3918862"/>
            <a:ext cx="3232152" cy="2462213"/>
            <a:chOff x="3060" y="1944"/>
            <a:chExt cx="2036" cy="1551"/>
          </a:xfrm>
        </p:grpSpPr>
        <p:sp>
          <p:nvSpPr>
            <p:cNvPr id="237633" name="Line 65"/>
            <p:cNvSpPr>
              <a:spLocks noChangeShapeType="1"/>
            </p:cNvSpPr>
            <p:nvPr/>
          </p:nvSpPr>
          <p:spPr bwMode="auto">
            <a:xfrm>
              <a:off x="3397" y="2732"/>
              <a:ext cx="1526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4" name="Line 66"/>
            <p:cNvSpPr>
              <a:spLocks noChangeShapeType="1"/>
            </p:cNvSpPr>
            <p:nvPr/>
          </p:nvSpPr>
          <p:spPr bwMode="auto">
            <a:xfrm flipV="1">
              <a:off x="3626" y="1997"/>
              <a:ext cx="0" cy="127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5" name="Line 67"/>
            <p:cNvSpPr>
              <a:spLocks noChangeShapeType="1"/>
            </p:cNvSpPr>
            <p:nvPr/>
          </p:nvSpPr>
          <p:spPr bwMode="auto">
            <a:xfrm flipH="1" flipV="1">
              <a:off x="3386" y="2722"/>
              <a:ext cx="231" cy="1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6" name="Arc 68"/>
            <p:cNvSpPr/>
            <p:nvPr/>
          </p:nvSpPr>
          <p:spPr bwMode="auto">
            <a:xfrm flipH="1">
              <a:off x="3641" y="2773"/>
              <a:ext cx="1081" cy="412"/>
            </a:xfrm>
            <a:custGeom>
              <a:avLst/>
              <a:gdLst>
                <a:gd name="G0" fmla="+- 4332 0 0"/>
                <a:gd name="G1" fmla="+- 21600 0 0"/>
                <a:gd name="G2" fmla="+- 21600 0 0"/>
                <a:gd name="T0" fmla="*/ 0 w 25162"/>
                <a:gd name="T1" fmla="*/ 439 h 21600"/>
                <a:gd name="T2" fmla="*/ 25162 w 25162"/>
                <a:gd name="T3" fmla="*/ 15884 h 21600"/>
                <a:gd name="T4" fmla="*/ 4332 w 2516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62" h="21600" fill="none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</a:path>
                <a:path w="25162" h="21600" stroke="0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  <a:lnTo>
                    <a:pt x="4332" y="21600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7" name="Text Box 69"/>
            <p:cNvSpPr txBox="1">
              <a:spLocks noChangeArrowheads="1"/>
            </p:cNvSpPr>
            <p:nvPr/>
          </p:nvSpPr>
          <p:spPr bwMode="auto">
            <a:xfrm>
              <a:off x="3762" y="1944"/>
              <a:ext cx="30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7638" name="Text Box 70"/>
            <p:cNvSpPr txBox="1">
              <a:spLocks noChangeArrowheads="1"/>
            </p:cNvSpPr>
            <p:nvPr/>
          </p:nvSpPr>
          <p:spPr bwMode="auto">
            <a:xfrm>
              <a:off x="4918" y="2499"/>
              <a:ext cx="17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7639" name="Line 71"/>
            <p:cNvSpPr>
              <a:spLocks noChangeShapeType="1"/>
            </p:cNvSpPr>
            <p:nvPr/>
          </p:nvSpPr>
          <p:spPr bwMode="auto">
            <a:xfrm flipV="1">
              <a:off x="3630" y="2322"/>
              <a:ext cx="0" cy="4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0" name="Text Box 72"/>
            <p:cNvSpPr txBox="1">
              <a:spLocks noChangeArrowheads="1"/>
            </p:cNvSpPr>
            <p:nvPr/>
          </p:nvSpPr>
          <p:spPr bwMode="auto">
            <a:xfrm>
              <a:off x="3334" y="2160"/>
              <a:ext cx="22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37641" name="Object 73"/>
            <p:cNvGraphicFramePr>
              <a:graphicFrameLocks noChangeAspect="1"/>
            </p:cNvGraphicFramePr>
            <p:nvPr/>
          </p:nvGraphicFramePr>
          <p:xfrm>
            <a:off x="3060" y="2849"/>
            <a:ext cx="447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471" name="公式" r:id="rId7" imgW="419100" imgH="596900" progId="Equation.3">
                    <p:embed/>
                  </p:oleObj>
                </mc:Choice>
                <mc:Fallback>
                  <p:oleObj name="公式" r:id="rId7" imgW="419100" imgH="596900" progId="Equation.3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0" y="2849"/>
                          <a:ext cx="447" cy="6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7642" name="Text Box 74"/>
            <p:cNvSpPr txBox="1">
              <a:spLocks noChangeArrowheads="1"/>
            </p:cNvSpPr>
            <p:nvPr/>
          </p:nvSpPr>
          <p:spPr bwMode="auto">
            <a:xfrm>
              <a:off x="3424" y="2704"/>
              <a:ext cx="499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7643" name="Group 7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37644" name="Picture 76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7645" name="Text Box 7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7646" name="Group 7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37647" name="Picture 79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7648" name="Text Box 8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7649" name="Group 8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37650" name="Picture 82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7651" name="Text Box 83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491407" y="1889418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冲激响应为：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96416" y="1698908"/>
            <a:ext cx="3317017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思考：</a:t>
            </a:r>
            <a:endParaRPr lang="en-US" altLang="zh-CN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RC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、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RL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结构互换，</a:t>
            </a:r>
            <a:endParaRPr lang="en-US" altLang="zh-CN" b="0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冲激响应推导。</a:t>
            </a:r>
            <a:endParaRPr lang="zh-CN" altLang="en-US" b="0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7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7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594" name="Group 2"/>
          <p:cNvGrpSpPr/>
          <p:nvPr/>
        </p:nvGrpSpPr>
        <p:grpSpPr bwMode="auto">
          <a:xfrm>
            <a:off x="3541906" y="2224962"/>
            <a:ext cx="4793665" cy="715677"/>
            <a:chOff x="893" y="1030"/>
            <a:chExt cx="2859" cy="420"/>
          </a:xfrm>
        </p:grpSpPr>
        <p:sp>
          <p:nvSpPr>
            <p:cNvPr id="238595" name="Rectangle 3"/>
            <p:cNvSpPr>
              <a:spLocks noChangeArrowheads="1"/>
            </p:cNvSpPr>
            <p:nvPr/>
          </p:nvSpPr>
          <p:spPr bwMode="auto">
            <a:xfrm>
              <a:off x="1885" y="1030"/>
              <a:ext cx="887" cy="420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零状态</a:t>
              </a:r>
              <a:endParaRPr kumimoji="1" lang="zh-CN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8596" name="Line 4"/>
            <p:cNvSpPr>
              <a:spLocks noChangeShapeType="1"/>
            </p:cNvSpPr>
            <p:nvPr/>
          </p:nvSpPr>
          <p:spPr bwMode="auto">
            <a:xfrm>
              <a:off x="1344" y="1236"/>
              <a:ext cx="516" cy="1"/>
            </a:xfrm>
            <a:prstGeom prst="line">
              <a:avLst/>
            </a:prstGeom>
            <a:noFill/>
            <a:ln w="57150">
              <a:solidFill>
                <a:srgbClr val="0099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597" name="Line 5"/>
            <p:cNvSpPr>
              <a:spLocks noChangeShapeType="1"/>
            </p:cNvSpPr>
            <p:nvPr/>
          </p:nvSpPr>
          <p:spPr bwMode="auto">
            <a:xfrm>
              <a:off x="2784" y="1236"/>
              <a:ext cx="516" cy="1"/>
            </a:xfrm>
            <a:prstGeom prst="line">
              <a:avLst/>
            </a:prstGeom>
            <a:noFill/>
            <a:ln w="57150">
              <a:solidFill>
                <a:srgbClr val="0099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598" name="Text Box 6"/>
            <p:cNvSpPr txBox="1">
              <a:spLocks noChangeArrowheads="1"/>
            </p:cNvSpPr>
            <p:nvPr/>
          </p:nvSpPr>
          <p:spPr bwMode="auto">
            <a:xfrm>
              <a:off x="3313" y="1042"/>
              <a:ext cx="439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38599" name="Object 7"/>
            <p:cNvGraphicFramePr>
              <a:graphicFrameLocks noChangeAspect="1"/>
            </p:cNvGraphicFramePr>
            <p:nvPr/>
          </p:nvGraphicFramePr>
          <p:xfrm>
            <a:off x="893" y="1081"/>
            <a:ext cx="464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234" name="公式" r:id="rId1" imgW="406400" imgH="304800" progId="Equation.3">
                    <p:embed/>
                  </p:oleObj>
                </mc:Choice>
                <mc:Fallback>
                  <p:oleObj name="公式" r:id="rId1" imgW="406400" imgH="3048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3" y="1081"/>
                          <a:ext cx="464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8600" name="Text Box 8"/>
          <p:cNvSpPr txBox="1">
            <a:spLocks noChangeArrowheads="1"/>
          </p:cNvSpPr>
          <p:nvPr/>
        </p:nvSpPr>
        <p:spPr bwMode="auto">
          <a:xfrm>
            <a:off x="1063625" y="1481455"/>
            <a:ext cx="607949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kumimoji="1" lang="en-US" altLang="zh-CN">
                <a:solidFill>
                  <a:schemeClr val="bg1"/>
                </a:solidFill>
                <a:latin typeface="楷体_GB2312" pitchFamily="49" charset="-122"/>
              </a:rPr>
              <a:t>3. </a:t>
            </a:r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单位阶跃响应和单位冲激响应关系</a:t>
            </a:r>
            <a:endParaRPr kumimoji="1" lang="zh-CN" altLang="en-US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238601" name="Text Box 9"/>
          <p:cNvSpPr txBox="1">
            <a:spLocks noChangeArrowheads="1"/>
          </p:cNvSpPr>
          <p:nvPr/>
        </p:nvSpPr>
        <p:spPr bwMode="auto">
          <a:xfrm>
            <a:off x="5087939" y="3354705"/>
            <a:ext cx="2327910" cy="521970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单位阶跃响应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238602" name="Text Box 10"/>
          <p:cNvSpPr txBox="1">
            <a:spLocks noChangeArrowheads="1"/>
          </p:cNvSpPr>
          <p:nvPr/>
        </p:nvSpPr>
        <p:spPr bwMode="auto">
          <a:xfrm>
            <a:off x="5087939" y="4866640"/>
            <a:ext cx="2327910" cy="521970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单位冲激响应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238603" name="Rectangle 11"/>
          <p:cNvSpPr>
            <a:spLocks noChangeArrowheads="1"/>
          </p:cNvSpPr>
          <p:nvPr/>
        </p:nvSpPr>
        <p:spPr bwMode="auto">
          <a:xfrm>
            <a:off x="5808680" y="5443888"/>
            <a:ext cx="7696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8604" name="Rectangle 12"/>
          <p:cNvSpPr>
            <a:spLocks noChangeArrowheads="1"/>
          </p:cNvSpPr>
          <p:nvPr/>
        </p:nvSpPr>
        <p:spPr bwMode="auto">
          <a:xfrm>
            <a:off x="5808663" y="3931285"/>
            <a:ext cx="5905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8605" name="Text Box 13"/>
          <p:cNvSpPr txBox="1">
            <a:spLocks noChangeArrowheads="1"/>
          </p:cNvSpPr>
          <p:nvPr/>
        </p:nvSpPr>
        <p:spPr bwMode="auto">
          <a:xfrm>
            <a:off x="2640030" y="4795204"/>
            <a:ext cx="1612900" cy="521970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单位冲激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238606" name="Text Box 14"/>
          <p:cNvSpPr txBox="1">
            <a:spLocks noChangeArrowheads="1"/>
          </p:cNvSpPr>
          <p:nvPr/>
        </p:nvSpPr>
        <p:spPr bwMode="auto">
          <a:xfrm>
            <a:off x="3071830" y="5443888"/>
            <a:ext cx="8686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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8607" name="Text Box 15"/>
          <p:cNvSpPr txBox="1">
            <a:spLocks noChangeArrowheads="1"/>
          </p:cNvSpPr>
          <p:nvPr/>
        </p:nvSpPr>
        <p:spPr bwMode="auto">
          <a:xfrm>
            <a:off x="2567005" y="3354705"/>
            <a:ext cx="1612900" cy="521970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单位阶跃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238608" name="Text Box 16"/>
          <p:cNvSpPr txBox="1">
            <a:spLocks noChangeArrowheads="1"/>
          </p:cNvSpPr>
          <p:nvPr/>
        </p:nvSpPr>
        <p:spPr bwMode="auto">
          <a:xfrm>
            <a:off x="2927367" y="3931289"/>
            <a:ext cx="8464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8609" name="Object 17"/>
          <p:cNvGraphicFramePr>
            <a:graphicFrameLocks noChangeAspect="1"/>
          </p:cNvGraphicFramePr>
          <p:nvPr/>
        </p:nvGraphicFramePr>
        <p:xfrm>
          <a:off x="8099427" y="3281714"/>
          <a:ext cx="1982788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35" name="公式" r:id="rId3" imgW="1130300" imgH="609600" progId="Equation.3">
                  <p:embed/>
                </p:oleObj>
              </mc:Choice>
              <mc:Fallback>
                <p:oleObj name="公式" r:id="rId3" imgW="1130300" imgH="609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9427" y="3281714"/>
                        <a:ext cx="1982788" cy="10636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FFCC"/>
                          </a:gs>
                          <a:gs pos="50000">
                            <a:schemeClr val="bg1"/>
                          </a:gs>
                          <a:gs pos="100000">
                            <a:srgbClr val="00FFCC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10" name="Object 18"/>
          <p:cNvGraphicFramePr>
            <a:graphicFrameLocks noChangeAspect="1"/>
          </p:cNvGraphicFramePr>
          <p:nvPr/>
        </p:nvGraphicFramePr>
        <p:xfrm>
          <a:off x="7967680" y="4794568"/>
          <a:ext cx="2174875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36" name="公式" r:id="rId5" imgW="1257300" imgH="609600" progId="Equation.3">
                  <p:embed/>
                </p:oleObj>
              </mc:Choice>
              <mc:Fallback>
                <p:oleObj name="公式" r:id="rId5" imgW="1257300" imgH="609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7680" y="4794568"/>
                        <a:ext cx="2174875" cy="105886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CCFF"/>
                          </a:gs>
                          <a:gs pos="50000">
                            <a:schemeClr val="bg1"/>
                          </a:gs>
                          <a:gs pos="100000">
                            <a:srgbClr val="00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617" name="AutoShape 25" descr="羊皮纸"/>
          <p:cNvSpPr>
            <a:spLocks noChangeArrowheads="1"/>
          </p:cNvSpPr>
          <p:nvPr/>
        </p:nvSpPr>
        <p:spPr bwMode="auto">
          <a:xfrm>
            <a:off x="1776095" y="2202214"/>
            <a:ext cx="1079500" cy="576263"/>
          </a:xfrm>
          <a:prstGeom prst="wedgeRoundRectCallout">
            <a:avLst>
              <a:gd name="adj1" fmla="val 115588"/>
              <a:gd name="adj2" fmla="val 12532"/>
              <a:gd name="adj3" fmla="val 16667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激励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8618" name="AutoShape 26" descr="羊皮纸"/>
          <p:cNvSpPr>
            <a:spLocks noChangeArrowheads="1"/>
          </p:cNvSpPr>
          <p:nvPr/>
        </p:nvSpPr>
        <p:spPr bwMode="auto">
          <a:xfrm>
            <a:off x="9116380" y="2130743"/>
            <a:ext cx="1079500" cy="576262"/>
          </a:xfrm>
          <a:prstGeom prst="wedgeRoundRectCallout">
            <a:avLst>
              <a:gd name="adj1" fmla="val -117500"/>
              <a:gd name="adj2" fmla="val 24931"/>
              <a:gd name="adj3" fmla="val 16667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响应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8619" name="Group 2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38620" name="Picture 28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621" name="Text Box 2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8622" name="Group 3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38623" name="Picture 31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624" name="Text Box 3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38625" name="Group 33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38626" name="Picture 34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627" name="Text Box 35">
              <a:hlinkClick r:id="rId9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阶跃响应与冲激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响应的关系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8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8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3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1000"/>
                                        <p:tgtEl>
                                          <p:spTgt spid="23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23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23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3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23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23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23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23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600" grpId="0"/>
      <p:bldP spid="238601" grpId="0" bldLvl="0" animBg="1" autoUpdateAnimBg="0"/>
      <p:bldP spid="238602" grpId="0" bldLvl="0" animBg="1" autoUpdateAnimBg="0"/>
      <p:bldP spid="238603" grpId="0" autoUpdateAnimBg="0"/>
      <p:bldP spid="238604" grpId="0" autoUpdateAnimBg="0"/>
      <p:bldP spid="238605" grpId="0" bldLvl="0" animBg="1" autoUpdateAnimBg="0"/>
      <p:bldP spid="238606" grpId="0" autoUpdateAnimBg="0"/>
      <p:bldP spid="238607" grpId="0" bldLvl="0" animBg="1" autoUpdateAnimBg="0"/>
      <p:bldP spid="238608" grpId="0" autoUpdateAnimBg="0"/>
      <p:bldP spid="238617" grpId="0" bldLvl="0" animBg="1"/>
      <p:bldP spid="23861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52" name="Text Box 24"/>
          <p:cNvSpPr txBox="1">
            <a:spLocks noChangeArrowheads="1"/>
          </p:cNvSpPr>
          <p:nvPr/>
        </p:nvSpPr>
        <p:spPr bwMode="auto">
          <a:xfrm>
            <a:off x="1055370" y="1413193"/>
            <a:ext cx="3635375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 anchor="ctr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动态电路的分析方法</a:t>
            </a:r>
            <a:endParaRPr kumimoji="1" lang="zh-CN" altLang="en-US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99353" name="Text Box 25"/>
          <p:cNvSpPr txBox="1">
            <a:spLocks noChangeArrowheads="1"/>
          </p:cNvSpPr>
          <p:nvPr/>
        </p:nvSpPr>
        <p:spPr bwMode="auto">
          <a:xfrm>
            <a:off x="1441150" y="2132648"/>
            <a:ext cx="79216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/>
            </a:pP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根据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和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VCR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建立微分方程。</a:t>
            </a:r>
            <a:endParaRPr lang="zh-CN" altLang="en-US">
              <a:solidFill>
                <a:srgbClr val="FFFF00"/>
              </a:solidFill>
              <a:ea typeface="楷体_GB2312" pitchFamily="49" charset="-122"/>
            </a:endParaRPr>
          </a:p>
        </p:txBody>
      </p:sp>
      <p:grpSp>
        <p:nvGrpSpPr>
          <p:cNvPr id="99355" name="Group 27"/>
          <p:cNvGrpSpPr/>
          <p:nvPr/>
        </p:nvGrpSpPr>
        <p:grpSpPr bwMode="auto">
          <a:xfrm>
            <a:off x="10988961" y="6446871"/>
            <a:ext cx="792162" cy="368300"/>
            <a:chOff x="5193" y="4020"/>
            <a:chExt cx="499" cy="232"/>
          </a:xfrm>
        </p:grpSpPr>
        <p:pic>
          <p:nvPicPr>
            <p:cNvPr id="99356" name="Picture 28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357" name="Text Box 2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9358" name="Group 30"/>
          <p:cNvGrpSpPr/>
          <p:nvPr/>
        </p:nvGrpSpPr>
        <p:grpSpPr bwMode="auto">
          <a:xfrm>
            <a:off x="10053606" y="6446871"/>
            <a:ext cx="792162" cy="368300"/>
            <a:chOff x="4649" y="4020"/>
            <a:chExt cx="499" cy="232"/>
          </a:xfrm>
        </p:grpSpPr>
        <p:pic>
          <p:nvPicPr>
            <p:cNvPr id="99359" name="Picture 31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360" name="Text Box 3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9367" name="Group 39"/>
          <p:cNvGrpSpPr/>
          <p:nvPr/>
        </p:nvGrpSpPr>
        <p:grpSpPr bwMode="auto">
          <a:xfrm>
            <a:off x="9188427" y="6445251"/>
            <a:ext cx="792163" cy="368300"/>
            <a:chOff x="4649" y="4020"/>
            <a:chExt cx="499" cy="232"/>
          </a:xfrm>
        </p:grpSpPr>
        <p:pic>
          <p:nvPicPr>
            <p:cNvPr id="99368" name="Picture 4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369" name="Text Box 41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动态电路的分析方法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4225" name="Text Box 1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962583" y="2702084"/>
            <a:ext cx="232791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复频域分析法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26" name="Rectangle 1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10651" y="2775109"/>
            <a:ext cx="1970405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时域分析法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30" name="Text Box 2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47170" y="2772286"/>
            <a:ext cx="36734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求解微分方程。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4237" name="Group 29"/>
          <p:cNvGrpSpPr/>
          <p:nvPr/>
        </p:nvGrpSpPr>
        <p:grpSpPr bwMode="auto">
          <a:xfrm>
            <a:off x="4506930" y="3495709"/>
            <a:ext cx="2952596" cy="2322731"/>
            <a:chOff x="884" y="2387"/>
            <a:chExt cx="1361" cy="1286"/>
          </a:xfrm>
        </p:grpSpPr>
        <p:sp>
          <p:nvSpPr>
            <p:cNvPr id="94223" name="Text Box 1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78" y="2387"/>
              <a:ext cx="66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00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1" lang="en-US" altLang="zh-CN">
                  <a:latin typeface="Times New Roman" panose="02020603050405020304" pitchFamily="18" charset="0"/>
                </a:rPr>
                <a:t>  </a:t>
              </a:r>
              <a:r>
                <a:rPr kumimoji="1" lang="zh-CN" altLang="en-US">
                  <a:latin typeface="Times New Roman" panose="02020603050405020304" pitchFamily="18" charset="0"/>
                </a:rPr>
                <a:t>经典法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4228" name="Text Box 20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87" y="2705"/>
              <a:ext cx="125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>
                  <a:latin typeface="Times New Roman" panose="02020603050405020304" pitchFamily="18" charset="0"/>
                </a:rPr>
                <a:t>状态变量法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4229" name="Text Box 2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67" y="3384"/>
              <a:ext cx="69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>
                  <a:latin typeface="Times New Roman" panose="02020603050405020304" pitchFamily="18" charset="0"/>
                </a:rPr>
                <a:t>  </a:t>
              </a:r>
              <a:r>
                <a:rPr kumimoji="1" lang="zh-CN" altLang="en-US">
                  <a:latin typeface="Times New Roman" panose="02020603050405020304" pitchFamily="18" charset="0"/>
                </a:rPr>
                <a:t>数值法</a:t>
              </a:r>
              <a:endParaRPr kumimoji="1"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94235" name="AutoShape 27"/>
            <p:cNvSpPr/>
            <p:nvPr>
              <p:custDataLst>
                <p:tags r:id="rId9"/>
              </p:custDataLst>
            </p:nvPr>
          </p:nvSpPr>
          <p:spPr bwMode="auto">
            <a:xfrm>
              <a:off x="884" y="2478"/>
              <a:ext cx="136" cy="1179"/>
            </a:xfrm>
            <a:prstGeom prst="leftBrace">
              <a:avLst>
                <a:gd name="adj1" fmla="val 72243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6" name="Text Box 28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78" y="3022"/>
              <a:ext cx="95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  </a:t>
              </a:r>
              <a:r>
                <a:rPr lang="zh-CN" altLang="en-US"/>
                <a:t>卷积积分</a:t>
              </a:r>
              <a:endParaRPr lang="zh-CN" altLang="en-US"/>
            </a:p>
          </p:txBody>
        </p:sp>
      </p:grpSp>
      <p:grpSp>
        <p:nvGrpSpPr>
          <p:cNvPr id="94244" name="Group 36"/>
          <p:cNvGrpSpPr/>
          <p:nvPr/>
        </p:nvGrpSpPr>
        <p:grpSpPr bwMode="auto">
          <a:xfrm>
            <a:off x="7962925" y="3568734"/>
            <a:ext cx="2956096" cy="2016125"/>
            <a:chOff x="3243" y="2705"/>
            <a:chExt cx="1683" cy="1179"/>
          </a:xfrm>
        </p:grpSpPr>
        <p:sp>
          <p:nvSpPr>
            <p:cNvPr id="94227" name="Text Box 19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397" y="2741"/>
              <a:ext cx="1529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>
                  <a:latin typeface="Times New Roman" panose="02020603050405020304" pitchFamily="18" charset="0"/>
                </a:rPr>
                <a:t>拉普拉斯变换法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4240" name="Text Box 32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334" y="3104"/>
              <a:ext cx="1258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>
                  <a:latin typeface="Times New Roman" panose="02020603050405020304" pitchFamily="18" charset="0"/>
                </a:rPr>
                <a:t>状态变量法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4241" name="Text Box 33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295" y="3422"/>
              <a:ext cx="1150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8000" rIns="198000" anchor="ctr">
              <a:spAutoFit/>
            </a:bodyPr>
            <a:lstStyle/>
            <a:p>
              <a:pPr algn="ctr"/>
              <a:r>
                <a:rPr kumimoji="1" lang="zh-CN" altLang="en-US">
                  <a:latin typeface="Times New Roman" panose="02020603050405020304" pitchFamily="18" charset="0"/>
                </a:rPr>
                <a:t>傅氏变换</a:t>
              </a:r>
              <a:endParaRPr kumimoji="1"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94242" name="AutoShape 34"/>
            <p:cNvSpPr/>
            <p:nvPr>
              <p:custDataLst>
                <p:tags r:id="rId14"/>
              </p:custDataLst>
            </p:nvPr>
          </p:nvSpPr>
          <p:spPr bwMode="auto">
            <a:xfrm>
              <a:off x="3243" y="2705"/>
              <a:ext cx="136" cy="1179"/>
            </a:xfrm>
            <a:prstGeom prst="leftBrace">
              <a:avLst>
                <a:gd name="adj1" fmla="val 72243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4245" name="Rectangle 3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794887" y="2700976"/>
            <a:ext cx="2376488" cy="1368425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6" name="AutoShape 3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924177" y="3493135"/>
            <a:ext cx="1152525" cy="1008063"/>
          </a:xfrm>
          <a:prstGeom prst="wedgeEllipseCallout">
            <a:avLst>
              <a:gd name="adj1" fmla="val 95619"/>
              <a:gd name="adj2" fmla="val -54661"/>
            </a:avLst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>
                <a:solidFill>
                  <a:schemeClr val="tx1"/>
                </a:solidFill>
                <a:ea typeface="仿宋_GB2312" pitchFamily="49" charset="-122"/>
              </a:rPr>
              <a:t>本章采用</a:t>
            </a:r>
            <a:endParaRPr lang="zh-CN" altLang="en-US" sz="2400">
              <a:solidFill>
                <a:schemeClr val="tx1"/>
              </a:solidFill>
              <a:ea typeface="仿宋_GB2312" pitchFamily="49" charset="-122"/>
            </a:endParaRPr>
          </a:p>
        </p:txBody>
      </p:sp>
      <p:sp>
        <p:nvSpPr>
          <p:cNvPr id="94249" name="Text Box 4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714115" y="5871845"/>
            <a:ext cx="77501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dirty="0">
                <a:latin typeface="楷体_GB2312" pitchFamily="49" charset="-122"/>
              </a:rPr>
              <a:t> </a:t>
            </a:r>
            <a:r>
              <a:rPr kumimoji="1" lang="zh-CN" altLang="en-US" dirty="0">
                <a:latin typeface="楷体_GB2312" pitchFamily="49" charset="-122"/>
              </a:rPr>
              <a:t>工程中高阶微分方程应用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计算机辅助</a:t>
            </a:r>
            <a:r>
              <a:rPr kumimoji="1" lang="zh-CN" altLang="en-US" dirty="0">
                <a:latin typeface="楷体_GB2312" pitchFamily="49" charset="-122"/>
              </a:rPr>
              <a:t>分析求解。</a:t>
            </a:r>
            <a:endParaRPr kumimoji="1" lang="zh-CN" altLang="en-US" dirty="0">
              <a:latin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9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9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9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4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2000"/>
                                        <p:tgtEl>
                                          <p:spTgt spid="9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4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4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4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52" grpId="0" bldLvl="0" animBg="1"/>
      <p:bldP spid="99353" grpId="0" bldLvl="0" animBg="1"/>
      <p:bldP spid="94225" grpId="0" bldLvl="0" animBg="1"/>
      <p:bldP spid="94226" grpId="0" bldLvl="0" animBg="1"/>
      <p:bldP spid="94230" grpId="0" bldLvl="0" animBg="1"/>
      <p:bldP spid="94245" grpId="0" bldLvl="0" animBg="1"/>
      <p:bldP spid="94246" grpId="0" bldLvl="0" animBg="1"/>
      <p:bldP spid="94249" grpId="0" bldLvl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2"/>
          <p:cNvGrpSpPr/>
          <p:nvPr/>
        </p:nvGrpSpPr>
        <p:grpSpPr bwMode="auto">
          <a:xfrm>
            <a:off x="6626225" y="1412240"/>
            <a:ext cx="3321305" cy="762000"/>
            <a:chOff x="528" y="1248"/>
            <a:chExt cx="2200" cy="480"/>
          </a:xfrm>
        </p:grpSpPr>
        <p:sp>
          <p:nvSpPr>
            <p:cNvPr id="111647" name="Rectangle 3"/>
            <p:cNvSpPr>
              <a:spLocks noChangeArrowheads="1"/>
            </p:cNvSpPr>
            <p:nvPr/>
          </p:nvSpPr>
          <p:spPr bwMode="auto">
            <a:xfrm>
              <a:off x="1248" y="1440"/>
              <a:ext cx="720" cy="28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0" dirty="0">
                  <a:solidFill>
                    <a:prstClr val="black"/>
                  </a:solidFill>
                  <a:ea typeface="宋体" panose="02010600030101010101" pitchFamily="2" charset="-122"/>
                </a:rPr>
                <a:t>零状态</a:t>
              </a:r>
              <a:endParaRPr lang="zh-CN" altLang="en-US" b="0" dirty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1648" name="Line 4"/>
            <p:cNvSpPr>
              <a:spLocks noChangeShapeType="1"/>
            </p:cNvSpPr>
            <p:nvPr/>
          </p:nvSpPr>
          <p:spPr bwMode="auto">
            <a:xfrm>
              <a:off x="72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1649" name="Line 5"/>
            <p:cNvSpPr>
              <a:spLocks noChangeShapeType="1"/>
            </p:cNvSpPr>
            <p:nvPr/>
          </p:nvSpPr>
          <p:spPr bwMode="auto">
            <a:xfrm>
              <a:off x="1968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1650" name="Text Box 6"/>
            <p:cNvSpPr txBox="1">
              <a:spLocks noChangeArrowheads="1"/>
            </p:cNvSpPr>
            <p:nvPr/>
          </p:nvSpPr>
          <p:spPr bwMode="auto">
            <a:xfrm>
              <a:off x="2304" y="1248"/>
              <a:ext cx="424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h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(</a:t>
              </a: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)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111651" name="Object 7"/>
            <p:cNvGraphicFramePr>
              <a:graphicFrameLocks noChangeAspect="1"/>
            </p:cNvGraphicFramePr>
            <p:nvPr/>
          </p:nvGraphicFramePr>
          <p:xfrm>
            <a:off x="528" y="1296"/>
            <a:ext cx="40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330" name="公式" r:id="rId1" imgW="647700" imgH="381000" progId="Equation.3">
                    <p:embed/>
                  </p:oleObj>
                </mc:Choice>
                <mc:Fallback>
                  <p:oleObj name="公式" r:id="rId1" imgW="647700" imgH="381000" progId="Equation.3">
                    <p:embed/>
                    <p:pic>
                      <p:nvPicPr>
                        <p:cNvPr id="0" name="图片 3913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296"/>
                          <a:ext cx="40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1619" name="Group 8"/>
          <p:cNvGrpSpPr/>
          <p:nvPr/>
        </p:nvGrpSpPr>
        <p:grpSpPr bwMode="auto">
          <a:xfrm>
            <a:off x="2353118" y="1412240"/>
            <a:ext cx="2936299" cy="838200"/>
            <a:chOff x="576" y="528"/>
            <a:chExt cx="2011" cy="528"/>
          </a:xfrm>
        </p:grpSpPr>
        <p:sp>
          <p:nvSpPr>
            <p:cNvPr id="111642" name="Rectangle 9"/>
            <p:cNvSpPr>
              <a:spLocks noChangeArrowheads="1"/>
            </p:cNvSpPr>
            <p:nvPr/>
          </p:nvSpPr>
          <p:spPr bwMode="auto">
            <a:xfrm>
              <a:off x="1248" y="720"/>
              <a:ext cx="768" cy="33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0">
                  <a:solidFill>
                    <a:prstClr val="black"/>
                  </a:solidFill>
                  <a:ea typeface="宋体" panose="02010600030101010101" pitchFamily="2" charset="-122"/>
                </a:rPr>
                <a:t>零状态</a:t>
              </a: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1643" name="Line 10"/>
            <p:cNvSpPr>
              <a:spLocks noChangeShapeType="1"/>
            </p:cNvSpPr>
            <p:nvPr/>
          </p:nvSpPr>
          <p:spPr bwMode="auto">
            <a:xfrm>
              <a:off x="720" y="86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1644" name="Line 11"/>
            <p:cNvSpPr>
              <a:spLocks noChangeShapeType="1"/>
            </p:cNvSpPr>
            <p:nvPr/>
          </p:nvSpPr>
          <p:spPr bwMode="auto">
            <a:xfrm>
              <a:off x="2016" y="86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1645" name="Text Box 12"/>
            <p:cNvSpPr txBox="1">
              <a:spLocks noChangeArrowheads="1"/>
            </p:cNvSpPr>
            <p:nvPr/>
          </p:nvSpPr>
          <p:spPr bwMode="auto">
            <a:xfrm>
              <a:off x="2160" y="528"/>
              <a:ext cx="42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(</a:t>
              </a: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)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111646" name="Object 13"/>
            <p:cNvGraphicFramePr>
              <a:graphicFrameLocks noChangeAspect="1"/>
            </p:cNvGraphicFramePr>
            <p:nvPr/>
          </p:nvGraphicFramePr>
          <p:xfrm>
            <a:off x="576" y="576"/>
            <a:ext cx="391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331" name="公式" r:id="rId3" imgW="622300" imgH="368300" progId="Equation.3">
                    <p:embed/>
                  </p:oleObj>
                </mc:Choice>
                <mc:Fallback>
                  <p:oleObj name="公式" r:id="rId3" imgW="622300" imgH="368300" progId="Equation.3">
                    <p:embed/>
                    <p:pic>
                      <p:nvPicPr>
                        <p:cNvPr id="0" name="图片 3913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576"/>
                          <a:ext cx="391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1621" name="Object 15"/>
          <p:cNvGraphicFramePr>
            <a:graphicFrameLocks noChangeAspect="1"/>
          </p:cNvGraphicFramePr>
          <p:nvPr/>
        </p:nvGraphicFramePr>
        <p:xfrm>
          <a:off x="5853114" y="2452053"/>
          <a:ext cx="3095536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32" name="公式" r:id="rId5" imgW="1600200" imgH="406400" progId="Equation.3">
                  <p:embed/>
                </p:oleObj>
              </mc:Choice>
              <mc:Fallback>
                <p:oleObj name="公式" r:id="rId5" imgW="1600200" imgH="406400" progId="Equation.3">
                  <p:embed/>
                  <p:pic>
                    <p:nvPicPr>
                      <p:cNvPr id="0" name="图片 391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114" y="2452053"/>
                        <a:ext cx="3095536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2" name="Line 16"/>
          <p:cNvSpPr>
            <a:spLocks noChangeShapeType="1"/>
          </p:cNvSpPr>
          <p:nvPr/>
        </p:nvSpPr>
        <p:spPr bwMode="auto">
          <a:xfrm>
            <a:off x="6960096" y="3298508"/>
            <a:ext cx="0" cy="3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11623" name="Object 17"/>
          <p:cNvGraphicFramePr>
            <a:graphicFrameLocks noChangeAspect="1"/>
          </p:cNvGraphicFramePr>
          <p:nvPr/>
        </p:nvGraphicFramePr>
        <p:xfrm>
          <a:off x="6534272" y="3602673"/>
          <a:ext cx="85787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33" name="公式" r:id="rId7" imgW="405765" imgH="405765" progId="Equation.3">
                  <p:embed/>
                </p:oleObj>
              </mc:Choice>
              <mc:Fallback>
                <p:oleObj name="公式" r:id="rId7" imgW="405765" imgH="405765" progId="Equation.3">
                  <p:embed/>
                  <p:pic>
                    <p:nvPicPr>
                      <p:cNvPr id="0" name="图片 391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4272" y="3602673"/>
                        <a:ext cx="857872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4" name="Line 18"/>
          <p:cNvSpPr>
            <a:spLocks noChangeShapeType="1"/>
          </p:cNvSpPr>
          <p:nvPr/>
        </p:nvSpPr>
        <p:spPr bwMode="auto">
          <a:xfrm>
            <a:off x="8184232" y="3328670"/>
            <a:ext cx="0" cy="3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11625" name="Object 19"/>
          <p:cNvGraphicFramePr>
            <a:graphicFrameLocks noChangeAspect="1"/>
          </p:cNvGraphicFramePr>
          <p:nvPr/>
        </p:nvGraphicFramePr>
        <p:xfrm>
          <a:off x="7683005" y="3609024"/>
          <a:ext cx="129331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34" name="公式" r:id="rId9" imgW="748665" imgH="406400" progId="Equation.3">
                  <p:embed/>
                </p:oleObj>
              </mc:Choice>
              <mc:Fallback>
                <p:oleObj name="公式" r:id="rId9" imgW="748665" imgH="406400" progId="Equation.3">
                  <p:embed/>
                  <p:pic>
                    <p:nvPicPr>
                      <p:cNvPr id="0" name="图片 3913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005" y="3609024"/>
                        <a:ext cx="129331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6" name="Object 20"/>
          <p:cNvGraphicFramePr>
            <a:graphicFrameLocks noChangeAspect="1"/>
          </p:cNvGraphicFramePr>
          <p:nvPr/>
        </p:nvGraphicFramePr>
        <p:xfrm>
          <a:off x="5500690" y="4361180"/>
          <a:ext cx="4267718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35" name="公式" r:id="rId11" imgW="2286000" imgH="406400" progId="Equation.3">
                  <p:embed/>
                </p:oleObj>
              </mc:Choice>
              <mc:Fallback>
                <p:oleObj name="公式" r:id="rId11" imgW="2286000" imgH="406400" progId="Equation.3">
                  <p:embed/>
                  <p:pic>
                    <p:nvPicPr>
                      <p:cNvPr id="0" name="图片 3913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90" y="4361180"/>
                        <a:ext cx="4267718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7" name="Text Box 21"/>
          <p:cNvSpPr txBox="1">
            <a:spLocks noChangeArrowheads="1"/>
          </p:cNvSpPr>
          <p:nvPr/>
        </p:nvSpPr>
        <p:spPr bwMode="auto">
          <a:xfrm>
            <a:off x="3287688" y="5278476"/>
            <a:ext cx="50171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</a:rPr>
              <a:t>(1) </a:t>
            </a:r>
            <a:r>
              <a:rPr lang="en-US" altLang="zh-CN" b="0" i="1" dirty="0">
                <a:solidFill>
                  <a:prstClr val="black"/>
                </a:solidFill>
                <a:ea typeface="宋体" panose="02010600030101010101" pitchFamily="2" charset="-122"/>
              </a:rPr>
              <a:t>s</a:t>
            </a: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</a:rPr>
              <a:t>(</a:t>
            </a:r>
            <a:r>
              <a:rPr lang="en-US" altLang="zh-CN" b="0" i="1" dirty="0">
                <a:solidFill>
                  <a:prstClr val="black"/>
                </a:solidFill>
                <a:ea typeface="宋体" panose="02010600030101010101" pitchFamily="2" charset="-122"/>
              </a:rPr>
              <a:t>t</a:t>
            </a: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</a:rPr>
              <a:t>)</a:t>
            </a:r>
            <a:r>
              <a:rPr lang="zh-CN" altLang="en-US" b="0" dirty="0">
                <a:solidFill>
                  <a:prstClr val="black"/>
                </a:solidFill>
                <a:ea typeface="宋体" panose="02010600030101010101" pitchFamily="2" charset="-122"/>
              </a:rPr>
              <a:t>定义在</a:t>
            </a: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</a:rPr>
              <a:t>(</a:t>
            </a: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 </a:t>
            </a:r>
            <a:r>
              <a:rPr lang="zh-CN" altLang="en-US" b="0" dirty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，</a:t>
            </a: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b="0" dirty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整个时间轴。</a:t>
            </a:r>
            <a:endParaRPr lang="zh-CN" altLang="en-US" b="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grpSp>
        <p:nvGrpSpPr>
          <p:cNvPr id="111628" name="Group 22"/>
          <p:cNvGrpSpPr/>
          <p:nvPr/>
        </p:nvGrpSpPr>
        <p:grpSpPr bwMode="auto">
          <a:xfrm>
            <a:off x="2209592" y="2356201"/>
            <a:ext cx="2394347" cy="2613025"/>
            <a:chOff x="230" y="1135"/>
            <a:chExt cx="2011" cy="1646"/>
          </a:xfrm>
        </p:grpSpPr>
        <p:graphicFrame>
          <p:nvGraphicFramePr>
            <p:cNvPr id="111633" name="Object 23"/>
            <p:cNvGraphicFramePr>
              <a:graphicFrameLocks noChangeAspect="1"/>
            </p:cNvGraphicFramePr>
            <p:nvPr/>
          </p:nvGraphicFramePr>
          <p:xfrm>
            <a:off x="1016" y="2160"/>
            <a:ext cx="161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336" name="公式" r:id="rId13" imgW="127000" imgH="152400" progId="Equation.3">
                    <p:embed/>
                  </p:oleObj>
                </mc:Choice>
                <mc:Fallback>
                  <p:oleObj name="公式" r:id="rId13" imgW="127000" imgH="152400" progId="Equation.3">
                    <p:embed/>
                    <p:pic>
                      <p:nvPicPr>
                        <p:cNvPr id="0" name="图片 3913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6" y="2160"/>
                          <a:ext cx="161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634" name="Line 24"/>
            <p:cNvSpPr>
              <a:spLocks noChangeShapeType="1"/>
            </p:cNvSpPr>
            <p:nvPr/>
          </p:nvSpPr>
          <p:spPr bwMode="auto">
            <a:xfrm>
              <a:off x="330" y="2134"/>
              <a:ext cx="1800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1635" name="Line 25"/>
            <p:cNvSpPr>
              <a:spLocks noChangeShapeType="1"/>
            </p:cNvSpPr>
            <p:nvPr/>
          </p:nvSpPr>
          <p:spPr bwMode="auto">
            <a:xfrm flipV="1">
              <a:off x="564" y="1238"/>
              <a:ext cx="3" cy="15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1636" name="Line 26"/>
            <p:cNvSpPr>
              <a:spLocks noChangeShapeType="1"/>
            </p:cNvSpPr>
            <p:nvPr/>
          </p:nvSpPr>
          <p:spPr bwMode="auto">
            <a:xfrm>
              <a:off x="564" y="1654"/>
              <a:ext cx="6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1637" name="Line 27"/>
            <p:cNvSpPr>
              <a:spLocks noChangeShapeType="1"/>
            </p:cNvSpPr>
            <p:nvPr/>
          </p:nvSpPr>
          <p:spPr bwMode="auto">
            <a:xfrm>
              <a:off x="1236" y="1654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aphicFrame>
          <p:nvGraphicFramePr>
            <p:cNvPr id="111638" name="Object 28"/>
            <p:cNvGraphicFramePr>
              <a:graphicFrameLocks noChangeAspect="1"/>
            </p:cNvGraphicFramePr>
            <p:nvPr/>
          </p:nvGraphicFramePr>
          <p:xfrm>
            <a:off x="324" y="1388"/>
            <a:ext cx="237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337" name="公式" r:id="rId15" imgW="152400" imgH="405765" progId="Equation.3">
                    <p:embed/>
                  </p:oleObj>
                </mc:Choice>
                <mc:Fallback>
                  <p:oleObj name="公式" r:id="rId15" imgW="152400" imgH="405765" progId="Equation.3">
                    <p:embed/>
                    <p:pic>
                      <p:nvPicPr>
                        <p:cNvPr id="0" name="图片 3913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" y="1388"/>
                          <a:ext cx="237" cy="5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639" name="Text Box 29"/>
            <p:cNvSpPr txBox="1">
              <a:spLocks noChangeArrowheads="1"/>
            </p:cNvSpPr>
            <p:nvPr/>
          </p:nvSpPr>
          <p:spPr bwMode="auto">
            <a:xfrm>
              <a:off x="230" y="1135"/>
              <a:ext cx="46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f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(</a:t>
              </a: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t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)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1640" name="Text Box 30"/>
            <p:cNvSpPr txBox="1">
              <a:spLocks noChangeArrowheads="1"/>
            </p:cNvSpPr>
            <p:nvPr/>
          </p:nvSpPr>
          <p:spPr bwMode="auto">
            <a:xfrm>
              <a:off x="2016" y="2112"/>
              <a:ext cx="225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t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1641" name="Text Box 31"/>
            <p:cNvSpPr txBox="1">
              <a:spLocks noChangeArrowheads="1"/>
            </p:cNvSpPr>
            <p:nvPr/>
          </p:nvSpPr>
          <p:spPr bwMode="auto">
            <a:xfrm>
              <a:off x="365" y="2055"/>
              <a:ext cx="29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o</a:t>
              </a:r>
              <a:endParaRPr lang="en-US" altLang="zh-CN" b="0" i="1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11629" name="Freeform 32"/>
          <p:cNvSpPr/>
          <p:nvPr/>
        </p:nvSpPr>
        <p:spPr bwMode="auto">
          <a:xfrm>
            <a:off x="2425618" y="3183255"/>
            <a:ext cx="1814513" cy="781050"/>
          </a:xfrm>
          <a:custGeom>
            <a:avLst/>
            <a:gdLst>
              <a:gd name="T0" fmla="*/ 0 w 1524"/>
              <a:gd name="T1" fmla="*/ 781050 h 504"/>
              <a:gd name="T2" fmla="*/ 257175 w 1524"/>
              <a:gd name="T3" fmla="*/ 781050 h 504"/>
              <a:gd name="T4" fmla="*/ 257175 w 1524"/>
              <a:gd name="T5" fmla="*/ 9298 h 504"/>
              <a:gd name="T6" fmla="*/ 2419350 w 1524"/>
              <a:gd name="T7" fmla="*/ 0 h 50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24" h="504">
                <a:moveTo>
                  <a:pt x="0" y="504"/>
                </a:moveTo>
                <a:lnTo>
                  <a:pt x="162" y="504"/>
                </a:lnTo>
                <a:lnTo>
                  <a:pt x="162" y="6"/>
                </a:lnTo>
                <a:lnTo>
                  <a:pt x="1524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1630" name="Freeform 33"/>
          <p:cNvSpPr/>
          <p:nvPr/>
        </p:nvSpPr>
        <p:spPr bwMode="auto">
          <a:xfrm>
            <a:off x="2498748" y="3964305"/>
            <a:ext cx="1821656" cy="838200"/>
          </a:xfrm>
          <a:custGeom>
            <a:avLst/>
            <a:gdLst>
              <a:gd name="T0" fmla="*/ 0 w 1530"/>
              <a:gd name="T1" fmla="*/ 0 h 528"/>
              <a:gd name="T2" fmla="*/ 1228725 w 1530"/>
              <a:gd name="T3" fmla="*/ 0 h 528"/>
              <a:gd name="T4" fmla="*/ 1228725 w 1530"/>
              <a:gd name="T5" fmla="*/ 838200 h 528"/>
              <a:gd name="T6" fmla="*/ 2428875 w 1530"/>
              <a:gd name="T7" fmla="*/ 838200 h 5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30" h="528">
                <a:moveTo>
                  <a:pt x="0" y="0"/>
                </a:moveTo>
                <a:lnTo>
                  <a:pt x="774" y="0"/>
                </a:lnTo>
                <a:lnTo>
                  <a:pt x="774" y="528"/>
                </a:lnTo>
                <a:lnTo>
                  <a:pt x="1530" y="528"/>
                </a:ln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800" b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1631" name="Rectangle 34"/>
          <p:cNvSpPr>
            <a:spLocks noChangeArrowheads="1"/>
          </p:cNvSpPr>
          <p:nvPr/>
        </p:nvSpPr>
        <p:spPr bwMode="auto">
          <a:xfrm>
            <a:off x="2135560" y="5289906"/>
            <a:ext cx="10972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0" i="1" dirty="0">
                <a:solidFill>
                  <a:srgbClr val="FF3300"/>
                </a:solidFill>
                <a:ea typeface="宋体" panose="02010600030101010101" pitchFamily="2" charset="-122"/>
              </a:rPr>
              <a:t>注意：</a:t>
            </a:r>
            <a:endParaRPr lang="zh-CN" altLang="en-US" b="0" i="1" dirty="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sp>
        <p:nvSpPr>
          <p:cNvPr id="111632" name="Text Box 35"/>
          <p:cNvSpPr txBox="1">
            <a:spLocks noChangeArrowheads="1"/>
          </p:cNvSpPr>
          <p:nvPr/>
        </p:nvSpPr>
        <p:spPr bwMode="auto">
          <a:xfrm>
            <a:off x="3303431" y="5894426"/>
            <a:ext cx="610933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</a:rPr>
              <a:t>(2) </a:t>
            </a:r>
            <a:r>
              <a:rPr lang="zh-CN" altLang="en-US" b="0" dirty="0">
                <a:solidFill>
                  <a:prstClr val="black"/>
                </a:solidFill>
                <a:ea typeface="宋体" panose="02010600030101010101" pitchFamily="2" charset="-122"/>
              </a:rPr>
              <a:t>阶跃响应</a:t>
            </a:r>
            <a:r>
              <a:rPr lang="en-US" altLang="zh-CN" b="0" i="1" dirty="0">
                <a:solidFill>
                  <a:prstClr val="black"/>
                </a:solidFill>
                <a:ea typeface="宋体" panose="02010600030101010101" pitchFamily="2" charset="-122"/>
              </a:rPr>
              <a:t>s</a:t>
            </a: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</a:rPr>
              <a:t>(</a:t>
            </a:r>
            <a:r>
              <a:rPr lang="en-US" altLang="zh-CN" b="0" i="1" dirty="0">
                <a:solidFill>
                  <a:prstClr val="black"/>
                </a:solidFill>
                <a:ea typeface="宋体" panose="02010600030101010101" pitchFamily="2" charset="-122"/>
              </a:rPr>
              <a:t>t</a:t>
            </a: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</a:rPr>
              <a:t>)</a:t>
            </a:r>
            <a:r>
              <a:rPr lang="zh-CN" altLang="en-US" b="0" dirty="0">
                <a:solidFill>
                  <a:prstClr val="black"/>
                </a:solidFill>
                <a:ea typeface="宋体" panose="02010600030101010101" pitchFamily="2" charset="-122"/>
              </a:rPr>
              <a:t>可由</a:t>
            </a:r>
            <a:r>
              <a:rPr lang="zh-CN" altLang="en-US" b="0" dirty="0" smtClean="0">
                <a:solidFill>
                  <a:prstClr val="black"/>
                </a:solidFill>
                <a:ea typeface="宋体" panose="02010600030101010101" pitchFamily="2" charset="-122"/>
              </a:rPr>
              <a:t>冲激响应</a:t>
            </a:r>
            <a:r>
              <a:rPr lang="en-US" altLang="zh-CN" b="0" i="1" dirty="0" smtClean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h</a:t>
            </a:r>
            <a:r>
              <a:rPr lang="en-US" altLang="zh-CN" b="0" dirty="0" smtClean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b="0" i="1" dirty="0" smtClean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b="0" dirty="0">
                <a:solidFill>
                  <a:prstClr val="black"/>
                </a:solidFill>
                <a:ea typeface="宋体" panose="02010600030101010101" pitchFamily="2" charset="-122"/>
              </a:rPr>
              <a:t>积分得到。</a:t>
            </a:r>
            <a:endParaRPr lang="zh-CN" altLang="en-US" b="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algn="ctr"/>
            <a:r>
              <a:rPr lang="en-US" altLang="zh-CN" sz="800"/>
              <a:t>     </a:t>
            </a:r>
            <a:r>
              <a:rPr lang="en-US" altLang="zh-CN" sz="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证明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8" name="Object 4"/>
          <p:cNvGraphicFramePr>
            <a:graphicFrameLocks noChangeAspect="1"/>
          </p:cNvGraphicFramePr>
          <p:nvPr/>
        </p:nvGraphicFramePr>
        <p:xfrm>
          <a:off x="3103580" y="2793717"/>
          <a:ext cx="19510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057" name="公式" r:id="rId1" imgW="1016000" imgH="317500" progId="Equation.3">
                  <p:embed/>
                </p:oleObj>
              </mc:Choice>
              <mc:Fallback>
                <p:oleObj name="公式" r:id="rId1" imgW="1016000" imgH="317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580" y="2793717"/>
                        <a:ext cx="1951037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49" name="Text Box 5"/>
          <p:cNvSpPr txBox="1">
            <a:spLocks noChangeArrowheads="1"/>
          </p:cNvSpPr>
          <p:nvPr/>
        </p:nvSpPr>
        <p:spPr bwMode="auto">
          <a:xfrm>
            <a:off x="2279985" y="2217454"/>
            <a:ext cx="38893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先求单位阶跃响应：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262157" name="Text Box 13"/>
          <p:cNvSpPr txBox="1">
            <a:spLocks noChangeArrowheads="1"/>
          </p:cNvSpPr>
          <p:nvPr/>
        </p:nvSpPr>
        <p:spPr bwMode="auto">
          <a:xfrm>
            <a:off x="2316480" y="1410335"/>
            <a:ext cx="70351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求</a:t>
            </a:r>
            <a:r>
              <a:rPr kumimoji="1" lang="en-US" altLang="zh-CN">
                <a:latin typeface="楷体_GB2312" pitchFamily="49" charset="-122"/>
              </a:rPr>
              <a:t>: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 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zh-CN">
                <a:latin typeface="楷体_GB2312" pitchFamily="49" charset="-122"/>
              </a:rPr>
              <a:t>为单位冲激时电路响应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>
                <a:latin typeface="楷体_GB2312" pitchFamily="49" charset="-122"/>
              </a:rPr>
              <a:t>和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 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b="0">
                <a:latin typeface="Times New Roman" panose="02020603050405020304" pitchFamily="18" charset="0"/>
              </a:rPr>
              <a:t>。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262194" name="Text Box 50"/>
          <p:cNvSpPr txBox="1">
            <a:spLocks noChangeArrowheads="1"/>
          </p:cNvSpPr>
          <p:nvPr/>
        </p:nvSpPr>
        <p:spPr bwMode="auto">
          <a:xfrm>
            <a:off x="1130301" y="1352425"/>
            <a:ext cx="113284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8-3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2220" name="Text Box 76"/>
          <p:cNvSpPr txBox="1">
            <a:spLocks noChangeArrowheads="1"/>
          </p:cNvSpPr>
          <p:nvPr/>
        </p:nvSpPr>
        <p:spPr bwMode="auto">
          <a:xfrm>
            <a:off x="1273810" y="2129824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62221" name="Object 77"/>
          <p:cNvGraphicFramePr>
            <a:graphicFrameLocks noChangeAspect="1"/>
          </p:cNvGraphicFramePr>
          <p:nvPr/>
        </p:nvGraphicFramePr>
        <p:xfrm>
          <a:off x="2927352" y="3859214"/>
          <a:ext cx="4070350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058" name="公式" r:id="rId3" imgW="2095500" imgH="469900" progId="Equation.3">
                  <p:embed/>
                </p:oleObj>
              </mc:Choice>
              <mc:Fallback>
                <p:oleObj name="公式" r:id="rId3" imgW="2095500" imgH="469900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2" y="3859214"/>
                        <a:ext cx="4070350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222" name="Text Box 78"/>
          <p:cNvSpPr txBox="1">
            <a:spLocks noChangeArrowheads="1"/>
          </p:cNvSpPr>
          <p:nvPr/>
        </p:nvSpPr>
        <p:spPr bwMode="auto">
          <a:xfrm>
            <a:off x="1992315" y="3370932"/>
            <a:ext cx="18205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)=0  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2223" name="Text Box 79"/>
          <p:cNvSpPr txBox="1">
            <a:spLocks noChangeArrowheads="1"/>
          </p:cNvSpPr>
          <p:nvPr/>
        </p:nvSpPr>
        <p:spPr bwMode="auto">
          <a:xfrm>
            <a:off x="3792539" y="3378868"/>
            <a:ext cx="18027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∞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2224" name="Text Box 80"/>
          <p:cNvSpPr txBox="1">
            <a:spLocks noChangeArrowheads="1"/>
          </p:cNvSpPr>
          <p:nvPr/>
        </p:nvSpPr>
        <p:spPr bwMode="auto">
          <a:xfrm>
            <a:off x="5665788" y="3370932"/>
            <a:ext cx="15614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 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2225" name="Text Box 81"/>
          <p:cNvSpPr txBox="1">
            <a:spLocks noChangeArrowheads="1"/>
          </p:cNvSpPr>
          <p:nvPr/>
        </p:nvSpPr>
        <p:spPr bwMode="auto">
          <a:xfrm>
            <a:off x="2137093" y="4882867"/>
            <a:ext cx="17303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)=1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kumimoji="1"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2226" name="Text Box 82"/>
          <p:cNvSpPr txBox="1">
            <a:spLocks noChangeArrowheads="1"/>
          </p:cNvSpPr>
          <p:nvPr/>
        </p:nvSpPr>
        <p:spPr bwMode="auto">
          <a:xfrm>
            <a:off x="4295792" y="4890803"/>
            <a:ext cx="16675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∞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)=0  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62227" name="Object 83"/>
          <p:cNvGraphicFramePr>
            <a:graphicFrameLocks noChangeAspect="1"/>
          </p:cNvGraphicFramePr>
          <p:nvPr/>
        </p:nvGraphicFramePr>
        <p:xfrm>
          <a:off x="6959600" y="4579654"/>
          <a:ext cx="22860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059" name="公式" r:id="rId5" imgW="1219200" imgH="469900" progId="Equation.3">
                  <p:embed/>
                </p:oleObj>
              </mc:Choice>
              <mc:Fallback>
                <p:oleObj name="公式" r:id="rId5" imgW="1219200" imgH="469900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4579654"/>
                        <a:ext cx="22860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228" name="Line 84"/>
          <p:cNvSpPr>
            <a:spLocks noChangeShapeType="1"/>
          </p:cNvSpPr>
          <p:nvPr/>
        </p:nvSpPr>
        <p:spPr bwMode="auto">
          <a:xfrm>
            <a:off x="1992330" y="4379595"/>
            <a:ext cx="719137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2229" name="Line 85"/>
          <p:cNvSpPr>
            <a:spLocks noChangeShapeType="1"/>
          </p:cNvSpPr>
          <p:nvPr/>
        </p:nvSpPr>
        <p:spPr bwMode="auto">
          <a:xfrm>
            <a:off x="5951555" y="5171758"/>
            <a:ext cx="719137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2230" name="Text Box 86"/>
          <p:cNvSpPr txBox="1">
            <a:spLocks noChangeArrowheads="1"/>
          </p:cNvSpPr>
          <p:nvPr/>
        </p:nvSpPr>
        <p:spPr bwMode="auto">
          <a:xfrm>
            <a:off x="2063752" y="5660073"/>
            <a:ext cx="468153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再求单位冲激响应</a:t>
            </a:r>
            <a:r>
              <a:rPr kumimoji="1" lang="en-US" altLang="zh-CN">
                <a:latin typeface="楷体_GB2312" pitchFamily="49" charset="-122"/>
              </a:rPr>
              <a:t>,</a:t>
            </a:r>
            <a:r>
              <a:rPr kumimoji="1" lang="zh-CN" altLang="en-US">
                <a:latin typeface="楷体_GB2312" pitchFamily="49" charset="-122"/>
              </a:rPr>
              <a:t>令：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262231" name="Object 87"/>
          <p:cNvGraphicFramePr>
            <a:graphicFrameLocks noChangeAspect="1"/>
          </p:cNvGraphicFramePr>
          <p:nvPr/>
        </p:nvGraphicFramePr>
        <p:xfrm>
          <a:off x="5951539" y="5588318"/>
          <a:ext cx="18954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060" name="公式" r:id="rId7" imgW="1016000" imgH="317500" progId="Equation.3">
                  <p:embed/>
                </p:oleObj>
              </mc:Choice>
              <mc:Fallback>
                <p:oleObj name="公式" r:id="rId7" imgW="1016000" imgH="317500" progId="Equation.3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39" y="5588318"/>
                        <a:ext cx="1895475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2232" name="Group 8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62233" name="Picture 89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234" name="Text Box 9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2235" name="Group 9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62236" name="Picture 92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237" name="Text Box 9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2238" name="Group 9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62239" name="Picture 95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240" name="Text Box 96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62241" name="Text Box 97"/>
          <p:cNvSpPr txBox="1">
            <a:spLocks noChangeArrowheads="1"/>
          </p:cNvSpPr>
          <p:nvPr/>
        </p:nvSpPr>
        <p:spPr bwMode="auto">
          <a:xfrm>
            <a:off x="2425065" y="2794000"/>
            <a:ext cx="719455" cy="548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令</a:t>
            </a:r>
            <a:endParaRPr lang="zh-CN" altLang="en-US"/>
          </a:p>
        </p:txBody>
      </p:sp>
      <p:grpSp>
        <p:nvGrpSpPr>
          <p:cNvPr id="262244" name="Group 100"/>
          <p:cNvGrpSpPr/>
          <p:nvPr/>
        </p:nvGrpSpPr>
        <p:grpSpPr bwMode="auto">
          <a:xfrm>
            <a:off x="7534281" y="2130777"/>
            <a:ext cx="3627438" cy="2322512"/>
            <a:chOff x="3334" y="845"/>
            <a:chExt cx="2285" cy="1463"/>
          </a:xfrm>
        </p:grpSpPr>
        <p:sp>
          <p:nvSpPr>
            <p:cNvPr id="262210" name="Line 66"/>
            <p:cNvSpPr>
              <a:spLocks noChangeShapeType="1"/>
            </p:cNvSpPr>
            <p:nvPr/>
          </p:nvSpPr>
          <p:spPr bwMode="auto">
            <a:xfrm>
              <a:off x="5205" y="845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2197" name="Text Box 53"/>
            <p:cNvSpPr txBox="1">
              <a:spLocks noChangeArrowheads="1"/>
            </p:cNvSpPr>
            <p:nvPr/>
          </p:nvSpPr>
          <p:spPr bwMode="auto">
            <a:xfrm>
              <a:off x="4025" y="1979"/>
              <a:ext cx="969" cy="32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2198" name="Line 54"/>
            <p:cNvSpPr>
              <a:spLocks noChangeShapeType="1"/>
            </p:cNvSpPr>
            <p:nvPr/>
          </p:nvSpPr>
          <p:spPr bwMode="auto">
            <a:xfrm>
              <a:off x="4524" y="845"/>
              <a:ext cx="0" cy="10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2199" name="Line 55"/>
            <p:cNvSpPr>
              <a:spLocks noChangeShapeType="1"/>
            </p:cNvSpPr>
            <p:nvPr/>
          </p:nvSpPr>
          <p:spPr bwMode="auto">
            <a:xfrm>
              <a:off x="5203" y="891"/>
              <a:ext cx="0" cy="31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2200" name="Text Box 56"/>
            <p:cNvSpPr txBox="1">
              <a:spLocks noChangeArrowheads="1"/>
            </p:cNvSpPr>
            <p:nvPr/>
          </p:nvSpPr>
          <p:spPr bwMode="auto">
            <a:xfrm>
              <a:off x="4921" y="845"/>
              <a:ext cx="27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2201" name="Text Box 57"/>
            <p:cNvSpPr txBox="1">
              <a:spLocks noChangeArrowheads="1"/>
            </p:cNvSpPr>
            <p:nvPr/>
          </p:nvSpPr>
          <p:spPr bwMode="auto">
            <a:xfrm>
              <a:off x="4207" y="1207"/>
              <a:ext cx="25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2202" name="Text Box 58"/>
            <p:cNvSpPr txBox="1">
              <a:spLocks noChangeArrowheads="1"/>
            </p:cNvSpPr>
            <p:nvPr/>
          </p:nvSpPr>
          <p:spPr bwMode="auto">
            <a:xfrm>
              <a:off x="3334" y="926"/>
              <a:ext cx="579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62203" name="Line 59"/>
            <p:cNvSpPr>
              <a:spLocks noChangeShapeType="1"/>
            </p:cNvSpPr>
            <p:nvPr/>
          </p:nvSpPr>
          <p:spPr bwMode="auto">
            <a:xfrm flipV="1">
              <a:off x="5205" y="1344"/>
              <a:ext cx="0" cy="5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2204" name="Rectangle 60"/>
            <p:cNvSpPr>
              <a:spLocks noChangeArrowheads="1"/>
            </p:cNvSpPr>
            <p:nvPr/>
          </p:nvSpPr>
          <p:spPr bwMode="auto">
            <a:xfrm>
              <a:off x="4796" y="1207"/>
              <a:ext cx="26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2206" name="Text Box 62"/>
            <p:cNvSpPr txBox="1">
              <a:spLocks noChangeArrowheads="1"/>
            </p:cNvSpPr>
            <p:nvPr/>
          </p:nvSpPr>
          <p:spPr bwMode="auto">
            <a:xfrm>
              <a:off x="5250" y="890"/>
              <a:ext cx="24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2207" name="Text Box 63"/>
            <p:cNvSpPr txBox="1">
              <a:spLocks noChangeArrowheads="1"/>
            </p:cNvSpPr>
            <p:nvPr/>
          </p:nvSpPr>
          <p:spPr bwMode="auto">
            <a:xfrm>
              <a:off x="5250" y="1389"/>
              <a:ext cx="31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2208" name="Text Box 64"/>
            <p:cNvSpPr txBox="1">
              <a:spLocks noChangeArrowheads="1"/>
            </p:cNvSpPr>
            <p:nvPr/>
          </p:nvSpPr>
          <p:spPr bwMode="auto">
            <a:xfrm>
              <a:off x="5295" y="1162"/>
              <a:ext cx="32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2209" name="Line 65"/>
            <p:cNvSpPr>
              <a:spLocks noChangeShapeType="1"/>
            </p:cNvSpPr>
            <p:nvPr/>
          </p:nvSpPr>
          <p:spPr bwMode="auto">
            <a:xfrm>
              <a:off x="3833" y="845"/>
              <a:ext cx="137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2211" name="Line 67"/>
            <p:cNvSpPr>
              <a:spLocks noChangeShapeType="1"/>
            </p:cNvSpPr>
            <p:nvPr/>
          </p:nvSpPr>
          <p:spPr bwMode="auto">
            <a:xfrm>
              <a:off x="3833" y="845"/>
              <a:ext cx="0" cy="10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2212" name="Line 68"/>
            <p:cNvSpPr>
              <a:spLocks noChangeShapeType="1"/>
            </p:cNvSpPr>
            <p:nvPr/>
          </p:nvSpPr>
          <p:spPr bwMode="auto">
            <a:xfrm>
              <a:off x="3833" y="1888"/>
              <a:ext cx="137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2213" name="Rectangle 69"/>
            <p:cNvSpPr>
              <a:spLocks noChangeArrowheads="1"/>
            </p:cNvSpPr>
            <p:nvPr/>
          </p:nvSpPr>
          <p:spPr bwMode="auto">
            <a:xfrm>
              <a:off x="4468" y="120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62214" name="Group 70"/>
            <p:cNvGrpSpPr/>
            <p:nvPr/>
          </p:nvGrpSpPr>
          <p:grpSpPr bwMode="auto">
            <a:xfrm>
              <a:off x="5069" y="1253"/>
              <a:ext cx="240" cy="90"/>
              <a:chOff x="4604" y="2478"/>
              <a:chExt cx="240" cy="90"/>
            </a:xfrm>
          </p:grpSpPr>
          <p:sp>
            <p:nvSpPr>
              <p:cNvPr id="262215" name="Line 71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2216" name="Line 72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62205" name="Line 61"/>
            <p:cNvSpPr>
              <a:spLocks noChangeShapeType="1"/>
            </p:cNvSpPr>
            <p:nvPr/>
          </p:nvSpPr>
          <p:spPr bwMode="auto">
            <a:xfrm flipV="1">
              <a:off x="3833" y="891"/>
              <a:ext cx="0" cy="40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62217" name="Group 73"/>
            <p:cNvGrpSpPr/>
            <p:nvPr/>
          </p:nvGrpSpPr>
          <p:grpSpPr bwMode="auto">
            <a:xfrm>
              <a:off x="3662" y="1299"/>
              <a:ext cx="363" cy="363"/>
              <a:chOff x="4785" y="709"/>
              <a:chExt cx="363" cy="363"/>
            </a:xfrm>
          </p:grpSpPr>
          <p:sp>
            <p:nvSpPr>
              <p:cNvPr id="262218" name="Oval 74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262219" name="Line 75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一阶电路冲激响应例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2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2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6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2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2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2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2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2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26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26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26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26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26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26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26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26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26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26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26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6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9" grpId="0"/>
      <p:bldP spid="262157" grpId="0" autoUpdateAnimBg="0"/>
      <p:bldP spid="262194" grpId="0" bldLvl="0" animBg="1"/>
      <p:bldP spid="262220" grpId="0" bldLvl="0" animBg="1"/>
      <p:bldP spid="262222" grpId="0" autoUpdateAnimBg="0"/>
      <p:bldP spid="262223" grpId="0" autoUpdateAnimBg="0"/>
      <p:bldP spid="262224" grpId="0" autoUpdateAnimBg="0"/>
      <p:bldP spid="262225" grpId="0" autoUpdateAnimBg="0"/>
      <p:bldP spid="262226" grpId="0" autoUpdateAnimBg="0"/>
      <p:bldP spid="262228" grpId="0" bldLvl="0" animBg="1"/>
      <p:bldP spid="262229" grpId="0" bldLvl="0" animBg="1"/>
      <p:bldP spid="262230" grpId="0"/>
      <p:bldP spid="262241" grpId="0" bldLvl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657" name="Object 17"/>
          <p:cNvGraphicFramePr>
            <a:graphicFrameLocks noChangeAspect="1"/>
          </p:cNvGraphicFramePr>
          <p:nvPr/>
        </p:nvGraphicFramePr>
        <p:xfrm>
          <a:off x="414020" y="2413636"/>
          <a:ext cx="3786188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961" name="公式" r:id="rId1" imgW="2133600" imgH="609600" progId="Equation.3">
                  <p:embed/>
                </p:oleObj>
              </mc:Choice>
              <mc:Fallback>
                <p:oleObj name="公式" r:id="rId1" imgW="2133600" imgH="609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" y="2413636"/>
                        <a:ext cx="3786188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58" name="Object 18"/>
          <p:cNvGraphicFramePr>
            <a:graphicFrameLocks noChangeAspect="1"/>
          </p:cNvGraphicFramePr>
          <p:nvPr/>
        </p:nvGraphicFramePr>
        <p:xfrm>
          <a:off x="4234515" y="2418082"/>
          <a:ext cx="29305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962" name="公式" r:id="rId3" imgW="1612900" imgH="469900" progId="Equation.3">
                  <p:embed/>
                </p:oleObj>
              </mc:Choice>
              <mc:Fallback>
                <p:oleObj name="公式" r:id="rId3" imgW="1612900" imgH="469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4515" y="2418082"/>
                        <a:ext cx="29305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59" name="Object 19"/>
          <p:cNvGraphicFramePr>
            <a:graphicFrameLocks noChangeAspect="1"/>
          </p:cNvGraphicFramePr>
          <p:nvPr/>
        </p:nvGraphicFramePr>
        <p:xfrm>
          <a:off x="7257098" y="2418114"/>
          <a:ext cx="2106612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963" name="公式" r:id="rId5" imgW="1181100" imgH="609600" progId="Equation.3">
                  <p:embed/>
                </p:oleObj>
              </mc:Choice>
              <mc:Fallback>
                <p:oleObj name="公式" r:id="rId5" imgW="1181100" imgH="6096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7098" y="2418114"/>
                        <a:ext cx="2106612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60" name="Object 20"/>
          <p:cNvGraphicFramePr>
            <a:graphicFrameLocks noChangeAspect="1"/>
          </p:cNvGraphicFramePr>
          <p:nvPr/>
        </p:nvGraphicFramePr>
        <p:xfrm>
          <a:off x="9489124" y="2418114"/>
          <a:ext cx="2062162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964" name="公式" r:id="rId7" imgW="1181100" imgH="609600" progId="Equation.3">
                  <p:embed/>
                </p:oleObj>
              </mc:Choice>
              <mc:Fallback>
                <p:oleObj name="公式" r:id="rId7" imgW="1181100" imgH="609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89124" y="2418114"/>
                        <a:ext cx="2062162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61" name="Object 21"/>
          <p:cNvGraphicFramePr>
            <a:graphicFrameLocks noChangeAspect="1"/>
          </p:cNvGraphicFramePr>
          <p:nvPr/>
        </p:nvGraphicFramePr>
        <p:xfrm>
          <a:off x="4561540" y="3570605"/>
          <a:ext cx="40735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965" name="公式" r:id="rId9" imgW="1397000" imgH="228600" progId="Equation.3">
                  <p:embed/>
                </p:oleObj>
              </mc:Choice>
              <mc:Fallback>
                <p:oleObj name="公式" r:id="rId9" imgW="139700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1540" y="3570605"/>
                        <a:ext cx="4073525" cy="6667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CCFF"/>
                          </a:gs>
                          <a:gs pos="50000">
                            <a:srgbClr val="FFFFFF"/>
                          </a:gs>
                          <a:gs pos="100000">
                            <a:srgbClr val="00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0690" name="Group 50"/>
          <p:cNvGrpSpPr/>
          <p:nvPr/>
        </p:nvGrpSpPr>
        <p:grpSpPr bwMode="auto">
          <a:xfrm>
            <a:off x="5153345" y="2202183"/>
            <a:ext cx="1308100" cy="1254125"/>
            <a:chOff x="2200" y="981"/>
            <a:chExt cx="824" cy="699"/>
          </a:xfrm>
        </p:grpSpPr>
        <p:sp>
          <p:nvSpPr>
            <p:cNvPr id="240691" name="Line 51"/>
            <p:cNvSpPr>
              <a:spLocks noChangeShapeType="1"/>
            </p:cNvSpPr>
            <p:nvPr/>
          </p:nvSpPr>
          <p:spPr bwMode="auto">
            <a:xfrm>
              <a:off x="2381" y="1162"/>
              <a:ext cx="643" cy="51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0692" name="Text Box 52"/>
            <p:cNvSpPr txBox="1">
              <a:spLocks noChangeArrowheads="1"/>
            </p:cNvSpPr>
            <p:nvPr/>
          </p:nvSpPr>
          <p:spPr bwMode="auto">
            <a:xfrm>
              <a:off x="2200" y="981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rgbClr val="FF33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  <a:endParaRPr lang="en-US" altLang="zh-CN" b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240693" name="Object 53"/>
          <p:cNvGraphicFramePr>
            <a:graphicFrameLocks noChangeAspect="1"/>
          </p:cNvGraphicFramePr>
          <p:nvPr/>
        </p:nvGraphicFramePr>
        <p:xfrm>
          <a:off x="900447" y="4506281"/>
          <a:ext cx="2936875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966" name="公式" r:id="rId11" imgW="1574800" imgH="609600" progId="Equation.3">
                  <p:embed/>
                </p:oleObj>
              </mc:Choice>
              <mc:Fallback>
                <p:oleObj name="公式" r:id="rId11" imgW="1574800" imgH="60960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447" y="4506281"/>
                        <a:ext cx="2936875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94" name="Object 54"/>
          <p:cNvGraphicFramePr>
            <a:graphicFrameLocks noChangeAspect="1"/>
          </p:cNvGraphicFramePr>
          <p:nvPr/>
        </p:nvGraphicFramePr>
        <p:xfrm>
          <a:off x="3915093" y="4506278"/>
          <a:ext cx="4227512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967" name="公式" r:id="rId13" imgW="2324100" imgH="609600" progId="Equation.3">
                  <p:embed/>
                </p:oleObj>
              </mc:Choice>
              <mc:Fallback>
                <p:oleObj name="公式" r:id="rId13" imgW="2324100" imgH="60960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5093" y="4506278"/>
                        <a:ext cx="4227512" cy="110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95" name="Object 55"/>
          <p:cNvGraphicFramePr>
            <a:graphicFrameLocks noChangeAspect="1"/>
          </p:cNvGraphicFramePr>
          <p:nvPr/>
        </p:nvGraphicFramePr>
        <p:xfrm>
          <a:off x="8210870" y="4510405"/>
          <a:ext cx="3473450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968" name="公式" r:id="rId15" imgW="1930400" imgH="609600" progId="Equation.3">
                  <p:embed/>
                </p:oleObj>
              </mc:Choice>
              <mc:Fallback>
                <p:oleObj name="公式" r:id="rId15" imgW="1930400" imgH="60960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0870" y="4510405"/>
                        <a:ext cx="3473450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0696" name="Group 56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40697" name="Picture 57" descr="78900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698" name="Text Box 5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40699" name="Group 59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40700" name="Picture 60" descr="78900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701" name="Text Box 6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40702" name="Group 62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40703" name="Picture 63" descr="78900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704" name="Text Box 64">
              <a:hlinkClick r:id="rId1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8635"/>
            <a:ext cx="10515600" cy="1313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0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4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4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4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24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240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240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240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671" name="Group 7"/>
          <p:cNvGrpSpPr/>
          <p:nvPr/>
        </p:nvGrpSpPr>
        <p:grpSpPr bwMode="auto">
          <a:xfrm>
            <a:off x="3791906" y="1480821"/>
            <a:ext cx="2547936" cy="1943100"/>
            <a:chOff x="1115" y="1546"/>
            <a:chExt cx="1605" cy="1224"/>
          </a:xfrm>
        </p:grpSpPr>
        <p:sp>
          <p:nvSpPr>
            <p:cNvPr id="241672" name="Line 8"/>
            <p:cNvSpPr>
              <a:spLocks noChangeShapeType="1"/>
            </p:cNvSpPr>
            <p:nvPr/>
          </p:nvSpPr>
          <p:spPr bwMode="auto">
            <a:xfrm>
              <a:off x="1155" y="2483"/>
              <a:ext cx="1391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73" name="Line 9"/>
            <p:cNvSpPr>
              <a:spLocks noChangeShapeType="1"/>
            </p:cNvSpPr>
            <p:nvPr/>
          </p:nvSpPr>
          <p:spPr bwMode="auto">
            <a:xfrm flipV="1">
              <a:off x="1364" y="1755"/>
              <a:ext cx="0" cy="91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74" name="Line 10"/>
            <p:cNvSpPr>
              <a:spLocks noChangeShapeType="1"/>
            </p:cNvSpPr>
            <p:nvPr/>
          </p:nvSpPr>
          <p:spPr bwMode="auto">
            <a:xfrm flipH="1" flipV="1">
              <a:off x="1145" y="2474"/>
              <a:ext cx="210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75" name="Line 11"/>
            <p:cNvSpPr>
              <a:spLocks noChangeShapeType="1"/>
            </p:cNvSpPr>
            <p:nvPr/>
          </p:nvSpPr>
          <p:spPr bwMode="auto">
            <a:xfrm>
              <a:off x="1373" y="2028"/>
              <a:ext cx="1045" cy="0"/>
            </a:xfrm>
            <a:prstGeom prst="line">
              <a:avLst/>
            </a:prstGeom>
            <a:noFill/>
            <a:ln w="28575">
              <a:solidFill>
                <a:srgbClr val="00CC9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76" name="Arc 12"/>
            <p:cNvSpPr/>
            <p:nvPr/>
          </p:nvSpPr>
          <p:spPr bwMode="auto">
            <a:xfrm flipH="1">
              <a:off x="1377" y="2047"/>
              <a:ext cx="986" cy="600"/>
            </a:xfrm>
            <a:custGeom>
              <a:avLst/>
              <a:gdLst>
                <a:gd name="G0" fmla="+- 4332 0 0"/>
                <a:gd name="G1" fmla="+- 21600 0 0"/>
                <a:gd name="G2" fmla="+- 21600 0 0"/>
                <a:gd name="T0" fmla="*/ 0 w 25162"/>
                <a:gd name="T1" fmla="*/ 439 h 21600"/>
                <a:gd name="T2" fmla="*/ 25162 w 25162"/>
                <a:gd name="T3" fmla="*/ 15884 h 21600"/>
                <a:gd name="T4" fmla="*/ 4332 w 2516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62" h="21600" fill="none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</a:path>
                <a:path w="25162" h="21600" stroke="0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  <a:lnTo>
                    <a:pt x="4332" y="2160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77" name="Text Box 13"/>
            <p:cNvSpPr txBox="1">
              <a:spLocks noChangeArrowheads="1"/>
            </p:cNvSpPr>
            <p:nvPr/>
          </p:nvSpPr>
          <p:spPr bwMode="auto">
            <a:xfrm>
              <a:off x="1488" y="1546"/>
              <a:ext cx="32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678" name="Text Box 14"/>
            <p:cNvSpPr txBox="1">
              <a:spLocks noChangeArrowheads="1"/>
            </p:cNvSpPr>
            <p:nvPr/>
          </p:nvSpPr>
          <p:spPr bwMode="auto">
            <a:xfrm>
              <a:off x="1115" y="1836"/>
              <a:ext cx="25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679" name="Text Box 15"/>
            <p:cNvSpPr txBox="1">
              <a:spLocks noChangeArrowheads="1"/>
            </p:cNvSpPr>
            <p:nvPr/>
          </p:nvSpPr>
          <p:spPr bwMode="auto">
            <a:xfrm>
              <a:off x="2542" y="2273"/>
              <a:ext cx="17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680" name="Text Box 16"/>
            <p:cNvSpPr txBox="1">
              <a:spLocks noChangeArrowheads="1"/>
            </p:cNvSpPr>
            <p:nvPr/>
          </p:nvSpPr>
          <p:spPr bwMode="auto">
            <a:xfrm>
              <a:off x="1143" y="2519"/>
              <a:ext cx="231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1681" name="Group 17"/>
          <p:cNvGrpSpPr/>
          <p:nvPr/>
        </p:nvGrpSpPr>
        <p:grpSpPr bwMode="auto">
          <a:xfrm>
            <a:off x="7390175" y="1482091"/>
            <a:ext cx="2547939" cy="1943100"/>
            <a:chOff x="2851" y="1528"/>
            <a:chExt cx="1605" cy="1224"/>
          </a:xfrm>
        </p:grpSpPr>
        <p:sp>
          <p:nvSpPr>
            <p:cNvPr id="241682" name="Line 18"/>
            <p:cNvSpPr>
              <a:spLocks noChangeShapeType="1"/>
            </p:cNvSpPr>
            <p:nvPr/>
          </p:nvSpPr>
          <p:spPr bwMode="auto">
            <a:xfrm>
              <a:off x="2891" y="2465"/>
              <a:ext cx="1391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83" name="Line 19"/>
            <p:cNvSpPr>
              <a:spLocks noChangeShapeType="1"/>
            </p:cNvSpPr>
            <p:nvPr/>
          </p:nvSpPr>
          <p:spPr bwMode="auto">
            <a:xfrm flipV="1">
              <a:off x="3100" y="1737"/>
              <a:ext cx="0" cy="91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84" name="Line 20"/>
            <p:cNvSpPr>
              <a:spLocks noChangeShapeType="1"/>
            </p:cNvSpPr>
            <p:nvPr/>
          </p:nvSpPr>
          <p:spPr bwMode="auto">
            <a:xfrm flipH="1">
              <a:off x="2900" y="2465"/>
              <a:ext cx="19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85" name="Line 21"/>
            <p:cNvSpPr>
              <a:spLocks noChangeShapeType="1"/>
            </p:cNvSpPr>
            <p:nvPr/>
          </p:nvSpPr>
          <p:spPr bwMode="auto">
            <a:xfrm>
              <a:off x="3109" y="2010"/>
              <a:ext cx="1045" cy="0"/>
            </a:xfrm>
            <a:prstGeom prst="line">
              <a:avLst/>
            </a:prstGeom>
            <a:noFill/>
            <a:ln w="28575">
              <a:solidFill>
                <a:srgbClr val="00CC9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86" name="Arc 22"/>
            <p:cNvSpPr/>
            <p:nvPr/>
          </p:nvSpPr>
          <p:spPr bwMode="auto">
            <a:xfrm flipH="1" flipV="1">
              <a:off x="3122" y="1829"/>
              <a:ext cx="986" cy="600"/>
            </a:xfrm>
            <a:custGeom>
              <a:avLst/>
              <a:gdLst>
                <a:gd name="G0" fmla="+- 4332 0 0"/>
                <a:gd name="G1" fmla="+- 21600 0 0"/>
                <a:gd name="G2" fmla="+- 21600 0 0"/>
                <a:gd name="T0" fmla="*/ 0 w 25162"/>
                <a:gd name="T1" fmla="*/ 439 h 21600"/>
                <a:gd name="T2" fmla="*/ 25162 w 25162"/>
                <a:gd name="T3" fmla="*/ 15884 h 21600"/>
                <a:gd name="T4" fmla="*/ 4332 w 2516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62" h="21600" fill="none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</a:path>
                <a:path w="25162" h="21600" stroke="0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  <a:lnTo>
                    <a:pt x="4332" y="2160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687" name="Text Box 23"/>
            <p:cNvSpPr txBox="1">
              <a:spLocks noChangeArrowheads="1"/>
            </p:cNvSpPr>
            <p:nvPr/>
          </p:nvSpPr>
          <p:spPr bwMode="auto">
            <a:xfrm>
              <a:off x="3224" y="1528"/>
              <a:ext cx="27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688" name="Text Box 24"/>
            <p:cNvSpPr txBox="1">
              <a:spLocks noChangeArrowheads="1"/>
            </p:cNvSpPr>
            <p:nvPr/>
          </p:nvSpPr>
          <p:spPr bwMode="auto">
            <a:xfrm>
              <a:off x="2851" y="1818"/>
              <a:ext cx="22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689" name="Text Box 25"/>
            <p:cNvSpPr txBox="1">
              <a:spLocks noChangeArrowheads="1"/>
            </p:cNvSpPr>
            <p:nvPr/>
          </p:nvSpPr>
          <p:spPr bwMode="auto">
            <a:xfrm>
              <a:off x="4278" y="2255"/>
              <a:ext cx="17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690" name="Text Box 26"/>
            <p:cNvSpPr txBox="1">
              <a:spLocks noChangeArrowheads="1"/>
            </p:cNvSpPr>
            <p:nvPr/>
          </p:nvSpPr>
          <p:spPr bwMode="auto">
            <a:xfrm>
              <a:off x="2879" y="2501"/>
              <a:ext cx="231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691" name="Line 27"/>
            <p:cNvSpPr>
              <a:spLocks noChangeShapeType="1"/>
            </p:cNvSpPr>
            <p:nvPr/>
          </p:nvSpPr>
          <p:spPr bwMode="auto">
            <a:xfrm flipV="1">
              <a:off x="3091" y="1991"/>
              <a:ext cx="1" cy="45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41692" name="Group 28"/>
          <p:cNvGrpSpPr/>
          <p:nvPr/>
        </p:nvGrpSpPr>
        <p:grpSpPr bwMode="auto">
          <a:xfrm>
            <a:off x="3648092" y="3498533"/>
            <a:ext cx="2795522" cy="2049578"/>
            <a:chOff x="1376" y="2593"/>
            <a:chExt cx="1690" cy="1203"/>
          </a:xfrm>
        </p:grpSpPr>
        <p:sp>
          <p:nvSpPr>
            <p:cNvPr id="241693" name="Text Box 29"/>
            <p:cNvSpPr txBox="1">
              <a:spLocks noChangeArrowheads="1"/>
            </p:cNvSpPr>
            <p:nvPr/>
          </p:nvSpPr>
          <p:spPr bwMode="auto">
            <a:xfrm>
              <a:off x="1842" y="2593"/>
              <a:ext cx="311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694" name="Line 30"/>
            <p:cNvSpPr>
              <a:spLocks noChangeShapeType="1"/>
            </p:cNvSpPr>
            <p:nvPr/>
          </p:nvSpPr>
          <p:spPr bwMode="auto">
            <a:xfrm>
              <a:off x="1509" y="3530"/>
              <a:ext cx="1391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95" name="Line 31"/>
            <p:cNvSpPr>
              <a:spLocks noChangeShapeType="1"/>
            </p:cNvSpPr>
            <p:nvPr/>
          </p:nvSpPr>
          <p:spPr bwMode="auto">
            <a:xfrm flipV="1">
              <a:off x="1718" y="2802"/>
              <a:ext cx="0" cy="91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96" name="Line 32"/>
            <p:cNvSpPr>
              <a:spLocks noChangeShapeType="1"/>
            </p:cNvSpPr>
            <p:nvPr/>
          </p:nvSpPr>
          <p:spPr bwMode="auto">
            <a:xfrm flipH="1">
              <a:off x="1518" y="3530"/>
              <a:ext cx="19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97" name="Line 33"/>
            <p:cNvSpPr>
              <a:spLocks noChangeShapeType="1"/>
            </p:cNvSpPr>
            <p:nvPr/>
          </p:nvSpPr>
          <p:spPr bwMode="auto">
            <a:xfrm>
              <a:off x="1727" y="3075"/>
              <a:ext cx="1045" cy="0"/>
            </a:xfrm>
            <a:prstGeom prst="line">
              <a:avLst/>
            </a:prstGeom>
            <a:noFill/>
            <a:ln w="28575">
              <a:solidFill>
                <a:srgbClr val="00CC9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698" name="Arc 34"/>
            <p:cNvSpPr/>
            <p:nvPr/>
          </p:nvSpPr>
          <p:spPr bwMode="auto">
            <a:xfrm flipH="1" flipV="1">
              <a:off x="1740" y="2894"/>
              <a:ext cx="986" cy="600"/>
            </a:xfrm>
            <a:custGeom>
              <a:avLst/>
              <a:gdLst>
                <a:gd name="G0" fmla="+- 4332 0 0"/>
                <a:gd name="G1" fmla="+- 21600 0 0"/>
                <a:gd name="G2" fmla="+- 21600 0 0"/>
                <a:gd name="T0" fmla="*/ 0 w 25162"/>
                <a:gd name="T1" fmla="*/ 439 h 21600"/>
                <a:gd name="T2" fmla="*/ 25162 w 25162"/>
                <a:gd name="T3" fmla="*/ 15884 h 21600"/>
                <a:gd name="T4" fmla="*/ 4332 w 2516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62" h="21600" fill="none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</a:path>
                <a:path w="25162" h="21600" stroke="0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  <a:lnTo>
                    <a:pt x="4332" y="21600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699" name="Text Box 35"/>
            <p:cNvSpPr txBox="1">
              <a:spLocks noChangeArrowheads="1"/>
            </p:cNvSpPr>
            <p:nvPr/>
          </p:nvSpPr>
          <p:spPr bwMode="auto">
            <a:xfrm>
              <a:off x="2896" y="3320"/>
              <a:ext cx="170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700" name="Text Box 36"/>
            <p:cNvSpPr txBox="1">
              <a:spLocks noChangeArrowheads="1"/>
            </p:cNvSpPr>
            <p:nvPr/>
          </p:nvSpPr>
          <p:spPr bwMode="auto">
            <a:xfrm>
              <a:off x="1497" y="3562"/>
              <a:ext cx="221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701" name="Line 37"/>
            <p:cNvSpPr>
              <a:spLocks noChangeShapeType="1"/>
            </p:cNvSpPr>
            <p:nvPr/>
          </p:nvSpPr>
          <p:spPr bwMode="auto">
            <a:xfrm flipV="1">
              <a:off x="1709" y="3056"/>
              <a:ext cx="1" cy="45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1702" name="Object 38"/>
            <p:cNvGraphicFramePr>
              <a:graphicFrameLocks noChangeAspect="1"/>
            </p:cNvGraphicFramePr>
            <p:nvPr/>
          </p:nvGraphicFramePr>
          <p:xfrm>
            <a:off x="1376" y="2764"/>
            <a:ext cx="245" cy="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143" name="公式" r:id="rId1" imgW="254000" imgH="609600" progId="Equation.3">
                    <p:embed/>
                  </p:oleObj>
                </mc:Choice>
                <mc:Fallback>
                  <p:oleObj name="公式" r:id="rId1" imgW="254000" imgH="6096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6" y="2764"/>
                          <a:ext cx="245" cy="5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1713" name="Text Box 49"/>
          <p:cNvSpPr txBox="1">
            <a:spLocks noChangeArrowheads="1"/>
          </p:cNvSpPr>
          <p:nvPr/>
        </p:nvSpPr>
        <p:spPr bwMode="auto">
          <a:xfrm>
            <a:off x="1776747" y="3590608"/>
            <a:ext cx="19704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冲激响应：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241714" name="Text Box 50"/>
          <p:cNvSpPr txBox="1">
            <a:spLocks noChangeArrowheads="1"/>
          </p:cNvSpPr>
          <p:nvPr/>
        </p:nvSpPr>
        <p:spPr bwMode="auto">
          <a:xfrm>
            <a:off x="1848820" y="1697673"/>
            <a:ext cx="19704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阶跃响应：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241715" name="Group 51"/>
          <p:cNvGrpSpPr/>
          <p:nvPr/>
        </p:nvGrpSpPr>
        <p:grpSpPr bwMode="auto">
          <a:xfrm>
            <a:off x="6888164" y="3541806"/>
            <a:ext cx="3052762" cy="2045877"/>
            <a:chOff x="2971" y="2060"/>
            <a:chExt cx="2145" cy="1445"/>
          </a:xfrm>
        </p:grpSpPr>
        <p:sp>
          <p:nvSpPr>
            <p:cNvPr id="241716" name="Line 52"/>
            <p:cNvSpPr>
              <a:spLocks noChangeShapeType="1"/>
            </p:cNvSpPr>
            <p:nvPr/>
          </p:nvSpPr>
          <p:spPr bwMode="auto">
            <a:xfrm>
              <a:off x="3397" y="2732"/>
              <a:ext cx="1526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717" name="Line 53"/>
            <p:cNvSpPr>
              <a:spLocks noChangeShapeType="1"/>
            </p:cNvSpPr>
            <p:nvPr/>
          </p:nvSpPr>
          <p:spPr bwMode="auto">
            <a:xfrm flipV="1">
              <a:off x="3626" y="2060"/>
              <a:ext cx="0" cy="127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718" name="Line 54"/>
            <p:cNvSpPr>
              <a:spLocks noChangeShapeType="1"/>
            </p:cNvSpPr>
            <p:nvPr/>
          </p:nvSpPr>
          <p:spPr bwMode="auto">
            <a:xfrm flipH="1" flipV="1">
              <a:off x="3386" y="2722"/>
              <a:ext cx="231" cy="1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719" name="Arc 55"/>
            <p:cNvSpPr/>
            <p:nvPr/>
          </p:nvSpPr>
          <p:spPr bwMode="auto">
            <a:xfrm flipH="1">
              <a:off x="3641" y="2773"/>
              <a:ext cx="1081" cy="412"/>
            </a:xfrm>
            <a:custGeom>
              <a:avLst/>
              <a:gdLst>
                <a:gd name="G0" fmla="+- 4332 0 0"/>
                <a:gd name="G1" fmla="+- 21600 0 0"/>
                <a:gd name="G2" fmla="+- 21600 0 0"/>
                <a:gd name="T0" fmla="*/ 0 w 25162"/>
                <a:gd name="T1" fmla="*/ 439 h 21600"/>
                <a:gd name="T2" fmla="*/ 25162 w 25162"/>
                <a:gd name="T3" fmla="*/ 15884 h 21600"/>
                <a:gd name="T4" fmla="*/ 4332 w 2516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62" h="21600" fill="none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</a:path>
                <a:path w="25162" h="21600" stroke="0" extrusionOk="0">
                  <a:moveTo>
                    <a:pt x="-1" y="438"/>
                  </a:moveTo>
                  <a:cubicBezTo>
                    <a:pt x="1425" y="147"/>
                    <a:pt x="2876" y="-1"/>
                    <a:pt x="4332" y="0"/>
                  </a:cubicBezTo>
                  <a:cubicBezTo>
                    <a:pt x="14059" y="0"/>
                    <a:pt x="22587" y="6502"/>
                    <a:pt x="25161" y="15884"/>
                  </a:cubicBezTo>
                  <a:lnTo>
                    <a:pt x="4332" y="21600"/>
                  </a:lnTo>
                  <a:close/>
                </a:path>
              </a:pathLst>
            </a:cu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720" name="Text Box 56"/>
            <p:cNvSpPr txBox="1">
              <a:spLocks noChangeArrowheads="1"/>
            </p:cNvSpPr>
            <p:nvPr/>
          </p:nvSpPr>
          <p:spPr bwMode="auto">
            <a:xfrm>
              <a:off x="3762" y="2133"/>
              <a:ext cx="307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721" name="Text Box 57"/>
            <p:cNvSpPr txBox="1">
              <a:spLocks noChangeArrowheads="1"/>
            </p:cNvSpPr>
            <p:nvPr/>
          </p:nvSpPr>
          <p:spPr bwMode="auto">
            <a:xfrm>
              <a:off x="4918" y="2499"/>
              <a:ext cx="198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1722" name="Line 58"/>
            <p:cNvSpPr>
              <a:spLocks noChangeShapeType="1"/>
            </p:cNvSpPr>
            <p:nvPr/>
          </p:nvSpPr>
          <p:spPr bwMode="auto">
            <a:xfrm flipV="1">
              <a:off x="3630" y="2322"/>
              <a:ext cx="0" cy="4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723" name="Text Box 59"/>
            <p:cNvSpPr txBox="1">
              <a:spLocks noChangeArrowheads="1"/>
            </p:cNvSpPr>
            <p:nvPr/>
          </p:nvSpPr>
          <p:spPr bwMode="auto">
            <a:xfrm>
              <a:off x="3334" y="2160"/>
              <a:ext cx="25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41724" name="Object 60"/>
            <p:cNvGraphicFramePr>
              <a:graphicFrameLocks noChangeAspect="1"/>
            </p:cNvGraphicFramePr>
            <p:nvPr/>
          </p:nvGraphicFramePr>
          <p:xfrm>
            <a:off x="2971" y="2840"/>
            <a:ext cx="626" cy="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144" name="公式" r:id="rId3" imgW="596900" imgH="609600" progId="Equation.3">
                    <p:embed/>
                  </p:oleObj>
                </mc:Choice>
                <mc:Fallback>
                  <p:oleObj name="公式" r:id="rId3" imgW="596900" imgH="6096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2840"/>
                          <a:ext cx="626" cy="6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1725" name="Text Box 61"/>
            <p:cNvSpPr txBox="1">
              <a:spLocks noChangeArrowheads="1"/>
            </p:cNvSpPr>
            <p:nvPr/>
          </p:nvSpPr>
          <p:spPr bwMode="auto">
            <a:xfrm>
              <a:off x="3424" y="2704"/>
              <a:ext cx="498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1726" name="Group 6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41727" name="Picture 63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1728" name="Text Box 6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41729" name="Group 6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41730" name="Picture 6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1731" name="Text Box 6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41732" name="Group 6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41733" name="Picture 69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1734" name="Text Box 70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63767" y="5660742"/>
            <a:ext cx="7155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教材</a:t>
            </a:r>
            <a:r>
              <a:rPr lang="en-US" altLang="zh-CN" b="0" dirty="0" smtClean="0">
                <a:solidFill>
                  <a:srgbClr val="FF0000"/>
                </a:solidFill>
              </a:rPr>
              <a:t>P178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例</a:t>
            </a:r>
            <a:r>
              <a:rPr lang="en-US" altLang="zh-CN" b="0" dirty="0" smtClean="0">
                <a:solidFill>
                  <a:srgbClr val="FF0000"/>
                </a:solidFill>
              </a:rPr>
              <a:t>7-13</a:t>
            </a:r>
            <a:r>
              <a:rPr lang="zh-CN" altLang="en-US" b="0" dirty="0" smtClean="0">
                <a:solidFill>
                  <a:srgbClr val="FF0000"/>
                </a:solidFill>
              </a:rPr>
              <a:t>：</a:t>
            </a:r>
            <a:r>
              <a:rPr lang="en-US" altLang="zh-CN" b="0" dirty="0" smtClean="0">
                <a:solidFill>
                  <a:srgbClr val="FF0000"/>
                </a:solidFill>
              </a:rPr>
              <a:t>C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与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R2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并联再与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R1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串联。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1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1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4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1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1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4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4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13" grpId="0" autoUpdateAnimBg="0"/>
      <p:bldP spid="241714" grpId="0" autoUpdateAnimBg="0"/>
      <p:bldP spid="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2" name="AutoShape 4" descr="羊皮纸"/>
          <p:cNvSpPr/>
          <p:nvPr/>
        </p:nvSpPr>
        <p:spPr bwMode="auto">
          <a:xfrm>
            <a:off x="4302125" y="5281295"/>
            <a:ext cx="1146175" cy="460374"/>
          </a:xfrm>
          <a:prstGeom prst="callout2">
            <a:avLst>
              <a:gd name="adj1" fmla="val 20514"/>
              <a:gd name="adj2" fmla="val 105537"/>
              <a:gd name="adj3" fmla="val 20514"/>
              <a:gd name="adj4" fmla="val 119722"/>
              <a:gd name="adj5" fmla="val -83477"/>
              <a:gd name="adj6" fmla="val 125491"/>
            </a:avLst>
          </a:prstGeom>
          <a:blipFill dpi="0" rotWithShape="1">
            <a:blip r:embed="rId1"/>
            <a:srcRect/>
            <a:tile tx="0" ty="0" sx="100000" sy="100000" flip="none" algn="tl"/>
          </a:blipFill>
          <a:ln w="38100">
            <a:solidFill>
              <a:srgbClr val="FF0000"/>
            </a:solidFill>
            <a:miter lim="800000"/>
            <a:tailEnd type="triangle" w="med" len="med"/>
          </a:ln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有限值</a:t>
            </a:r>
            <a:endParaRPr kumimoji="1" lang="zh-CN" alt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3173" name="AutoShape 5" descr="羊皮纸"/>
          <p:cNvSpPr/>
          <p:nvPr/>
        </p:nvSpPr>
        <p:spPr bwMode="auto">
          <a:xfrm>
            <a:off x="8112125" y="5281295"/>
            <a:ext cx="1108075" cy="460374"/>
          </a:xfrm>
          <a:prstGeom prst="callout2">
            <a:avLst>
              <a:gd name="adj1" fmla="val 20514"/>
              <a:gd name="adj2" fmla="val -5537"/>
              <a:gd name="adj3" fmla="val 20514"/>
              <a:gd name="adj4" fmla="val -17532"/>
              <a:gd name="adj5" fmla="val -69514"/>
              <a:gd name="adj6" fmla="val -29991"/>
            </a:avLst>
          </a:prstGeom>
          <a:blipFill dpi="0" rotWithShape="1">
            <a:blip r:embed="rId1"/>
            <a:srcRect/>
            <a:tile tx="0" ty="0" sx="100000" sy="100000" flip="none" algn="tl"/>
          </a:blipFill>
          <a:ln w="38100">
            <a:solidFill>
              <a:srgbClr val="FF0000"/>
            </a:solidFill>
            <a:miter lim="800000"/>
            <a:tailEnd type="triangle" w="med" len="med"/>
          </a:ln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有限值</a:t>
            </a:r>
            <a:endParaRPr kumimoji="1" lang="zh-CN" alt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3174" name="Rectangle 6"/>
          <p:cNvSpPr>
            <a:spLocks noChangeArrowheads="1"/>
          </p:cNvSpPr>
          <p:nvPr/>
        </p:nvSpPr>
        <p:spPr bwMode="auto">
          <a:xfrm>
            <a:off x="1348105" y="2848610"/>
            <a:ext cx="205041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KVL</a:t>
            </a:r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方程为：</a:t>
            </a:r>
            <a:endParaRPr kumimoji="1" lang="zh-CN" altLang="en-US">
              <a:solidFill>
                <a:schemeClr val="bg1"/>
              </a:solidFill>
              <a:latin typeface="楷体_GB2312" pitchFamily="49" charset="-122"/>
            </a:endParaRPr>
          </a:p>
        </p:txBody>
      </p:sp>
      <p:graphicFrame>
        <p:nvGraphicFramePr>
          <p:cNvPr id="263176" name="Object 8"/>
          <p:cNvGraphicFramePr>
            <a:graphicFrameLocks noChangeAspect="1"/>
          </p:cNvGraphicFramePr>
          <p:nvPr/>
        </p:nvGraphicFramePr>
        <p:xfrm>
          <a:off x="3427430" y="2636237"/>
          <a:ext cx="4365625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855" name="公式" r:id="rId2" imgW="2832100" imgH="622300" progId="Equation.3">
                  <p:embed/>
                </p:oleObj>
              </mc:Choice>
              <mc:Fallback>
                <p:oleObj name="公式" r:id="rId2" imgW="2832100" imgH="622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7430" y="2636237"/>
                        <a:ext cx="4365625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7" name="Object 9"/>
          <p:cNvGraphicFramePr>
            <a:graphicFrameLocks noChangeAspect="1"/>
          </p:cNvGraphicFramePr>
          <p:nvPr/>
        </p:nvGraphicFramePr>
        <p:xfrm>
          <a:off x="1938533" y="4170497"/>
          <a:ext cx="8412162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856" name="公式" r:id="rId4" imgW="4521200" imgH="622300" progId="Equation.3">
                  <p:embed/>
                </p:oleObj>
              </mc:Choice>
              <mc:Fallback>
                <p:oleObj name="公式" r:id="rId4" imgW="4521200" imgH="622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533" y="4170497"/>
                        <a:ext cx="8412162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86" name="Text Box 18"/>
          <p:cNvSpPr txBox="1">
            <a:spLocks noChangeArrowheads="1"/>
          </p:cNvSpPr>
          <p:nvPr/>
        </p:nvSpPr>
        <p:spPr bwMode="auto">
          <a:xfrm>
            <a:off x="779780" y="1911350"/>
            <a:ext cx="1132840" cy="56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8-4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3187" name="Text Box 19"/>
          <p:cNvSpPr txBox="1">
            <a:spLocks noChangeArrowheads="1"/>
          </p:cNvSpPr>
          <p:nvPr/>
        </p:nvSpPr>
        <p:spPr bwMode="auto">
          <a:xfrm>
            <a:off x="844233" y="1265555"/>
            <a:ext cx="504031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4.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二阶电路的冲激响应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263215" name="Rectangle 47"/>
          <p:cNvSpPr>
            <a:spLocks noChangeArrowheads="1"/>
          </p:cNvSpPr>
          <p:nvPr/>
        </p:nvSpPr>
        <p:spPr bwMode="auto">
          <a:xfrm>
            <a:off x="2025333" y="1953419"/>
            <a:ext cx="81724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>
                <a:latin typeface="楷体_GB2312" pitchFamily="49" charset="-122"/>
                <a:cs typeface="Times New Roman" panose="02020603050405020304" pitchFamily="18" charset="0"/>
              </a:rPr>
              <a:t>求单位冲激电压激励下的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RLC</a:t>
            </a:r>
            <a:r>
              <a:rPr lang="zh-CN" altLang="en-US">
                <a:latin typeface="楷体_GB2312" pitchFamily="49" charset="-122"/>
                <a:cs typeface="Times New Roman" panose="02020603050405020304" pitchFamily="18" charset="0"/>
              </a:rPr>
              <a:t>电路的零状态响应。</a:t>
            </a:r>
            <a:endParaRPr lang="zh-CN" altLang="en-US">
              <a:latin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3216" name="Text Box 48"/>
          <p:cNvSpPr txBox="1">
            <a:spLocks noChangeArrowheads="1"/>
          </p:cNvSpPr>
          <p:nvPr/>
        </p:nvSpPr>
        <p:spPr bwMode="auto">
          <a:xfrm>
            <a:off x="627698" y="2776538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63217" name="Rectangle 49"/>
          <p:cNvSpPr>
            <a:spLocks noChangeArrowheads="1"/>
          </p:cNvSpPr>
          <p:nvPr/>
        </p:nvSpPr>
        <p:spPr bwMode="auto">
          <a:xfrm>
            <a:off x="2926080" y="5880100"/>
            <a:ext cx="2430145" cy="53149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kumimoji="1"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在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至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间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63218" name="Object 50"/>
          <p:cNvGraphicFramePr>
            <a:graphicFrameLocks noChangeAspect="1"/>
          </p:cNvGraphicFramePr>
          <p:nvPr/>
        </p:nvGraphicFramePr>
        <p:xfrm>
          <a:off x="5591192" y="5591447"/>
          <a:ext cx="287972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857" name="公式" r:id="rId6" imgW="1587500" imgH="622300" progId="Equation.3">
                  <p:embed/>
                </p:oleObj>
              </mc:Choice>
              <mc:Fallback>
                <p:oleObj name="公式" r:id="rId6" imgW="1587500" imgH="6223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92" y="5591447"/>
                        <a:ext cx="287972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3228" name="Group 60"/>
          <p:cNvGrpSpPr/>
          <p:nvPr/>
        </p:nvGrpSpPr>
        <p:grpSpPr bwMode="auto">
          <a:xfrm>
            <a:off x="11060716" y="6446871"/>
            <a:ext cx="792162" cy="368300"/>
            <a:chOff x="5193" y="4020"/>
            <a:chExt cx="499" cy="232"/>
          </a:xfrm>
        </p:grpSpPr>
        <p:pic>
          <p:nvPicPr>
            <p:cNvPr id="263229" name="Picture 61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230" name="Text Box 62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3231" name="Group 63"/>
          <p:cNvGrpSpPr/>
          <p:nvPr/>
        </p:nvGrpSpPr>
        <p:grpSpPr bwMode="auto">
          <a:xfrm>
            <a:off x="10197116" y="6446871"/>
            <a:ext cx="792162" cy="368300"/>
            <a:chOff x="4649" y="4020"/>
            <a:chExt cx="499" cy="232"/>
          </a:xfrm>
        </p:grpSpPr>
        <p:pic>
          <p:nvPicPr>
            <p:cNvPr id="263232" name="Picture 64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233" name="Text Box 65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3234" name="Group 66"/>
          <p:cNvGrpSpPr/>
          <p:nvPr/>
        </p:nvGrpSpPr>
        <p:grpSpPr bwMode="auto">
          <a:xfrm>
            <a:off x="9331937" y="6446871"/>
            <a:ext cx="792163" cy="368300"/>
            <a:chOff x="4649" y="4020"/>
            <a:chExt cx="499" cy="232"/>
          </a:xfrm>
        </p:grpSpPr>
        <p:pic>
          <p:nvPicPr>
            <p:cNvPr id="263235" name="Picture 67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236" name="Text Box 68">
              <a:hlinkClick r:id="rId9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3242" name="Group 74"/>
          <p:cNvGrpSpPr/>
          <p:nvPr/>
        </p:nvGrpSpPr>
        <p:grpSpPr bwMode="auto">
          <a:xfrm>
            <a:off x="7897179" y="2491774"/>
            <a:ext cx="4062412" cy="1798638"/>
            <a:chOff x="3201" y="1208"/>
            <a:chExt cx="2559" cy="1133"/>
          </a:xfrm>
        </p:grpSpPr>
        <p:sp>
          <p:nvSpPr>
            <p:cNvPr id="263189" name="Oval 21"/>
            <p:cNvSpPr>
              <a:spLocks noChangeArrowheads="1"/>
            </p:cNvSpPr>
            <p:nvPr/>
          </p:nvSpPr>
          <p:spPr bwMode="auto">
            <a:xfrm>
              <a:off x="3201" y="1615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263190" name="Line 22"/>
            <p:cNvSpPr>
              <a:spLocks noChangeShapeType="1"/>
            </p:cNvSpPr>
            <p:nvPr/>
          </p:nvSpPr>
          <p:spPr bwMode="auto">
            <a:xfrm flipH="1">
              <a:off x="3382" y="1297"/>
              <a:ext cx="0" cy="10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191" name="Line 23"/>
            <p:cNvSpPr>
              <a:spLocks noChangeShapeType="1"/>
            </p:cNvSpPr>
            <p:nvPr/>
          </p:nvSpPr>
          <p:spPr bwMode="auto">
            <a:xfrm>
              <a:off x="3382" y="1297"/>
              <a:ext cx="108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192" name="Line 24"/>
            <p:cNvSpPr>
              <a:spLocks noChangeShapeType="1"/>
            </p:cNvSpPr>
            <p:nvPr/>
          </p:nvSpPr>
          <p:spPr bwMode="auto">
            <a:xfrm>
              <a:off x="4879" y="1297"/>
              <a:ext cx="36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193" name="Line 25"/>
            <p:cNvSpPr>
              <a:spLocks noChangeShapeType="1"/>
            </p:cNvSpPr>
            <p:nvPr/>
          </p:nvSpPr>
          <p:spPr bwMode="auto">
            <a:xfrm flipH="1">
              <a:off x="5242" y="1297"/>
              <a:ext cx="7" cy="4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194" name="Line 26"/>
            <p:cNvSpPr>
              <a:spLocks noChangeShapeType="1"/>
            </p:cNvSpPr>
            <p:nvPr/>
          </p:nvSpPr>
          <p:spPr bwMode="auto">
            <a:xfrm>
              <a:off x="3382" y="2341"/>
              <a:ext cx="186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195" name="Rectangle 27"/>
            <p:cNvSpPr>
              <a:spLocks noChangeArrowheads="1"/>
            </p:cNvSpPr>
            <p:nvPr/>
          </p:nvSpPr>
          <p:spPr bwMode="auto">
            <a:xfrm>
              <a:off x="3927" y="1343"/>
              <a:ext cx="19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196" name="Rectangle 28"/>
            <p:cNvSpPr>
              <a:spLocks noChangeArrowheads="1"/>
            </p:cNvSpPr>
            <p:nvPr/>
          </p:nvSpPr>
          <p:spPr bwMode="auto">
            <a:xfrm>
              <a:off x="4607" y="1297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197" name="Rectangle 29"/>
            <p:cNvSpPr>
              <a:spLocks noChangeArrowheads="1"/>
            </p:cNvSpPr>
            <p:nvPr/>
          </p:nvSpPr>
          <p:spPr bwMode="auto">
            <a:xfrm>
              <a:off x="4925" y="1660"/>
              <a:ext cx="15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198" name="Rectangle 30"/>
            <p:cNvSpPr>
              <a:spLocks noChangeArrowheads="1"/>
            </p:cNvSpPr>
            <p:nvPr/>
          </p:nvSpPr>
          <p:spPr bwMode="auto">
            <a:xfrm>
              <a:off x="5287" y="1388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199" name="Rectangle 31"/>
            <p:cNvSpPr>
              <a:spLocks noChangeArrowheads="1"/>
            </p:cNvSpPr>
            <p:nvPr/>
          </p:nvSpPr>
          <p:spPr bwMode="auto">
            <a:xfrm>
              <a:off x="5287" y="1932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00" name="Rectangle 32"/>
            <p:cNvSpPr>
              <a:spLocks noChangeArrowheads="1"/>
            </p:cNvSpPr>
            <p:nvPr/>
          </p:nvSpPr>
          <p:spPr bwMode="auto">
            <a:xfrm>
              <a:off x="3473" y="1387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01" name="Rectangle 33"/>
            <p:cNvSpPr>
              <a:spLocks noChangeArrowheads="1"/>
            </p:cNvSpPr>
            <p:nvPr/>
          </p:nvSpPr>
          <p:spPr bwMode="auto">
            <a:xfrm>
              <a:off x="3473" y="1933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3202" name="Text Box 34"/>
            <p:cNvSpPr txBox="1">
              <a:spLocks noChangeArrowheads="1"/>
            </p:cNvSpPr>
            <p:nvPr/>
          </p:nvSpPr>
          <p:spPr bwMode="auto">
            <a:xfrm>
              <a:off x="5333" y="1615"/>
              <a:ext cx="4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63203" name="Text Box 35"/>
            <p:cNvSpPr txBox="1">
              <a:spLocks noChangeArrowheads="1"/>
            </p:cNvSpPr>
            <p:nvPr/>
          </p:nvSpPr>
          <p:spPr bwMode="auto">
            <a:xfrm>
              <a:off x="3608" y="1295"/>
              <a:ext cx="4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endParaRPr lang="en-US" altLang="zh-CN" b="0" i="1">
                <a:ea typeface="仿宋_GB2312" pitchFamily="49" charset="-122"/>
              </a:endParaRPr>
            </a:p>
          </p:txBody>
        </p:sp>
        <p:sp>
          <p:nvSpPr>
            <p:cNvPr id="263204" name="Text Box 36"/>
            <p:cNvSpPr txBox="1">
              <a:spLocks noChangeArrowheads="1"/>
            </p:cNvSpPr>
            <p:nvPr/>
          </p:nvSpPr>
          <p:spPr bwMode="auto">
            <a:xfrm>
              <a:off x="3564" y="1615"/>
              <a:ext cx="4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 (t)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63205" name="Rectangle 37"/>
            <p:cNvSpPr>
              <a:spLocks noChangeArrowheads="1"/>
            </p:cNvSpPr>
            <p:nvPr/>
          </p:nvSpPr>
          <p:spPr bwMode="auto">
            <a:xfrm>
              <a:off x="3881" y="1227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63210" name="Group 42"/>
            <p:cNvGrpSpPr/>
            <p:nvPr/>
          </p:nvGrpSpPr>
          <p:grpSpPr bwMode="auto">
            <a:xfrm>
              <a:off x="5106" y="1706"/>
              <a:ext cx="240" cy="90"/>
              <a:chOff x="4604" y="2478"/>
              <a:chExt cx="240" cy="90"/>
            </a:xfrm>
          </p:grpSpPr>
          <p:sp>
            <p:nvSpPr>
              <p:cNvPr id="263211" name="Line 43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212" name="Line 44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63213" name="Line 45"/>
            <p:cNvSpPr>
              <a:spLocks noChangeShapeType="1"/>
            </p:cNvSpPr>
            <p:nvPr/>
          </p:nvSpPr>
          <p:spPr bwMode="auto">
            <a:xfrm flipH="1">
              <a:off x="5242" y="1796"/>
              <a:ext cx="0" cy="54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214" name="Line 46"/>
            <p:cNvSpPr>
              <a:spLocks noChangeShapeType="1"/>
            </p:cNvSpPr>
            <p:nvPr/>
          </p:nvSpPr>
          <p:spPr bwMode="auto">
            <a:xfrm>
              <a:off x="3560" y="1298"/>
              <a:ext cx="272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3237" name="Group 69"/>
            <p:cNvGrpSpPr/>
            <p:nvPr/>
          </p:nvGrpSpPr>
          <p:grpSpPr bwMode="auto">
            <a:xfrm rot="5400000">
              <a:off x="4615" y="1060"/>
              <a:ext cx="113" cy="408"/>
              <a:chOff x="1565" y="2614"/>
              <a:chExt cx="90" cy="486"/>
            </a:xfrm>
          </p:grpSpPr>
          <p:sp>
            <p:nvSpPr>
              <p:cNvPr id="263238" name="Arc 70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239" name="Arc 71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240" name="Arc 72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241" name="Arc 73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2063552" y="3644265"/>
            <a:ext cx="31222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altLang="zh-CN" i="1" baseline="-25000" dirty="0" err="1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altLang="zh-CN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(0-)=0   </a:t>
            </a:r>
            <a:r>
              <a:rPr lang="en-US" altLang="zh-CN" i="1" dirty="0" err="1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CN" i="1" baseline="-25000" dirty="0" err="1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CN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(0-)=0</a:t>
            </a:r>
            <a:endParaRPr lang="zh-CN" altLang="en-US" i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436880"/>
            <a:ext cx="10515600" cy="93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二阶电路冲激响应例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3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3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3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3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3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3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3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3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63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6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26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3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3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26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2" grpId="0" bldLvl="0" animBg="1" autoUpdateAnimBg="0"/>
      <p:bldP spid="263173" grpId="0" bldLvl="0" animBg="1" autoUpdateAnimBg="0"/>
      <p:bldP spid="263174" grpId="0" autoUpdateAnimBg="0" build="p"/>
      <p:bldP spid="263186" grpId="0" bldLvl="0" animBg="1"/>
      <p:bldP spid="263187" grpId="0"/>
      <p:bldP spid="263215" grpId="0" bldLvl="0" animBg="1"/>
      <p:bldP spid="263216" grpId="0" bldLvl="0" animBg="1"/>
      <p:bldP spid="263217" grpId="0" bldLvl="0" animBg="1"/>
      <p:bldP spid="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83" name="Object 11"/>
          <p:cNvGraphicFramePr>
            <a:graphicFrameLocks noChangeAspect="1"/>
          </p:cNvGraphicFramePr>
          <p:nvPr/>
        </p:nvGraphicFramePr>
        <p:xfrm>
          <a:off x="5781375" y="1338263"/>
          <a:ext cx="4446587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60" name="公式" r:id="rId1" imgW="2806700" imgH="609600" progId="Equation.3">
                  <p:embed/>
                </p:oleObj>
              </mc:Choice>
              <mc:Fallback>
                <p:oleObj name="公式" r:id="rId1" imgW="2806700" imgH="609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375" y="1338263"/>
                        <a:ext cx="4446587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7915" name="Group 43"/>
          <p:cNvGrpSpPr/>
          <p:nvPr/>
        </p:nvGrpSpPr>
        <p:grpSpPr bwMode="auto">
          <a:xfrm>
            <a:off x="11060716" y="6446871"/>
            <a:ext cx="792162" cy="368300"/>
            <a:chOff x="5193" y="4020"/>
            <a:chExt cx="499" cy="232"/>
          </a:xfrm>
        </p:grpSpPr>
        <p:pic>
          <p:nvPicPr>
            <p:cNvPr id="207916" name="Picture 44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917" name="Text Box 4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7918" name="Group 46"/>
          <p:cNvGrpSpPr/>
          <p:nvPr/>
        </p:nvGrpSpPr>
        <p:grpSpPr bwMode="auto">
          <a:xfrm>
            <a:off x="10197116" y="6446871"/>
            <a:ext cx="792162" cy="368300"/>
            <a:chOff x="4649" y="4020"/>
            <a:chExt cx="499" cy="232"/>
          </a:xfrm>
        </p:grpSpPr>
        <p:pic>
          <p:nvPicPr>
            <p:cNvPr id="207919" name="Picture 47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920" name="Text Box 4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07951" name="Object 79"/>
          <p:cNvGraphicFramePr>
            <a:graphicFrameLocks noChangeAspect="1"/>
          </p:cNvGraphicFramePr>
          <p:nvPr/>
        </p:nvGraphicFramePr>
        <p:xfrm>
          <a:off x="2136475" y="1266859"/>
          <a:ext cx="287972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61" name="公式" r:id="rId4" imgW="1587500" imgH="622300" progId="Equation.3">
                  <p:embed/>
                </p:oleObj>
              </mc:Choice>
              <mc:Fallback>
                <p:oleObj name="公式" r:id="rId4" imgW="1587500" imgH="62230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475" y="1266859"/>
                        <a:ext cx="287972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952" name="Line 80"/>
          <p:cNvSpPr>
            <a:spLocks noChangeShapeType="1"/>
          </p:cNvSpPr>
          <p:nvPr/>
        </p:nvSpPr>
        <p:spPr bwMode="auto">
          <a:xfrm>
            <a:off x="5160662" y="1770063"/>
            <a:ext cx="576263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7953" name="Object 81"/>
          <p:cNvGraphicFramePr>
            <a:graphicFrameLocks noChangeAspect="1"/>
          </p:cNvGraphicFramePr>
          <p:nvPr/>
        </p:nvGraphicFramePr>
        <p:xfrm>
          <a:off x="1347267" y="2842843"/>
          <a:ext cx="3024188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62" name="公式" r:id="rId6" imgW="1790700" imgH="596900" progId="Equation.3">
                  <p:embed/>
                </p:oleObj>
              </mc:Choice>
              <mc:Fallback>
                <p:oleObj name="公式" r:id="rId6" imgW="1790700" imgH="596900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267" y="2842843"/>
                        <a:ext cx="3024188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954" name="Line 82"/>
          <p:cNvSpPr>
            <a:spLocks noChangeShapeType="1"/>
          </p:cNvSpPr>
          <p:nvPr/>
        </p:nvSpPr>
        <p:spPr bwMode="auto">
          <a:xfrm>
            <a:off x="2135560" y="2562880"/>
            <a:ext cx="576263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955" name="Text Box 83"/>
          <p:cNvSpPr txBox="1">
            <a:spLocks noChangeArrowheads="1"/>
          </p:cNvSpPr>
          <p:nvPr/>
        </p:nvSpPr>
        <p:spPr bwMode="auto">
          <a:xfrm>
            <a:off x="843211" y="3983370"/>
            <a:ext cx="2805430" cy="52197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&gt;0</a:t>
            </a:r>
            <a:r>
              <a:rPr kumimoji="1" lang="zh-CN" altLang="en-US" dirty="0">
                <a:solidFill>
                  <a:schemeClr val="bg1"/>
                </a:solidFill>
              </a:rPr>
              <a:t>为零输入响应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07956" name="Object 84"/>
          <p:cNvGraphicFramePr>
            <a:graphicFrameLocks noChangeAspect="1"/>
          </p:cNvGraphicFramePr>
          <p:nvPr/>
        </p:nvGraphicFramePr>
        <p:xfrm>
          <a:off x="4017877" y="3835772"/>
          <a:ext cx="396398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63" name="公式" r:id="rId8" imgW="2590800" imgH="622300" progId="Equation.3">
                  <p:embed/>
                </p:oleObj>
              </mc:Choice>
              <mc:Fallback>
                <p:oleObj name="公式" r:id="rId8" imgW="2590800" imgH="622300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7877" y="3835772"/>
                        <a:ext cx="3963987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57" name="Object 85"/>
          <p:cNvGraphicFramePr>
            <a:graphicFrameLocks noChangeAspect="1"/>
          </p:cNvGraphicFramePr>
          <p:nvPr/>
        </p:nvGraphicFramePr>
        <p:xfrm>
          <a:off x="8233659" y="3819163"/>
          <a:ext cx="18065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64" name="公式" r:id="rId10" imgW="1181100" imgH="660400" progId="Equation.3">
                  <p:embed/>
                </p:oleObj>
              </mc:Choice>
              <mc:Fallback>
                <p:oleObj name="公式" r:id="rId10" imgW="1181100" imgH="660400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3659" y="3819163"/>
                        <a:ext cx="18065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chemeClr val="accent1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959" name="Line 87"/>
          <p:cNvSpPr>
            <a:spLocks noChangeShapeType="1"/>
          </p:cNvSpPr>
          <p:nvPr/>
        </p:nvSpPr>
        <p:spPr bwMode="auto">
          <a:xfrm>
            <a:off x="635869" y="5328558"/>
            <a:ext cx="576262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7960" name="Object 88"/>
          <p:cNvGraphicFramePr>
            <a:graphicFrameLocks noChangeAspect="1"/>
          </p:cNvGraphicFramePr>
          <p:nvPr/>
        </p:nvGraphicFramePr>
        <p:xfrm>
          <a:off x="1215624" y="4918985"/>
          <a:ext cx="3741737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65" name="公式" r:id="rId12" imgW="1714500" imgH="342900" progId="Equation.3">
                  <p:embed/>
                </p:oleObj>
              </mc:Choice>
              <mc:Fallback>
                <p:oleObj name="公式" r:id="rId12" imgW="1714500" imgH="342900" progId="Equation.3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5624" y="4918985"/>
                        <a:ext cx="3741737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61" name="Object 89"/>
          <p:cNvGraphicFramePr>
            <a:graphicFrameLocks noChangeAspect="1"/>
          </p:cNvGraphicFramePr>
          <p:nvPr/>
        </p:nvGraphicFramePr>
        <p:xfrm>
          <a:off x="5096742" y="4899933"/>
          <a:ext cx="2844800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66" name="公式" r:id="rId14" imgW="1828800" imgH="1003300" progId="Equation.3">
                  <p:embed/>
                </p:oleObj>
              </mc:Choice>
              <mc:Fallback>
                <p:oleObj name="公式" r:id="rId14" imgW="1828800" imgH="1003300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742" y="4899933"/>
                        <a:ext cx="2844800" cy="155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62" name="Object 90"/>
          <p:cNvGraphicFramePr>
            <a:graphicFrameLocks noChangeAspect="1"/>
          </p:cNvGraphicFramePr>
          <p:nvPr/>
        </p:nvGraphicFramePr>
        <p:xfrm>
          <a:off x="8246669" y="4583102"/>
          <a:ext cx="2919413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67" name="公式" r:id="rId16" imgW="1790700" imgH="927100" progId="Equation.3">
                  <p:embed/>
                </p:oleObj>
              </mc:Choice>
              <mc:Fallback>
                <p:oleObj name="公式" r:id="rId16" imgW="1790700" imgH="927100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6669" y="4583102"/>
                        <a:ext cx="2919413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63" name="Object 91"/>
          <p:cNvGraphicFramePr>
            <a:graphicFrameLocks noChangeAspect="1"/>
          </p:cNvGraphicFramePr>
          <p:nvPr/>
        </p:nvGraphicFramePr>
        <p:xfrm>
          <a:off x="6666284" y="2266017"/>
          <a:ext cx="32400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68" name="公式" r:id="rId18" imgW="1663700" imgH="304800" progId="Equation.3">
                  <p:embed/>
                </p:oleObj>
              </mc:Choice>
              <mc:Fallback>
                <p:oleObj name="公式" r:id="rId18" imgW="1663700" imgH="304800" progId="Equation.3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6284" y="2266017"/>
                        <a:ext cx="324008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7973" name="Group 101"/>
          <p:cNvGrpSpPr/>
          <p:nvPr/>
        </p:nvGrpSpPr>
        <p:grpSpPr bwMode="auto">
          <a:xfrm>
            <a:off x="9331937" y="6446871"/>
            <a:ext cx="792163" cy="368300"/>
            <a:chOff x="4649" y="4020"/>
            <a:chExt cx="499" cy="232"/>
          </a:xfrm>
        </p:grpSpPr>
        <p:pic>
          <p:nvPicPr>
            <p:cNvPr id="207974" name="Picture 102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975" name="Text Box 103">
              <a:hlinkClick r:id="rId2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4" name="Group 80"/>
          <p:cNvGrpSpPr/>
          <p:nvPr/>
        </p:nvGrpSpPr>
        <p:grpSpPr bwMode="auto">
          <a:xfrm>
            <a:off x="8304826" y="1266230"/>
            <a:ext cx="1031787" cy="1080120"/>
            <a:chOff x="703" y="2014"/>
            <a:chExt cx="862" cy="800"/>
          </a:xfrm>
        </p:grpSpPr>
        <p:sp>
          <p:nvSpPr>
            <p:cNvPr id="25" name="Line 56"/>
            <p:cNvSpPr>
              <a:spLocks noChangeShapeType="1"/>
            </p:cNvSpPr>
            <p:nvPr/>
          </p:nvSpPr>
          <p:spPr bwMode="auto">
            <a:xfrm flipH="1">
              <a:off x="703" y="2205"/>
              <a:ext cx="635" cy="60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Text Box 57"/>
            <p:cNvSpPr txBox="1">
              <a:spLocks noChangeArrowheads="1"/>
            </p:cNvSpPr>
            <p:nvPr/>
          </p:nvSpPr>
          <p:spPr bwMode="auto">
            <a:xfrm>
              <a:off x="1338" y="2014"/>
              <a:ext cx="227" cy="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rgbClr val="FF33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  <a:endParaRPr lang="en-US" altLang="zh-CN" b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83632" y="2301270"/>
            <a:ext cx="28378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 smtClean="0">
                <a:solidFill>
                  <a:srgbClr val="FF0000"/>
                </a:solidFill>
                <a:latin typeface="+mn-lt"/>
                <a:ea typeface="Cambria Math" panose="02040503050406030204" pitchFamily="18" charset="0"/>
              </a:rPr>
              <a:t>du</a:t>
            </a:r>
            <a:r>
              <a:rPr lang="en-US" altLang="zh-CN" i="1" baseline="-25000" dirty="0" err="1" smtClean="0">
                <a:solidFill>
                  <a:srgbClr val="FF0000"/>
                </a:solidFill>
                <a:latin typeface="+mn-lt"/>
                <a:ea typeface="Cambria Math" panose="02040503050406030204" pitchFamily="18" charset="0"/>
              </a:rPr>
              <a:t>C</a:t>
            </a:r>
            <a:r>
              <a:rPr lang="en-US" altLang="zh-CN" i="1" dirty="0" smtClean="0">
                <a:solidFill>
                  <a:srgbClr val="FF0000"/>
                </a:solidFill>
                <a:latin typeface="+mn-lt"/>
                <a:ea typeface="Cambria Math" panose="02040503050406030204" pitchFamily="18" charset="0"/>
              </a:rPr>
              <a:t>/</a:t>
            </a:r>
            <a:r>
              <a:rPr lang="en-US" altLang="zh-CN" i="1" dirty="0" err="1" smtClean="0">
                <a:solidFill>
                  <a:srgbClr val="FF0000"/>
                </a:solidFill>
                <a:latin typeface="+mn-lt"/>
                <a:ea typeface="Cambria Math" panose="02040503050406030204" pitchFamily="18" charset="0"/>
              </a:rPr>
              <a:t>dt</a:t>
            </a:r>
            <a:r>
              <a:rPr lang="en-US" altLang="zh-CN" i="1" dirty="0" smtClean="0">
                <a:solidFill>
                  <a:srgbClr val="FF0000"/>
                </a:solidFill>
                <a:latin typeface="+mn-lt"/>
                <a:ea typeface="Cambria Math" panose="02040503050406030204" pitchFamily="18" charset="0"/>
              </a:rPr>
              <a:t>(0+)=1/LC</a:t>
            </a:r>
            <a:endParaRPr lang="zh-CN" altLang="en-US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9595" y="3119780"/>
            <a:ext cx="3361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FF0000"/>
                </a:solidFill>
              </a:rPr>
              <a:t>=</a:t>
            </a:r>
            <a:r>
              <a:rPr lang="en-US" altLang="zh-CN" i="1" dirty="0" err="1" smtClean="0">
                <a:solidFill>
                  <a:srgbClr val="FF0000"/>
                </a:solidFill>
              </a:rPr>
              <a:t>Cdu</a:t>
            </a:r>
            <a:r>
              <a:rPr lang="en-US" altLang="zh-CN" i="1" baseline="-25000" dirty="0" err="1" smtClean="0">
                <a:solidFill>
                  <a:srgbClr val="FF0000"/>
                </a:solidFill>
              </a:rPr>
              <a:t>C</a:t>
            </a:r>
            <a:r>
              <a:rPr lang="en-US" altLang="zh-CN" i="1" dirty="0" smtClean="0">
                <a:solidFill>
                  <a:srgbClr val="FF0000"/>
                </a:solidFill>
              </a:rPr>
              <a:t>/</a:t>
            </a:r>
            <a:r>
              <a:rPr lang="en-US" altLang="zh-CN" i="1" dirty="0" err="1" smtClean="0">
                <a:solidFill>
                  <a:srgbClr val="FF0000"/>
                </a:solidFill>
              </a:rPr>
              <a:t>dt</a:t>
            </a:r>
            <a:r>
              <a:rPr lang="en-US" altLang="zh-CN" i="1" dirty="0" smtClean="0">
                <a:solidFill>
                  <a:srgbClr val="FF0000"/>
                </a:solidFill>
              </a:rPr>
              <a:t>(0+)=C/LC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46695" y="3100070"/>
            <a:ext cx="3322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电感得到初始能量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0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07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20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20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07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20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20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20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207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7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7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000"/>
                                        <p:tgtEl>
                                          <p:spTgt spid="20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207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952" grpId="0" bldLvl="0" animBg="1"/>
      <p:bldP spid="207954" grpId="0" bldLvl="0" animBg="1"/>
      <p:bldP spid="207955" grpId="0" bldLvl="0" animBg="1" autoUpdateAnimBg="0"/>
      <p:bldP spid="207959" grpId="0" bldLvl="0" animBg="1"/>
      <p:bldP spid="2" grpId="0"/>
      <p:bldP spid="3" grpId="0"/>
      <p:bldP spid="4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922" name="Object 2"/>
          <p:cNvGraphicFramePr>
            <a:graphicFrameLocks noChangeAspect="1"/>
          </p:cNvGraphicFramePr>
          <p:nvPr/>
        </p:nvGraphicFramePr>
        <p:xfrm>
          <a:off x="2424114" y="2705769"/>
          <a:ext cx="187166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60" name="公式" r:id="rId1" imgW="1231900" imgH="660400" progId="Equation.3">
                  <p:embed/>
                </p:oleObj>
              </mc:Choice>
              <mc:Fallback>
                <p:oleObj name="公式" r:id="rId1" imgW="1231900" imgH="660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4" y="2705769"/>
                        <a:ext cx="1871662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chemeClr val="accent1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3" name="Object 3"/>
          <p:cNvGraphicFramePr>
            <a:graphicFrameLocks noChangeAspect="1"/>
          </p:cNvGraphicFramePr>
          <p:nvPr/>
        </p:nvGraphicFramePr>
        <p:xfrm>
          <a:off x="4567255" y="4434213"/>
          <a:ext cx="420687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61" name="公式" r:id="rId3" imgW="2400300" imgH="609600" progId="Equation.3">
                  <p:embed/>
                </p:oleObj>
              </mc:Choice>
              <mc:Fallback>
                <p:oleObj name="公式" r:id="rId3" imgW="2400300" imgH="609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255" y="4434213"/>
                        <a:ext cx="4206875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4" name="Object 4"/>
          <p:cNvGraphicFramePr>
            <a:graphicFrameLocks noChangeAspect="1"/>
          </p:cNvGraphicFramePr>
          <p:nvPr/>
        </p:nvGraphicFramePr>
        <p:xfrm>
          <a:off x="4511360" y="3713832"/>
          <a:ext cx="4176712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62" name="公式" r:id="rId5" imgW="1943100" imgH="317500" progId="Equation.3">
                  <p:embed/>
                </p:oleObj>
              </mc:Choice>
              <mc:Fallback>
                <p:oleObj name="公式" r:id="rId5" imgW="1943100" imgH="317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360" y="3713832"/>
                        <a:ext cx="4176712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5" name="Object 5"/>
          <p:cNvGraphicFramePr>
            <a:graphicFrameLocks noChangeAspect="1"/>
          </p:cNvGraphicFramePr>
          <p:nvPr/>
        </p:nvGraphicFramePr>
        <p:xfrm>
          <a:off x="4440238" y="2979103"/>
          <a:ext cx="273526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63" name="公式" r:id="rId7" imgW="1574800" imgH="342900" progId="Equation.3">
                  <p:embed/>
                </p:oleObj>
              </mc:Choice>
              <mc:Fallback>
                <p:oleObj name="公式" r:id="rId7" imgW="1574800" imgH="342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238" y="2979103"/>
                        <a:ext cx="273526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6" name="Object 6"/>
          <p:cNvGraphicFramePr>
            <a:graphicFrameLocks noChangeAspect="1"/>
          </p:cNvGraphicFramePr>
          <p:nvPr/>
        </p:nvGraphicFramePr>
        <p:xfrm>
          <a:off x="2606359" y="1410369"/>
          <a:ext cx="5148262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64" name="公式" r:id="rId9" imgW="2692400" imgH="571500" progId="Equation.3">
                  <p:embed/>
                </p:oleObj>
              </mc:Choice>
              <mc:Fallback>
                <p:oleObj name="公式" r:id="rId9" imgW="2692400" imgH="571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359" y="1410369"/>
                        <a:ext cx="5148262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9927" name="Group 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09928" name="Picture 8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929" name="Text Box 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09930" name="Group 1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09931" name="Picture 11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932" name="Text Box 1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09933" name="Line 13"/>
          <p:cNvSpPr>
            <a:spLocks noChangeShapeType="1"/>
          </p:cNvSpPr>
          <p:nvPr/>
        </p:nvSpPr>
        <p:spPr bwMode="auto">
          <a:xfrm>
            <a:off x="3503614" y="5010468"/>
            <a:ext cx="863600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9934" name="Group 1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09935" name="Picture 15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936" name="Text Box 16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31504" y="5659983"/>
            <a:ext cx="88538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教材</a:t>
            </a:r>
            <a:r>
              <a:rPr lang="en-US" altLang="zh-CN" b="0" dirty="0" smtClean="0">
                <a:solidFill>
                  <a:srgbClr val="FF0000"/>
                </a:solidFill>
              </a:rPr>
              <a:t>P179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例</a:t>
            </a:r>
            <a:r>
              <a:rPr lang="en-US" altLang="zh-CN" b="0" dirty="0" smtClean="0">
                <a:solidFill>
                  <a:srgbClr val="FF0000"/>
                </a:solidFill>
              </a:rPr>
              <a:t>7-14</a:t>
            </a:r>
            <a:r>
              <a:rPr lang="zh-CN" altLang="en-US" b="0" dirty="0" smtClean="0">
                <a:solidFill>
                  <a:srgbClr val="FF0000"/>
                </a:solidFill>
              </a:rPr>
              <a:t>：</a:t>
            </a:r>
            <a:r>
              <a:rPr lang="en-US" altLang="zh-CN" b="0" dirty="0" smtClean="0">
                <a:solidFill>
                  <a:srgbClr val="FF0000"/>
                </a:solidFill>
              </a:rPr>
              <a:t>RLC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并联再并联受控电流源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(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例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7.7)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9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09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09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09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209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33" grpId="0" bldLvl="0" animBg="1"/>
      <p:bldP spid="17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9" name="Text Box 11"/>
          <p:cNvSpPr txBox="1">
            <a:spLocks noChangeArrowheads="1"/>
          </p:cNvSpPr>
          <p:nvPr/>
        </p:nvSpPr>
        <p:spPr bwMode="auto">
          <a:xfrm>
            <a:off x="2011680" y="2199005"/>
            <a:ext cx="4109085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阶跃、冲激响应</a:t>
            </a:r>
            <a:endParaRPr kumimoji="1"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462883" name="Group 35"/>
          <p:cNvGrpSpPr/>
          <p:nvPr/>
        </p:nvGrpSpPr>
        <p:grpSpPr bwMode="auto">
          <a:xfrm>
            <a:off x="9840913" y="6446838"/>
            <a:ext cx="792162" cy="368299"/>
            <a:chOff x="5193" y="4020"/>
            <a:chExt cx="499" cy="232"/>
          </a:xfrm>
        </p:grpSpPr>
        <p:pic>
          <p:nvPicPr>
            <p:cNvPr id="462884" name="Picture 3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5" name="Text Box 3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86" name="Group 38"/>
          <p:cNvGrpSpPr/>
          <p:nvPr/>
        </p:nvGrpSpPr>
        <p:grpSpPr bwMode="auto">
          <a:xfrm>
            <a:off x="8977313" y="6446838"/>
            <a:ext cx="792162" cy="368299"/>
            <a:chOff x="4649" y="4020"/>
            <a:chExt cx="499" cy="232"/>
          </a:xfrm>
        </p:grpSpPr>
        <p:pic>
          <p:nvPicPr>
            <p:cNvPr id="462887" name="Picture 3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8" name="Text Box 4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95" name="Group 47"/>
          <p:cNvGrpSpPr/>
          <p:nvPr/>
        </p:nvGrpSpPr>
        <p:grpSpPr bwMode="auto">
          <a:xfrm>
            <a:off x="8112125" y="6445250"/>
            <a:ext cx="792163" cy="368301"/>
            <a:chOff x="5193" y="4020"/>
            <a:chExt cx="499" cy="232"/>
          </a:xfrm>
        </p:grpSpPr>
        <p:pic>
          <p:nvPicPr>
            <p:cNvPr id="462896" name="Picture 48" descr="78900">
              <a:hlinkClick r:id="" action="ppaction://hlinkshowjump?jump=firstslide"/>
            </p:cNvPr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97" name="Text Box 49">
              <a:hlinkClick r:id="" action="ppaction://hlinkshowjump?jump=firs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664510" y="3501668"/>
            <a:ext cx="22161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7-28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、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7-30</a:t>
            </a:r>
            <a:endParaRPr lang="en-US" altLang="zh-CN" sz="3200" dirty="0" smtClean="0">
              <a:solidFill>
                <a:srgbClr val="FF0000"/>
              </a:solidFill>
              <a:latin typeface="Arial" panose="020B0604020202020204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23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第七章作业（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6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ymbol" panose="05050102010706020507" pitchFamily="18" charset="2"/>
              </a:rPr>
              <a:t>）</a:t>
            </a:r>
            <a:endParaRPr kumimoji="1" lang="zh-CN" altLang="en-US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9" grpId="0" bldLvl="0" animBg="1"/>
      <p:bldP spid="3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3" name="Text Box 3"/>
          <p:cNvSpPr txBox="1">
            <a:spLocks noChangeArrowheads="1"/>
          </p:cNvSpPr>
          <p:nvPr/>
        </p:nvSpPr>
        <p:spPr bwMode="auto">
          <a:xfrm>
            <a:off x="1633220" y="1625600"/>
            <a:ext cx="22955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1.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卷积积分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266244" name="Text Box 4"/>
          <p:cNvSpPr txBox="1">
            <a:spLocks noChangeArrowheads="1"/>
          </p:cNvSpPr>
          <p:nvPr/>
        </p:nvSpPr>
        <p:spPr bwMode="auto">
          <a:xfrm>
            <a:off x="2279650" y="2360137"/>
            <a:ext cx="1538288" cy="521970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SzPct val="85000"/>
              <a:buFont typeface="Wingdings" panose="05000000000000000000" pitchFamily="2" charset="2"/>
              <a:buChar char="l"/>
            </a:pPr>
            <a:r>
              <a:rPr kumimoji="1" lang="zh-CN" altLang="en-US">
                <a:solidFill>
                  <a:srgbClr val="FF9900"/>
                </a:solidFill>
                <a:latin typeface="Times New Roman" panose="02020603050405020304" pitchFamily="18" charset="0"/>
              </a:rPr>
              <a:t>定义</a:t>
            </a:r>
            <a:endParaRPr kumimoji="1" lang="zh-CN" altLang="en-US">
              <a:solidFill>
                <a:srgbClr val="FF99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45" name="Text Box 5"/>
          <p:cNvSpPr txBox="1">
            <a:spLocks noChangeArrowheads="1"/>
          </p:cNvSpPr>
          <p:nvPr/>
        </p:nvSpPr>
        <p:spPr bwMode="auto">
          <a:xfrm>
            <a:off x="4008440" y="2343944"/>
            <a:ext cx="573913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设函数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zh-CN" altLang="en-US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 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 0</a:t>
            </a: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均为零</a:t>
            </a:r>
            <a:r>
              <a:rPr kumimoji="1"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46" name="Text Box 6"/>
          <p:cNvSpPr txBox="1">
            <a:spLocks noChangeArrowheads="1"/>
          </p:cNvSpPr>
          <p:nvPr/>
        </p:nvSpPr>
        <p:spPr bwMode="auto">
          <a:xfrm>
            <a:off x="3197878" y="3062129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kumimoji="1" lang="zh-CN" altLang="zh-CN" sz="18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66247" name="Object 7"/>
          <p:cNvGraphicFramePr>
            <a:graphicFrameLocks noChangeAspect="1"/>
          </p:cNvGraphicFramePr>
          <p:nvPr/>
        </p:nvGraphicFramePr>
        <p:xfrm>
          <a:off x="3090864" y="3211229"/>
          <a:ext cx="63944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77" name="公式" r:id="rId1" imgW="3060700" imgH="457200" progId="Equation.3">
                  <p:embed/>
                </p:oleObj>
              </mc:Choice>
              <mc:Fallback>
                <p:oleObj name="公式" r:id="rId1" imgW="30607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4" y="3211229"/>
                        <a:ext cx="6394450" cy="9493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CCFF"/>
                          </a:gs>
                          <a:gs pos="50000">
                            <a:schemeClr val="bg1"/>
                          </a:gs>
                          <a:gs pos="100000">
                            <a:srgbClr val="00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58" name="Text Box 18"/>
          <p:cNvSpPr txBox="1">
            <a:spLocks noChangeArrowheads="1"/>
          </p:cNvSpPr>
          <p:nvPr/>
        </p:nvSpPr>
        <p:spPr bwMode="auto">
          <a:xfrm>
            <a:off x="2279650" y="4448969"/>
            <a:ext cx="1538288" cy="521970"/>
          </a:xfrm>
          <a:prstGeom prst="rect">
            <a:avLst/>
          </a:prstGeom>
          <a:noFill/>
          <a:ln w="28575">
            <a:solidFill>
              <a:srgbClr val="00CC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SzPct val="85000"/>
              <a:buFont typeface="Wingdings" panose="05000000000000000000" pitchFamily="2" charset="2"/>
              <a:buChar char="l"/>
            </a:pPr>
            <a:r>
              <a:rPr kumimoji="1" lang="zh-CN" altLang="en-US">
                <a:solidFill>
                  <a:srgbClr val="FF9900"/>
                </a:solidFill>
                <a:latin typeface="Times New Roman" panose="02020603050405020304" pitchFamily="18" charset="0"/>
              </a:rPr>
              <a:t>性质</a:t>
            </a:r>
            <a:endParaRPr kumimoji="1" lang="zh-CN" altLang="en-US">
              <a:solidFill>
                <a:srgbClr val="FF99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66260" name="Object 20"/>
          <p:cNvGraphicFramePr>
            <a:graphicFrameLocks noChangeAspect="1"/>
          </p:cNvGraphicFramePr>
          <p:nvPr/>
        </p:nvGraphicFramePr>
        <p:xfrm>
          <a:off x="3719530" y="5155248"/>
          <a:ext cx="49672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78" name="公式" r:id="rId3" imgW="2387600" imgH="317500" progId="Equation.3">
                  <p:embed/>
                </p:oleObj>
              </mc:Choice>
              <mc:Fallback>
                <p:oleObj name="公式" r:id="rId3" imgW="2387600" imgH="3175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530" y="5155248"/>
                        <a:ext cx="4967287" cy="6477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accent1"/>
                          </a:gs>
                          <a:gs pos="50000">
                            <a:schemeClr val="bg1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262" name="Group 2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66263" name="Picture 23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6264" name="Text Box 2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6265" name="Group 2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66266" name="Picture 2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6267" name="Text Box 2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6268" name="Group 2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66269" name="Picture 29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6270" name="Text Box 30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0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en-US" altLang="zh-CN" baseline="30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kumimoji="1"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7-9  </a:t>
            </a:r>
            <a:r>
              <a:rPr kumimoji="1"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卷积积分</a:t>
            </a:r>
            <a:endParaRPr kumimoji="1"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10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6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3" grpId="0" bldLvl="0" animBg="1"/>
      <p:bldP spid="266244" grpId="0" bldLvl="0" animBg="1"/>
      <p:bldP spid="266245" grpId="0" bldLvl="0" animBg="1"/>
      <p:bldP spid="266258" grpId="0" bldLvl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10" name="Text Box 6"/>
          <p:cNvSpPr txBox="1">
            <a:spLocks noChangeArrowheads="1"/>
          </p:cNvSpPr>
          <p:nvPr/>
        </p:nvSpPr>
        <p:spPr bwMode="auto">
          <a:xfrm>
            <a:off x="3197878" y="3779679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kumimoji="1" lang="zh-CN" altLang="zh-CN" sz="18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77514" name="Object 10"/>
          <p:cNvGraphicFramePr>
            <a:graphicFrameLocks noChangeAspect="1"/>
          </p:cNvGraphicFramePr>
          <p:nvPr/>
        </p:nvGraphicFramePr>
        <p:xfrm>
          <a:off x="3387742" y="1840548"/>
          <a:ext cx="54260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57" name="公式" r:id="rId1" imgW="3060700" imgH="457200" progId="Equation.3">
                  <p:embed/>
                </p:oleObj>
              </mc:Choice>
              <mc:Fallback>
                <p:oleObj name="公式" r:id="rId1" imgW="3060700" imgH="457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742" y="1840548"/>
                        <a:ext cx="542607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15" name="Object 11"/>
          <p:cNvGraphicFramePr>
            <a:graphicFrameLocks noChangeAspect="1"/>
          </p:cNvGraphicFramePr>
          <p:nvPr/>
        </p:nvGraphicFramePr>
        <p:xfrm>
          <a:off x="5303839" y="2632711"/>
          <a:ext cx="38163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58" name="公式" r:id="rId3" imgW="2197100" imgH="419100" progId="Equation.3">
                  <p:embed/>
                </p:oleObj>
              </mc:Choice>
              <mc:Fallback>
                <p:oleObj name="公式" r:id="rId3" imgW="21971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839" y="2632711"/>
                        <a:ext cx="3816350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16" name="Object 12"/>
          <p:cNvGraphicFramePr>
            <a:graphicFrameLocks noChangeAspect="1"/>
          </p:cNvGraphicFramePr>
          <p:nvPr/>
        </p:nvGraphicFramePr>
        <p:xfrm>
          <a:off x="5375282" y="3424873"/>
          <a:ext cx="3097213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59" name="公式" r:id="rId5" imgW="1930400" imgH="457200" progId="Equation.3">
                  <p:embed/>
                </p:oleObj>
              </mc:Choice>
              <mc:Fallback>
                <p:oleObj name="公式" r:id="rId5" imgW="1930400" imgH="45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282" y="3424873"/>
                        <a:ext cx="3097213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518" name="Text Box 14"/>
          <p:cNvSpPr txBox="1">
            <a:spLocks noChangeArrowheads="1"/>
          </p:cNvSpPr>
          <p:nvPr/>
        </p:nvSpPr>
        <p:spPr bwMode="auto">
          <a:xfrm>
            <a:off x="2208213" y="2910239"/>
            <a:ext cx="2374900" cy="2061210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50000">
                <a:schemeClr val="bg1"/>
              </a:gs>
              <a:gs pos="100000">
                <a:srgbClr val="00CCFF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令</a:t>
            </a:r>
            <a:r>
              <a:rPr kumimoji="1" lang="zh-CN" altLang="en-US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 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3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</a:t>
            </a:r>
            <a:endParaRPr kumimoji="1" lang="en-US" altLang="zh-CN" sz="3200" b="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d</a:t>
            </a:r>
            <a:r>
              <a:rPr kumimoji="1" lang="en-US" altLang="zh-CN" sz="3200" b="0" i="1" dirty="0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3200" b="0" dirty="0">
                <a:solidFill>
                  <a:schemeClr val="tx1"/>
                </a:solidFill>
                <a:sym typeface="Symbol" panose="05050102010706020507" pitchFamily="18" charset="2"/>
              </a:rPr>
              <a:t>= </a:t>
            </a:r>
            <a:r>
              <a:rPr kumimoji="1" lang="en-US" altLang="zh-CN" sz="32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3200" b="0" i="1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kumimoji="1" lang="en-US" altLang="zh-CN" sz="3200" b="0" i="1" dirty="0">
                <a:solidFill>
                  <a:schemeClr val="tx1"/>
                </a:solidFill>
                <a:sym typeface="Symbol" panose="05050102010706020507" pitchFamily="18" charset="2"/>
              </a:rPr>
              <a:t> </a:t>
            </a:r>
            <a:endParaRPr kumimoji="1" lang="en-US" altLang="zh-CN" sz="3200" b="0" i="1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 </a:t>
            </a:r>
            <a:r>
              <a:rPr kumimoji="1" lang="zh-CN" altLang="en-US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：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3200" b="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~ 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endParaRPr kumimoji="1" lang="en-US" altLang="zh-CN" sz="3200" b="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 </a:t>
            </a:r>
            <a:r>
              <a:rPr kumimoji="1" lang="zh-CN" altLang="en-US" sz="3200" b="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：</a:t>
            </a:r>
            <a:r>
              <a:rPr kumimoji="1" lang="en-US" altLang="zh-CN" sz="3200" b="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  ~  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endParaRPr kumimoji="1" lang="en-US" altLang="zh-CN" sz="32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277519" name="Object 15"/>
          <p:cNvGraphicFramePr>
            <a:graphicFrameLocks noChangeAspect="1"/>
          </p:cNvGraphicFramePr>
          <p:nvPr/>
        </p:nvGraphicFramePr>
        <p:xfrm>
          <a:off x="5375275" y="4288507"/>
          <a:ext cx="23685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60" name="公式" r:id="rId7" imgW="1282700" imgH="317500" progId="Equation.3">
                  <p:embed/>
                </p:oleObj>
              </mc:Choice>
              <mc:Fallback>
                <p:oleObj name="公式" r:id="rId7" imgW="1282700" imgH="3175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275" y="4288507"/>
                        <a:ext cx="236855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522" name="Text Box 18"/>
          <p:cNvSpPr txBox="1">
            <a:spLocks noChangeArrowheads="1"/>
          </p:cNvSpPr>
          <p:nvPr/>
        </p:nvSpPr>
        <p:spPr bwMode="auto">
          <a:xfrm>
            <a:off x="1992632" y="1982980"/>
            <a:ext cx="99949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200">
                <a:solidFill>
                  <a:srgbClr val="FF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证明</a:t>
            </a:r>
            <a:endParaRPr kumimoji="1" lang="zh-CN" altLang="en-US" sz="3200">
              <a:solidFill>
                <a:srgbClr val="FF99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7523" name="Group 1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77524" name="Picture 20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525" name="Text Box 2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7526" name="Group 2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77527" name="Picture 23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528" name="Text Box 2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7542" name="Group 3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77543" name="Picture 39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544" name="Text Box 40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卷积积分性质的证明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7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7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7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7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18" grpId="0" bldLvl="0" animBg="1"/>
      <p:bldP spid="27752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1131905" y="1566069"/>
            <a:ext cx="4685030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8000" rIns="198000" anchor="ctr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稳态分析和动态分析的区别</a:t>
            </a:r>
            <a:endParaRPr kumimoji="1" lang="zh-CN" altLang="en-US" b="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1083310" y="2744470"/>
            <a:ext cx="571500" cy="953135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7950" rIns="198000" anchor="ctr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稳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态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9" name="Text Box 7"/>
          <p:cNvSpPr txBox="1">
            <a:spLocks noChangeArrowheads="1"/>
          </p:cNvSpPr>
          <p:nvPr/>
        </p:nvSpPr>
        <p:spPr bwMode="auto">
          <a:xfrm>
            <a:off x="6437630" y="2816225"/>
            <a:ext cx="681355" cy="95631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44145" rIns="198000" anchor="ctr">
            <a:no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动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态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0360" name="Group 8"/>
          <p:cNvGrpSpPr/>
          <p:nvPr/>
        </p:nvGrpSpPr>
        <p:grpSpPr bwMode="auto">
          <a:xfrm>
            <a:off x="1632602" y="2364792"/>
            <a:ext cx="4528210" cy="1868184"/>
            <a:chOff x="657" y="3025"/>
            <a:chExt cx="2446" cy="1008"/>
          </a:xfrm>
        </p:grpSpPr>
        <p:sp>
          <p:nvSpPr>
            <p:cNvPr id="100361" name="Text Box 9"/>
            <p:cNvSpPr txBox="1">
              <a:spLocks noChangeArrowheads="1"/>
            </p:cNvSpPr>
            <p:nvPr/>
          </p:nvSpPr>
          <p:spPr bwMode="auto">
            <a:xfrm>
              <a:off x="839" y="3388"/>
              <a:ext cx="2264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</a:rPr>
                <a:t>换路发生很长时间后状态</a:t>
              </a:r>
              <a:endParaRPr kumimoji="1" lang="zh-CN" altLang="en-US" b="0">
                <a:latin typeface="Times New Roman" panose="02020603050405020304" pitchFamily="18" charset="0"/>
              </a:endParaRPr>
            </a:p>
          </p:txBody>
        </p:sp>
        <p:sp>
          <p:nvSpPr>
            <p:cNvPr id="100362" name="Text Box 10"/>
            <p:cNvSpPr txBox="1">
              <a:spLocks noChangeArrowheads="1"/>
            </p:cNvSpPr>
            <p:nvPr/>
          </p:nvSpPr>
          <p:spPr bwMode="auto">
            <a:xfrm>
              <a:off x="657" y="3751"/>
              <a:ext cx="1719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</a:rPr>
                <a:t>微分方程的</a:t>
              </a:r>
              <a:r>
                <a:rPr kumimoji="1"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特解</a:t>
              </a:r>
              <a:endPara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839" y="3025"/>
              <a:ext cx="1812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8000" rIns="198000" anchor="ctr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</a:rPr>
                <a:t>恒定或周期性激励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0364" name="AutoShape 12"/>
            <p:cNvSpPr/>
            <p:nvPr/>
          </p:nvSpPr>
          <p:spPr bwMode="auto">
            <a:xfrm>
              <a:off x="748" y="3106"/>
              <a:ext cx="84" cy="787"/>
            </a:xfrm>
            <a:prstGeom prst="leftBrace">
              <a:avLst>
                <a:gd name="adj1" fmla="val 91392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0365" name="Group 13"/>
          <p:cNvGrpSpPr/>
          <p:nvPr/>
        </p:nvGrpSpPr>
        <p:grpSpPr bwMode="auto">
          <a:xfrm>
            <a:off x="7244715" y="2429656"/>
            <a:ext cx="4141788" cy="1793945"/>
            <a:chOff x="3651" y="3027"/>
            <a:chExt cx="2553" cy="959"/>
          </a:xfrm>
        </p:grpSpPr>
        <p:sp>
          <p:nvSpPr>
            <p:cNvPr id="100366" name="Text Box 14"/>
            <p:cNvSpPr txBox="1">
              <a:spLocks noChangeArrowheads="1"/>
            </p:cNvSpPr>
            <p:nvPr/>
          </p:nvSpPr>
          <p:spPr bwMode="auto">
            <a:xfrm>
              <a:off x="3704" y="3343"/>
              <a:ext cx="2500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8000" rIns="198000" anchor="ctr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</a:rPr>
                <a:t>换路发生后的整个过程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0367" name="Text Box 15"/>
            <p:cNvSpPr txBox="1">
              <a:spLocks noChangeArrowheads="1"/>
            </p:cNvSpPr>
            <p:nvPr/>
          </p:nvSpPr>
          <p:spPr bwMode="auto">
            <a:xfrm>
              <a:off x="3696" y="3707"/>
              <a:ext cx="1786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8000" rIns="198000" anchor="ctr">
              <a:spAutoFit/>
            </a:bodyPr>
            <a:lstStyle/>
            <a:p>
              <a:r>
                <a:rPr kumimoji="1" lang="zh-CN" altLang="en-US" dirty="0">
                  <a:latin typeface="Times New Roman" panose="02020603050405020304" pitchFamily="18" charset="0"/>
                </a:rPr>
                <a:t>微分方程的</a:t>
              </a:r>
              <a:r>
                <a:rPr kumimoji="1"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通解</a:t>
              </a:r>
              <a:endPara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0368" name="Text Box 16"/>
            <p:cNvSpPr txBox="1">
              <a:spLocks noChangeArrowheads="1"/>
            </p:cNvSpPr>
            <p:nvPr/>
          </p:nvSpPr>
          <p:spPr bwMode="auto">
            <a:xfrm>
              <a:off x="3742" y="3027"/>
              <a:ext cx="1125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8000" rIns="198000" anchor="ctr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</a:rPr>
                <a:t>任意激励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0369" name="AutoShape 17"/>
            <p:cNvSpPr/>
            <p:nvPr/>
          </p:nvSpPr>
          <p:spPr bwMode="auto">
            <a:xfrm>
              <a:off x="3651" y="3149"/>
              <a:ext cx="105" cy="687"/>
            </a:xfrm>
            <a:prstGeom prst="leftBrace">
              <a:avLst>
                <a:gd name="adj1" fmla="val 91392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00373" name="Object 21"/>
          <p:cNvGraphicFramePr>
            <a:graphicFrameLocks noChangeAspect="1"/>
          </p:cNvGraphicFramePr>
          <p:nvPr/>
        </p:nvGraphicFramePr>
        <p:xfrm>
          <a:off x="3792857" y="4291999"/>
          <a:ext cx="3240088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02" name="公式" r:id="rId1" imgW="1778000" imgH="609600" progId="Equation.3">
                  <p:embed/>
                </p:oleObj>
              </mc:Choice>
              <mc:Fallback>
                <p:oleObj name="公式" r:id="rId1" imgW="1778000" imgH="609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857" y="4291999"/>
                        <a:ext cx="3240088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4" name="Object 22"/>
          <p:cNvGraphicFramePr>
            <a:graphicFrameLocks noChangeAspect="1"/>
          </p:cNvGraphicFramePr>
          <p:nvPr/>
        </p:nvGraphicFramePr>
        <p:xfrm>
          <a:off x="5457825" y="5358799"/>
          <a:ext cx="1201738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03" name="公式" r:id="rId3" imgW="660400" imgH="609600" progId="Equation.3">
                  <p:embed/>
                </p:oleObj>
              </mc:Choice>
              <mc:Fallback>
                <p:oleObj name="公式" r:id="rId3" imgW="660400" imgH="609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825" y="5358799"/>
                        <a:ext cx="1201738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5" name="Object 23"/>
          <p:cNvGraphicFramePr>
            <a:graphicFrameLocks noChangeAspect="1"/>
          </p:cNvGraphicFramePr>
          <p:nvPr/>
        </p:nvGraphicFramePr>
        <p:xfrm>
          <a:off x="3894140" y="5677887"/>
          <a:ext cx="11525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04" name="Equation" r:id="rId5" imgW="546100" imgH="203200" progId="Equation.DSMT4">
                  <p:embed/>
                </p:oleObj>
              </mc:Choice>
              <mc:Fallback>
                <p:oleObj name="Equation" r:id="rId5" imgW="546100" imgH="2032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140" y="5677887"/>
                        <a:ext cx="11525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6" name="Object 24"/>
          <p:cNvGraphicFramePr>
            <a:graphicFrameLocks noChangeAspect="1"/>
          </p:cNvGraphicFramePr>
          <p:nvPr/>
        </p:nvGraphicFramePr>
        <p:xfrm>
          <a:off x="7273926" y="5660390"/>
          <a:ext cx="19748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05" name="公式" r:id="rId7" imgW="1079500" imgH="317500" progId="Equation.3">
                  <p:embed/>
                </p:oleObj>
              </mc:Choice>
              <mc:Fallback>
                <p:oleObj name="公式" r:id="rId7" imgW="1079500" imgH="3175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3926" y="5660390"/>
                        <a:ext cx="197485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0378" name="Group 26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00379" name="Picture 27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380" name="Text Box 2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0381" name="Group 29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00382" name="Picture 30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383" name="Text Box 3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00387" name="Text Box 35"/>
          <p:cNvSpPr txBox="1">
            <a:spLocks noChangeArrowheads="1"/>
          </p:cNvSpPr>
          <p:nvPr/>
        </p:nvSpPr>
        <p:spPr bwMode="auto">
          <a:xfrm>
            <a:off x="2353010" y="4579938"/>
            <a:ext cx="13684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直流时</a:t>
            </a:r>
            <a:endParaRPr lang="zh-CN" altLang="en-US"/>
          </a:p>
        </p:txBody>
      </p:sp>
      <p:grpSp>
        <p:nvGrpSpPr>
          <p:cNvPr id="100391" name="Group 39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00392" name="Picture 40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393" name="Text Box 41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动态分析和稳态分析的区别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0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0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0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0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0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10035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0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7" grpId="0" bldLvl="0" animBg="1"/>
      <p:bldP spid="100358" grpId="0" bldLvl="0" animBg="1"/>
      <p:bldP spid="100359" grpId="0" bldLvl="0" animBg="1" autoUpdateAnimBg="0"/>
      <p:bldP spid="100387" grpId="0" bldLvl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10" name="Text Box 6"/>
          <p:cNvSpPr txBox="1">
            <a:spLocks noChangeArrowheads="1"/>
          </p:cNvSpPr>
          <p:nvPr/>
        </p:nvSpPr>
        <p:spPr bwMode="auto">
          <a:xfrm>
            <a:off x="2623838" y="2416334"/>
            <a:ext cx="30988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kumimoji="1" lang="zh-CN" altLang="zh-CN" sz="18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7523" name="Group 1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77524" name="Picture 2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525" name="Text Box 2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7526" name="Group 2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77527" name="Picture 2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528" name="Text Box 2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77529" name="Text Box 25"/>
          <p:cNvSpPr txBox="1">
            <a:spLocks noChangeArrowheads="1"/>
          </p:cNvSpPr>
          <p:nvPr/>
        </p:nvSpPr>
        <p:spPr bwMode="auto">
          <a:xfrm>
            <a:off x="839470" y="1412240"/>
            <a:ext cx="36163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2.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卷积积分的应用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grpSp>
        <p:nvGrpSpPr>
          <p:cNvPr id="277541" name="Group 37"/>
          <p:cNvGrpSpPr/>
          <p:nvPr/>
        </p:nvGrpSpPr>
        <p:grpSpPr bwMode="auto">
          <a:xfrm>
            <a:off x="4792663" y="1425927"/>
            <a:ext cx="4906963" cy="1050925"/>
            <a:chOff x="1155" y="3113"/>
            <a:chExt cx="3091" cy="662"/>
          </a:xfrm>
        </p:grpSpPr>
        <p:sp>
          <p:nvSpPr>
            <p:cNvPr id="277532" name="Text Box 28"/>
            <p:cNvSpPr txBox="1">
              <a:spLocks noChangeArrowheads="1"/>
            </p:cNvSpPr>
            <p:nvPr/>
          </p:nvSpPr>
          <p:spPr bwMode="auto">
            <a:xfrm>
              <a:off x="1155" y="3113"/>
              <a:ext cx="93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激励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533" name="Line 29"/>
            <p:cNvSpPr>
              <a:spLocks noChangeShapeType="1"/>
            </p:cNvSpPr>
            <p:nvPr/>
          </p:nvSpPr>
          <p:spPr bwMode="auto">
            <a:xfrm>
              <a:off x="1473" y="3475"/>
              <a:ext cx="70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7537" name="Line 33"/>
            <p:cNvSpPr>
              <a:spLocks noChangeShapeType="1"/>
            </p:cNvSpPr>
            <p:nvPr/>
          </p:nvSpPr>
          <p:spPr bwMode="auto">
            <a:xfrm>
              <a:off x="3426" y="3475"/>
              <a:ext cx="6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7538" name="Text Box 34"/>
            <p:cNvSpPr txBox="1">
              <a:spLocks noChangeArrowheads="1"/>
            </p:cNvSpPr>
            <p:nvPr/>
          </p:nvSpPr>
          <p:spPr bwMode="auto">
            <a:xfrm>
              <a:off x="3382" y="3113"/>
              <a:ext cx="86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>
                  <a:solidFill>
                    <a:schemeClr val="bg1"/>
                  </a:solidFill>
                  <a:latin typeface="楷体_GB2312" pitchFamily="49" charset="-122"/>
                </a:rPr>
                <a:t>响应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7539" name="Rectangle 35"/>
            <p:cNvSpPr>
              <a:spLocks noChangeArrowheads="1"/>
            </p:cNvSpPr>
            <p:nvPr/>
          </p:nvSpPr>
          <p:spPr bwMode="auto">
            <a:xfrm>
              <a:off x="2165" y="3157"/>
              <a:ext cx="1225" cy="618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线性网络</a:t>
              </a:r>
              <a:endParaRPr kumimoji="1" lang="zh-CN" altLang="en-US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零状态</a:t>
              </a:r>
              <a:endParaRPr lang="zh-CN" altLang="en-US" dirty="0"/>
            </a:p>
          </p:txBody>
        </p:sp>
      </p:grpSp>
      <p:grpSp>
        <p:nvGrpSpPr>
          <p:cNvPr id="277542" name="Group 3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77543" name="Picture 3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544" name="Text Box 40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67279" name="Object 15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7274878" y="3357880"/>
          <a:ext cx="42021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1" name="公式" r:id="rId4" imgW="2222500" imgH="457200" progId="Equation.3">
                  <p:embed/>
                </p:oleObj>
              </mc:Choice>
              <mc:Fallback>
                <p:oleObj name="公式" r:id="rId4" imgW="22225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4878" y="3357880"/>
                        <a:ext cx="42021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305" name="Text Box 4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9341" y="2777649"/>
            <a:ext cx="5403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若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67306" name="Object 42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066292" y="2779112"/>
          <a:ext cx="191770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3" name="公式" r:id="rId8" imgW="1079500" imgH="317500" progId="Equation.3">
                  <p:embed/>
                </p:oleObj>
              </mc:Choice>
              <mc:Fallback>
                <p:oleObj name="公式" r:id="rId8" imgW="1079500" imgH="3175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292" y="2779112"/>
                        <a:ext cx="1917700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307" name="Object 43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6890703" y="2778760"/>
          <a:ext cx="19177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4" name="公式" r:id="rId11" imgW="1079500" imgH="317500" progId="Equation.3">
                  <p:embed/>
                </p:oleObj>
              </mc:Choice>
              <mc:Fallback>
                <p:oleObj name="公式" r:id="rId11" imgW="1079500" imgH="3175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0703" y="2778760"/>
                        <a:ext cx="19177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308" name="AutoShape 44" descr="羊皮纸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658679" y="2779078"/>
            <a:ext cx="1871662" cy="576262"/>
          </a:xfrm>
          <a:prstGeom prst="wedgeRoundRectCallout">
            <a:avLst>
              <a:gd name="adj1" fmla="val -89611"/>
              <a:gd name="adj2" fmla="val 8403"/>
              <a:gd name="adj3" fmla="val 16667"/>
            </a:avLst>
          </a:prstGeom>
          <a:blipFill dpi="0" rotWithShape="1">
            <a:blip r:embed="rId1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pPr algn="ctr"/>
            <a:r>
              <a:rPr lang="zh-CN" altLang="en-US">
                <a:solidFill>
                  <a:schemeClr val="tx1"/>
                </a:solidFill>
              </a:rPr>
              <a:t>冲激响应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7309" name="Text Box 4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59180" y="3496945"/>
            <a:ext cx="540385" cy="53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则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67310" name="Object 46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637983" y="3571274"/>
          <a:ext cx="497681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5" name="公式" r:id="rId17" imgW="2806700" imgH="317500" progId="Equation.3">
                  <p:embed/>
                </p:oleObj>
              </mc:Choice>
              <mc:Fallback>
                <p:oleObj name="公式" r:id="rId17" imgW="2806700" imgH="3175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983" y="3571274"/>
                        <a:ext cx="497681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311" name="Line 47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6729095" y="3799840"/>
            <a:ext cx="423545" cy="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grpSp>
        <p:nvGrpSpPr>
          <p:cNvPr id="267312" name="Group 48"/>
          <p:cNvGrpSpPr/>
          <p:nvPr/>
        </p:nvGrpSpPr>
        <p:grpSpPr bwMode="auto">
          <a:xfrm>
            <a:off x="700088" y="4932064"/>
            <a:ext cx="2463801" cy="850900"/>
            <a:chOff x="385" y="3022"/>
            <a:chExt cx="1552" cy="536"/>
          </a:xfrm>
        </p:grpSpPr>
        <p:pic>
          <p:nvPicPr>
            <p:cNvPr id="267313" name="Picture 49" descr="123"/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7314" name="Text Box 50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93" y="3118"/>
              <a:ext cx="114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r>
                <a:rPr kumimoji="1" lang="zh-CN" altLang="en-US" sz="3200" dirty="0">
                  <a:solidFill>
                    <a:srgbClr val="FF9900"/>
                  </a:solidFill>
                </a:rPr>
                <a:t>物理解释</a:t>
              </a:r>
              <a:endParaRPr kumimoji="1" lang="zh-CN" altLang="en-US" sz="3200" b="0" dirty="0">
                <a:solidFill>
                  <a:srgbClr val="FF9900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" name="TextBox 1"/>
          <p:cNvSpPr txBox="1"/>
          <p:nvPr>
            <p:custDataLst>
              <p:tags r:id="rId23"/>
            </p:custDataLst>
          </p:nvPr>
        </p:nvSpPr>
        <p:spPr>
          <a:xfrm>
            <a:off x="941070" y="4419600"/>
            <a:ext cx="10092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任意线性网络的零状态响应是冲激响应与激励函数的卷积积分。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卷积积分的应用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7281" name="Text Box 1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372870" y="5719763"/>
            <a:ext cx="97059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p>
            <a:r>
              <a:rPr kumimoji="1" lang="zh-CN" altLang="en-US" dirty="0">
                <a:latin typeface="楷体_GB2312" pitchFamily="49" charset="-122"/>
              </a:rPr>
              <a:t>将激励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e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(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</a:rPr>
              <a:t>近似</a:t>
            </a:r>
            <a:r>
              <a:rPr kumimoji="1" lang="zh-CN" altLang="en-US" dirty="0">
                <a:latin typeface="楷体_GB2312" pitchFamily="49" charset="-122"/>
              </a:rPr>
              <a:t>看成一系列具有相同</a:t>
            </a:r>
            <a:r>
              <a:rPr kumimoji="1" lang="zh-CN" altLang="en-US" dirty="0" smtClean="0">
                <a:latin typeface="楷体_GB2312" pitchFamily="49" charset="-122"/>
              </a:rPr>
              <a:t>宽度的</a:t>
            </a:r>
            <a:r>
              <a:rPr kumimoji="1" lang="zh-CN" altLang="en-US" dirty="0">
                <a:latin typeface="楷体_GB2312" pitchFamily="49" charset="-122"/>
                <a:sym typeface="Symbol" panose="05050102010706020507" pitchFamily="18" charset="2"/>
              </a:rPr>
              <a:t>矩形脉冲的叠加，</a:t>
            </a:r>
            <a:endParaRPr kumimoji="1" lang="zh-CN" altLang="en-US" dirty="0">
              <a:latin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67303" name="Object 39"/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7666495" y="5304810"/>
          <a:ext cx="3619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92" name="公式" r:id="rId26" imgW="165100" imgH="177800" progId="Equation.3">
                  <p:embed/>
                </p:oleObj>
              </mc:Choice>
              <mc:Fallback>
                <p:oleObj name="公式" r:id="rId26" imgW="165100" imgH="1778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6495" y="5304810"/>
                        <a:ext cx="361950" cy="38893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7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7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7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7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7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67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7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7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7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267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267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67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6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29" grpId="0" bldLvl="0" animBg="1"/>
      <p:bldP spid="267305" grpId="0" bldLvl="0" animBg="1"/>
      <p:bldP spid="267308" grpId="0" bldLvl="0" animBg="1"/>
      <p:bldP spid="267309" grpId="0" bldLvl="0" animBg="1"/>
      <p:bldP spid="267311" grpId="0" bldLvl="0" animBg="1"/>
      <p:bldP spid="2" grpId="0"/>
      <p:bldP spid="267281" grpId="0" bldLvl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584" name="Group 3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79585" name="Picture 3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9586" name="Text Box 3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9587" name="Group 3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79588" name="Picture 3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9589" name="Text Box 3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79591" name="Rectangle 39"/>
          <p:cNvSpPr>
            <a:spLocks noChangeArrowheads="1"/>
          </p:cNvSpPr>
          <p:nvPr/>
        </p:nvSpPr>
        <p:spPr bwMode="auto">
          <a:xfrm>
            <a:off x="1524017" y="2301240"/>
            <a:ext cx="3098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79593" name="Object 41"/>
          <p:cNvGraphicFramePr>
            <a:graphicFrameLocks noChangeAspect="1"/>
          </p:cNvGraphicFramePr>
          <p:nvPr/>
        </p:nvGraphicFramePr>
        <p:xfrm>
          <a:off x="1215709" y="5013325"/>
          <a:ext cx="718026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15" name="公式" r:id="rId2" imgW="4114800" imgH="317500" progId="Equation.3">
                  <p:embed/>
                </p:oleObj>
              </mc:Choice>
              <mc:Fallback>
                <p:oleObj name="公式" r:id="rId2" imgW="4114800" imgH="3175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5709" y="5013325"/>
                        <a:ext cx="7180262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92" name="Object 40"/>
          <p:cNvGraphicFramePr>
            <a:graphicFrameLocks noChangeAspect="1"/>
          </p:cNvGraphicFramePr>
          <p:nvPr/>
        </p:nvGraphicFramePr>
        <p:xfrm>
          <a:off x="4230688" y="5734084"/>
          <a:ext cx="6030912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16" name="公式" r:id="rId4" imgW="3695700" imgH="317500" progId="Equation.3">
                  <p:embed/>
                </p:oleObj>
              </mc:Choice>
              <mc:Fallback>
                <p:oleObj name="公式" r:id="rId4" imgW="3695700" imgH="3175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5734084"/>
                        <a:ext cx="6030912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96" name="Object 44"/>
          <p:cNvGraphicFramePr>
            <a:graphicFrameLocks noChangeAspect="1"/>
          </p:cNvGraphicFramePr>
          <p:nvPr/>
        </p:nvGraphicFramePr>
        <p:xfrm>
          <a:off x="335707" y="2204080"/>
          <a:ext cx="49482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17" name="公式" r:id="rId6" imgW="2628900" imgH="304800" progId="Equation.3">
                  <p:embed/>
                </p:oleObj>
              </mc:Choice>
              <mc:Fallback>
                <p:oleObj name="公式" r:id="rId6" imgW="2628900" imgH="3048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07" y="2204080"/>
                        <a:ext cx="4948237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9598" name="Group 46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79599" name="Picture 4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9600" name="Text Box 48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pic>
        <p:nvPicPr>
          <p:cNvPr id="279602" name="Picture 5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243" y="1553879"/>
            <a:ext cx="6619875" cy="3239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51607" y="3140189"/>
                <a:ext cx="4065905" cy="596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p</a:t>
                </a:r>
                <a:r>
                  <a:rPr lang="en-US" altLang="zh-CN" b="0" baseline="-2500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△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(</a:t>
                </a:r>
                <a:r>
                  <a:rPr lang="el-GR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ξ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-t</a:t>
                </a:r>
                <a:r>
                  <a:rPr lang="en-US" altLang="zh-CN" b="0" baseline="-2500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0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)=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华文行楷" panose="020108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华文行楷" panose="0201080004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华文行楷" panose="02010800040101010101" pitchFamily="2" charset="-122"/>
                              </a:rPr>
                              <m:t>△</m:t>
                            </m:r>
                          </m:den>
                        </m:f>
                      </m:e>
                    </m:box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/>
                        <a:ea typeface="华文行楷" panose="02010800040101010101" pitchFamily="2" charset="-122"/>
                      </a:rPr>
                      <m:t>[</m:t>
                    </m:r>
                  </m:oMath>
                </a14:m>
                <a:r>
                  <a:rPr lang="el-GR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ε</a:t>
                </a:r>
                <a:r>
                  <a:rPr lang="en-US" altLang="zh-CN" b="0" dirty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(</a:t>
                </a:r>
                <a:r>
                  <a:rPr lang="el-GR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ξ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-t</a:t>
                </a:r>
                <a:r>
                  <a:rPr lang="en-US" altLang="zh-CN" b="0" baseline="-2500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0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)-</a:t>
                </a:r>
                <a:r>
                  <a:rPr lang="el-GR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ε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(</a:t>
                </a:r>
                <a:r>
                  <a:rPr lang="el-GR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ξ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-t</a:t>
                </a:r>
                <a:r>
                  <a:rPr lang="en-US" altLang="zh-CN" b="0" baseline="-2500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0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-△)]</a:t>
                </a:r>
                <a:endParaRPr lang="zh-CN" altLang="en-US" b="0" dirty="0" smtClean="0">
                  <a:solidFill>
                    <a:srgbClr val="FF0000"/>
                  </a:solidFill>
                  <a:latin typeface="+mn-lt"/>
                  <a:ea typeface="华文行楷" panose="02010800040101010101" pitchFamily="2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07" y="3140189"/>
                <a:ext cx="4065905" cy="596265"/>
              </a:xfrm>
              <a:prstGeom prst="rect">
                <a:avLst/>
              </a:prstGeom>
              <a:blipFill rotWithShape="1">
                <a:blip r:embed="rId10"/>
                <a:stretch>
                  <a:fillRect l="-11" t="-19" r="11" b="-3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318" name="Object 30"/>
          <p:cNvGraphicFramePr>
            <a:graphicFrameLocks noChangeAspect="1"/>
          </p:cNvGraphicFramePr>
          <p:nvPr/>
        </p:nvGraphicFramePr>
        <p:xfrm>
          <a:off x="1821817" y="1281147"/>
          <a:ext cx="341630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37" name="公式" r:id="rId1" imgW="1879600" imgH="571500" progId="Equation.3">
                  <p:embed/>
                </p:oleObj>
              </mc:Choice>
              <mc:Fallback>
                <p:oleObj name="公式" r:id="rId1" imgW="1879600" imgH="5715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1817" y="1281147"/>
                        <a:ext cx="3416300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8320" name="Group 3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68321" name="Picture 33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8322" name="Text Box 3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68323" name="Group 3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68324" name="Picture 36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8325" name="Text Box 3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68326" name="Text Box 38"/>
          <p:cNvSpPr txBox="1">
            <a:spLocks noChangeArrowheads="1"/>
          </p:cNvSpPr>
          <p:nvPr/>
        </p:nvSpPr>
        <p:spPr bwMode="auto">
          <a:xfrm>
            <a:off x="1634173" y="2488410"/>
            <a:ext cx="7777162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若单位脉冲函数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 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 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 )</a:t>
            </a:r>
            <a:r>
              <a:rPr kumimoji="1" lang="en-US" altLang="zh-CN">
                <a:latin typeface="楷体_GB2312" pitchFamily="49" charset="-122"/>
              </a:rPr>
              <a:t> </a:t>
            </a:r>
            <a:r>
              <a:rPr kumimoji="1" lang="zh-CN" altLang="en-US">
                <a:latin typeface="楷体_GB2312" pitchFamily="49" charset="-122"/>
              </a:rPr>
              <a:t>的零状态响应为</a:t>
            </a:r>
            <a:r>
              <a:rPr kumimoji="1" lang="en-US" altLang="en-US">
                <a:latin typeface="楷体_GB2312" pitchFamily="49" charset="-122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l-GR" altLang="zh-CN" b="0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 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 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 )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68327" name="Object 39"/>
          <p:cNvGraphicFramePr>
            <a:graphicFrameLocks noChangeAspect="1"/>
          </p:cNvGraphicFramePr>
          <p:nvPr/>
        </p:nvGraphicFramePr>
        <p:xfrm>
          <a:off x="8927783" y="2991803"/>
          <a:ext cx="11271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38" name="公式" r:id="rId4" imgW="114300" imgH="215900" progId="Equation.3">
                  <p:embed/>
                </p:oleObj>
              </mc:Choice>
              <mc:Fallback>
                <p:oleObj name="公式" r:id="rId4" imgW="114300" imgH="2159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7783" y="2991803"/>
                        <a:ext cx="11271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328" name="Text Box 40"/>
          <p:cNvSpPr txBox="1">
            <a:spLocks noChangeArrowheads="1"/>
          </p:cNvSpPr>
          <p:nvPr/>
        </p:nvSpPr>
        <p:spPr bwMode="auto">
          <a:xfrm>
            <a:off x="1244285" y="3364741"/>
            <a:ext cx="2951162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第</a:t>
            </a:r>
            <a:r>
              <a:rPr kumimoji="1" lang="en-US" altLang="zh-CN">
                <a:solidFill>
                  <a:schemeClr val="bg1"/>
                </a:solidFill>
                <a:latin typeface="楷体_GB2312" pitchFamily="49" charset="-122"/>
              </a:rPr>
              <a:t>1</a:t>
            </a:r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个矩形脉冲</a:t>
            </a:r>
            <a:endParaRPr kumimoji="1" lang="zh-CN" altLang="en-US">
              <a:solidFill>
                <a:schemeClr val="bg1"/>
              </a:solidFill>
              <a:latin typeface="楷体_GB2312" pitchFamily="49" charset="-122"/>
            </a:endParaRPr>
          </a:p>
        </p:txBody>
      </p:sp>
      <p:grpSp>
        <p:nvGrpSpPr>
          <p:cNvPr id="268330" name="Group 42"/>
          <p:cNvGrpSpPr/>
          <p:nvPr/>
        </p:nvGrpSpPr>
        <p:grpSpPr bwMode="auto">
          <a:xfrm rot="2755308">
            <a:off x="2106295" y="4090357"/>
            <a:ext cx="382588" cy="379412"/>
            <a:chOff x="1178" y="2509"/>
            <a:chExt cx="241" cy="239"/>
          </a:xfrm>
        </p:grpSpPr>
        <p:sp>
          <p:nvSpPr>
            <p:cNvPr id="268331" name="Oval 43"/>
            <p:cNvSpPr>
              <a:spLocks noChangeArrowheads="1"/>
            </p:cNvSpPr>
            <p:nvPr/>
          </p:nvSpPr>
          <p:spPr bwMode="auto">
            <a:xfrm>
              <a:off x="1178" y="2509"/>
              <a:ext cx="49" cy="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/>
              <a:endParaRPr kumimoji="1" lang="zh-CN" altLang="zh-CN" sz="18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8332" name="Oval 44"/>
            <p:cNvSpPr>
              <a:spLocks noChangeArrowheads="1"/>
            </p:cNvSpPr>
            <p:nvPr/>
          </p:nvSpPr>
          <p:spPr bwMode="auto">
            <a:xfrm>
              <a:off x="1274" y="2605"/>
              <a:ext cx="49" cy="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/>
              <a:endParaRPr kumimoji="1" lang="zh-CN" altLang="zh-CN" sz="18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8333" name="Oval 45"/>
            <p:cNvSpPr>
              <a:spLocks noChangeArrowheads="1"/>
            </p:cNvSpPr>
            <p:nvPr/>
          </p:nvSpPr>
          <p:spPr bwMode="auto">
            <a:xfrm>
              <a:off x="1370" y="2701"/>
              <a:ext cx="49" cy="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/>
              <a:endParaRPr kumimoji="1" lang="zh-CN" altLang="zh-CN" sz="18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8342" name="Group 54"/>
          <p:cNvGrpSpPr/>
          <p:nvPr/>
        </p:nvGrpSpPr>
        <p:grpSpPr bwMode="auto">
          <a:xfrm>
            <a:off x="4204018" y="3079432"/>
            <a:ext cx="7085012" cy="854076"/>
            <a:chOff x="667" y="1615"/>
            <a:chExt cx="4463" cy="538"/>
          </a:xfrm>
        </p:grpSpPr>
        <p:graphicFrame>
          <p:nvGraphicFramePr>
            <p:cNvPr id="268329" name="Object 41"/>
            <p:cNvGraphicFramePr>
              <a:graphicFrameLocks noChangeAspect="1"/>
            </p:cNvGraphicFramePr>
            <p:nvPr/>
          </p:nvGraphicFramePr>
          <p:xfrm>
            <a:off x="667" y="1797"/>
            <a:ext cx="2101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139" name="公式" r:id="rId6" imgW="1739900" imgH="317500" progId="Equation.3">
                    <p:embed/>
                  </p:oleObj>
                </mc:Choice>
                <mc:Fallback>
                  <p:oleObj name="公式" r:id="rId6" imgW="1739900" imgH="3175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7" y="1797"/>
                          <a:ext cx="2101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8334" name="Object 46"/>
            <p:cNvGraphicFramePr>
              <a:graphicFrameLocks noChangeAspect="1"/>
            </p:cNvGraphicFramePr>
            <p:nvPr/>
          </p:nvGraphicFramePr>
          <p:xfrm>
            <a:off x="3354" y="1797"/>
            <a:ext cx="1776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140" name="公式" r:id="rId8" imgW="1473200" imgH="317500" progId="Equation.3">
                    <p:embed/>
                  </p:oleObj>
                </mc:Choice>
                <mc:Fallback>
                  <p:oleObj name="公式" r:id="rId8" imgW="1473200" imgH="3175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1797"/>
                          <a:ext cx="1776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8335" name="Line 47"/>
            <p:cNvSpPr>
              <a:spLocks noChangeShapeType="1"/>
            </p:cNvSpPr>
            <p:nvPr/>
          </p:nvSpPr>
          <p:spPr bwMode="auto">
            <a:xfrm>
              <a:off x="2699" y="1979"/>
              <a:ext cx="589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36" name="Text Box 48"/>
            <p:cNvSpPr txBox="1">
              <a:spLocks noChangeArrowheads="1"/>
            </p:cNvSpPr>
            <p:nvPr/>
          </p:nvSpPr>
          <p:spPr bwMode="auto">
            <a:xfrm>
              <a:off x="2653" y="1615"/>
              <a:ext cx="10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>
                  <a:latin typeface="楷体_GB2312" pitchFamily="49" charset="-122"/>
                </a:rPr>
                <a:t>响应</a:t>
              </a:r>
              <a:endParaRPr kumimoji="1" lang="zh-CN" altLang="en-US">
                <a:latin typeface="楷体_GB2312" pitchFamily="49" charset="-122"/>
              </a:endParaRPr>
            </a:p>
          </p:txBody>
        </p:sp>
      </p:grpSp>
      <p:sp>
        <p:nvSpPr>
          <p:cNvPr id="268337" name="Text Box 49"/>
          <p:cNvSpPr txBox="1">
            <a:spLocks noChangeArrowheads="1"/>
          </p:cNvSpPr>
          <p:nvPr/>
        </p:nvSpPr>
        <p:spPr bwMode="auto">
          <a:xfrm>
            <a:off x="1532098" y="4663283"/>
            <a:ext cx="250761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第</a:t>
            </a:r>
            <a:r>
              <a:rPr kumimoji="1" lang="en-US" altLang="zh-CN" i="1">
                <a:solidFill>
                  <a:schemeClr val="bg1"/>
                </a:solidFill>
                <a:latin typeface="楷体_GB2312" pitchFamily="49" charset="-122"/>
              </a:rPr>
              <a:t>k</a:t>
            </a:r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个矩形脉冲</a:t>
            </a:r>
            <a:endParaRPr kumimoji="1" lang="zh-CN" altLang="en-US">
              <a:solidFill>
                <a:schemeClr val="bg1"/>
              </a:solidFill>
              <a:latin typeface="楷体_GB2312" pitchFamily="49" charset="-122"/>
            </a:endParaRPr>
          </a:p>
        </p:txBody>
      </p:sp>
      <p:grpSp>
        <p:nvGrpSpPr>
          <p:cNvPr id="268343" name="Group 55"/>
          <p:cNvGrpSpPr/>
          <p:nvPr/>
        </p:nvGrpSpPr>
        <p:grpSpPr bwMode="auto">
          <a:xfrm>
            <a:off x="4204655" y="4305652"/>
            <a:ext cx="7061200" cy="855663"/>
            <a:chOff x="577" y="2975"/>
            <a:chExt cx="4448" cy="539"/>
          </a:xfrm>
        </p:grpSpPr>
        <p:graphicFrame>
          <p:nvGraphicFramePr>
            <p:cNvPr id="268338" name="Object 50"/>
            <p:cNvGraphicFramePr>
              <a:graphicFrameLocks noChangeAspect="1"/>
            </p:cNvGraphicFramePr>
            <p:nvPr/>
          </p:nvGraphicFramePr>
          <p:xfrm>
            <a:off x="577" y="3158"/>
            <a:ext cx="2162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141" name="公式" r:id="rId10" imgW="1790700" imgH="317500" progId="Equation.3">
                    <p:embed/>
                  </p:oleObj>
                </mc:Choice>
                <mc:Fallback>
                  <p:oleObj name="公式" r:id="rId10" imgW="1790700" imgH="31750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7" y="3158"/>
                          <a:ext cx="2162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8339" name="Object 51"/>
            <p:cNvGraphicFramePr>
              <a:graphicFrameLocks noChangeAspect="1"/>
            </p:cNvGraphicFramePr>
            <p:nvPr/>
          </p:nvGraphicFramePr>
          <p:xfrm>
            <a:off x="3188" y="3158"/>
            <a:ext cx="183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142" name="公式" r:id="rId12" imgW="1524000" imgH="317500" progId="Equation.3">
                    <p:embed/>
                  </p:oleObj>
                </mc:Choice>
                <mc:Fallback>
                  <p:oleObj name="公式" r:id="rId12" imgW="1524000" imgH="31750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8" y="3158"/>
                          <a:ext cx="1837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8340" name="Line 52"/>
            <p:cNvSpPr>
              <a:spLocks noChangeShapeType="1"/>
            </p:cNvSpPr>
            <p:nvPr/>
          </p:nvSpPr>
          <p:spPr bwMode="auto">
            <a:xfrm>
              <a:off x="2562" y="3385"/>
              <a:ext cx="589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8341" name="Text Box 53"/>
            <p:cNvSpPr txBox="1">
              <a:spLocks noChangeArrowheads="1"/>
            </p:cNvSpPr>
            <p:nvPr/>
          </p:nvSpPr>
          <p:spPr bwMode="auto">
            <a:xfrm>
              <a:off x="2517" y="2975"/>
              <a:ext cx="10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zh-CN" altLang="en-US">
                  <a:latin typeface="楷体_GB2312" pitchFamily="49" charset="-122"/>
                </a:rPr>
                <a:t>响应</a:t>
              </a:r>
              <a:endParaRPr kumimoji="1" lang="zh-CN" altLang="en-US">
                <a:latin typeface="楷体_GB2312" pitchFamily="49" charset="-122"/>
              </a:endParaRPr>
            </a:p>
          </p:txBody>
        </p:sp>
      </p:grpSp>
      <p:grpSp>
        <p:nvGrpSpPr>
          <p:cNvPr id="268344" name="Group 56"/>
          <p:cNvGrpSpPr/>
          <p:nvPr/>
        </p:nvGrpSpPr>
        <p:grpSpPr bwMode="auto">
          <a:xfrm rot="2755308">
            <a:off x="2106295" y="5533725"/>
            <a:ext cx="382588" cy="379412"/>
            <a:chOff x="1178" y="2509"/>
            <a:chExt cx="241" cy="239"/>
          </a:xfrm>
        </p:grpSpPr>
        <p:sp>
          <p:nvSpPr>
            <p:cNvPr id="268345" name="Oval 57"/>
            <p:cNvSpPr>
              <a:spLocks noChangeArrowheads="1"/>
            </p:cNvSpPr>
            <p:nvPr/>
          </p:nvSpPr>
          <p:spPr bwMode="auto">
            <a:xfrm>
              <a:off x="1178" y="2509"/>
              <a:ext cx="49" cy="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/>
              <a:endParaRPr kumimoji="1" lang="zh-CN" altLang="zh-CN" sz="18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8346" name="Oval 58"/>
            <p:cNvSpPr>
              <a:spLocks noChangeArrowheads="1"/>
            </p:cNvSpPr>
            <p:nvPr/>
          </p:nvSpPr>
          <p:spPr bwMode="auto">
            <a:xfrm>
              <a:off x="1274" y="2605"/>
              <a:ext cx="49" cy="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/>
              <a:endParaRPr kumimoji="1" lang="zh-CN" altLang="zh-CN" sz="18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8347" name="Oval 59"/>
            <p:cNvSpPr>
              <a:spLocks noChangeArrowheads="1"/>
            </p:cNvSpPr>
            <p:nvPr/>
          </p:nvSpPr>
          <p:spPr bwMode="auto">
            <a:xfrm>
              <a:off x="1370" y="2701"/>
              <a:ext cx="49" cy="4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/>
              <a:endParaRPr kumimoji="1" lang="zh-CN" altLang="zh-CN" sz="18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8348" name="Group 60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68349" name="Picture 61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8350" name="Text Box 62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628923" y="3308742"/>
            <a:ext cx="351790" cy="7067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i="1" dirty="0" smtClean="0">
                <a:solidFill>
                  <a:srgbClr val="FF0000"/>
                </a:solidFill>
              </a:rPr>
              <a:t>t</a:t>
            </a:r>
            <a:endParaRPr lang="zh-CN" altLang="en-US" sz="4000" i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00425" y="4451965"/>
            <a:ext cx="351790" cy="70675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i="1" dirty="0" smtClean="0">
                <a:solidFill>
                  <a:srgbClr val="FF0000"/>
                </a:solidFill>
              </a:rPr>
              <a:t>t</a:t>
            </a:r>
            <a:endParaRPr lang="zh-CN" altLang="en-US" sz="4000" i="1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8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8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6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8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26" grpId="0" bldLvl="0" animBg="1"/>
      <p:bldP spid="268328" grpId="0" bldLvl="0" animBg="1"/>
      <p:bldP spid="268337" grpId="0" bldLvl="0" animBg="1"/>
      <p:bldP spid="34" grpId="0" bldLvl="0" animBg="1"/>
      <p:bldP spid="35" grpId="0" bldLvl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66" name="Text Box 30"/>
          <p:cNvSpPr txBox="1">
            <a:spLocks noChangeArrowheads="1"/>
          </p:cNvSpPr>
          <p:nvPr/>
        </p:nvSpPr>
        <p:spPr bwMode="auto">
          <a:xfrm>
            <a:off x="772795" y="1464310"/>
            <a:ext cx="1074737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>
                <a:latin typeface="Times New Roman" panose="02020603050405020304" pitchFamily="18" charset="0"/>
              </a:rPr>
              <a:t>        </a:t>
            </a:r>
            <a:r>
              <a:rPr kumimoji="1" lang="zh-CN" altLang="en-US">
                <a:latin typeface="Times New Roman" panose="02020603050405020304" pitchFamily="18" charset="0"/>
              </a:rPr>
              <a:t>根据叠加定理，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 i="1">
                <a:latin typeface="Times New Roman" panose="02020603050405020304" pitchFamily="18" charset="0"/>
              </a:rPr>
              <a:t> </a:t>
            </a:r>
            <a:r>
              <a:rPr kumimoji="1" lang="zh-CN" altLang="zh-CN">
                <a:latin typeface="楷体_GB2312" pitchFamily="49" charset="-122"/>
              </a:rPr>
              <a:t>时刻观察到的响应应为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0 ~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>
                <a:latin typeface="楷体_GB2312" pitchFamily="49" charset="-122"/>
              </a:rPr>
              <a:t>时间内所有激励产生的响应的和：</a:t>
            </a:r>
            <a:endParaRPr kumimoji="1" lang="zh-CN" altLang="en-US">
              <a:latin typeface="楷体_GB2312" pitchFamily="49" charset="-122"/>
            </a:endParaRPr>
          </a:p>
        </p:txBody>
      </p:sp>
      <p:grpSp>
        <p:nvGrpSpPr>
          <p:cNvPr id="270405" name="Group 69"/>
          <p:cNvGrpSpPr/>
          <p:nvPr/>
        </p:nvGrpSpPr>
        <p:grpSpPr bwMode="auto">
          <a:xfrm>
            <a:off x="11132471" y="6446871"/>
            <a:ext cx="792162" cy="368300"/>
            <a:chOff x="5193" y="4020"/>
            <a:chExt cx="499" cy="232"/>
          </a:xfrm>
        </p:grpSpPr>
        <p:pic>
          <p:nvPicPr>
            <p:cNvPr id="270406" name="Picture 7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0407" name="Text Box 7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0408" name="Group 72"/>
          <p:cNvGrpSpPr/>
          <p:nvPr/>
        </p:nvGrpSpPr>
        <p:grpSpPr bwMode="auto">
          <a:xfrm>
            <a:off x="10268871" y="6446871"/>
            <a:ext cx="792162" cy="368300"/>
            <a:chOff x="4649" y="4020"/>
            <a:chExt cx="499" cy="232"/>
          </a:xfrm>
        </p:grpSpPr>
        <p:pic>
          <p:nvPicPr>
            <p:cNvPr id="270409" name="Picture 7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0410" name="Text Box 7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70411" name="Object 75"/>
          <p:cNvGraphicFramePr>
            <a:graphicFrameLocks noChangeAspect="1"/>
          </p:cNvGraphicFramePr>
          <p:nvPr/>
        </p:nvGraphicFramePr>
        <p:xfrm>
          <a:off x="3448051" y="2274253"/>
          <a:ext cx="45021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97" name="公式" r:id="rId2" imgW="2387600" imgH="596900" progId="Equation.3">
                  <p:embed/>
                </p:oleObj>
              </mc:Choice>
              <mc:Fallback>
                <p:oleObj name="公式" r:id="rId2" imgW="2387600" imgH="59690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1" y="2274253"/>
                        <a:ext cx="45021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412" name="Object 76"/>
          <p:cNvGraphicFramePr>
            <a:graphicFrameLocks noChangeAspect="1"/>
          </p:cNvGraphicFramePr>
          <p:nvPr/>
        </p:nvGraphicFramePr>
        <p:xfrm>
          <a:off x="2063767" y="3398237"/>
          <a:ext cx="2016125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98" name="公式" r:id="rId4" imgW="1130300" imgH="342900" progId="Equation.3">
                  <p:embed/>
                </p:oleObj>
              </mc:Choice>
              <mc:Fallback>
                <p:oleObj name="公式" r:id="rId4" imgW="1130300" imgH="342900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67" y="3398237"/>
                        <a:ext cx="2016125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413" name="Object 77"/>
          <p:cNvGraphicFramePr>
            <a:graphicFrameLocks noChangeAspect="1"/>
          </p:cNvGraphicFramePr>
          <p:nvPr/>
        </p:nvGraphicFramePr>
        <p:xfrm>
          <a:off x="4308475" y="3426778"/>
          <a:ext cx="571500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99" name="公式" r:id="rId6" imgW="3670300" imgH="698500" progId="Equation.3">
                  <p:embed/>
                </p:oleObj>
              </mc:Choice>
              <mc:Fallback>
                <p:oleObj name="公式" r:id="rId6" imgW="3670300" imgH="698500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475" y="3426778"/>
                        <a:ext cx="5715000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0414" name="Line 78"/>
          <p:cNvSpPr>
            <a:spLocks noChangeShapeType="1"/>
          </p:cNvSpPr>
          <p:nvPr/>
        </p:nvSpPr>
        <p:spPr bwMode="auto">
          <a:xfrm>
            <a:off x="2711451" y="5011420"/>
            <a:ext cx="649288" cy="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0415" name="Object 79"/>
          <p:cNvGraphicFramePr>
            <a:graphicFrameLocks noChangeAspect="1"/>
          </p:cNvGraphicFramePr>
          <p:nvPr/>
        </p:nvGraphicFramePr>
        <p:xfrm>
          <a:off x="3575051" y="4507865"/>
          <a:ext cx="42656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00" name="公式" r:id="rId8" imgW="2247900" imgH="457200" progId="Equation.3">
                  <p:embed/>
                </p:oleObj>
              </mc:Choice>
              <mc:Fallback>
                <p:oleObj name="公式" r:id="rId8" imgW="2247900" imgH="45720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1" y="4507865"/>
                        <a:ext cx="426561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416" name="Object 80"/>
          <p:cNvGraphicFramePr>
            <a:graphicFrameLocks noChangeAspect="1"/>
          </p:cNvGraphicFramePr>
          <p:nvPr/>
        </p:nvGraphicFramePr>
        <p:xfrm>
          <a:off x="2193925" y="5500404"/>
          <a:ext cx="18049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01" name="公式" r:id="rId10" imgW="1016000" imgH="342900" progId="Equation.3">
                  <p:embed/>
                </p:oleObj>
              </mc:Choice>
              <mc:Fallback>
                <p:oleObj name="公式" r:id="rId10" imgW="1016000" imgH="34290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925" y="5500404"/>
                        <a:ext cx="18049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417" name="Object 81"/>
          <p:cNvGraphicFramePr>
            <a:graphicFrameLocks noChangeAspect="1"/>
          </p:cNvGraphicFramePr>
          <p:nvPr/>
        </p:nvGraphicFramePr>
        <p:xfrm>
          <a:off x="4367230" y="5370195"/>
          <a:ext cx="41687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02" name="公式" r:id="rId12" imgW="2197100" imgH="457200" progId="Equation.3">
                  <p:embed/>
                </p:oleObj>
              </mc:Choice>
              <mc:Fallback>
                <p:oleObj name="公式" r:id="rId12" imgW="2197100" imgH="457200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230" y="5370195"/>
                        <a:ext cx="416877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0418" name="Group 82"/>
          <p:cNvGrpSpPr/>
          <p:nvPr/>
        </p:nvGrpSpPr>
        <p:grpSpPr bwMode="auto">
          <a:xfrm>
            <a:off x="9403692" y="6446871"/>
            <a:ext cx="792163" cy="368300"/>
            <a:chOff x="4649" y="4020"/>
            <a:chExt cx="499" cy="232"/>
          </a:xfrm>
        </p:grpSpPr>
        <p:pic>
          <p:nvPicPr>
            <p:cNvPr id="270419" name="Picture 8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0420" name="Text Box 84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43683" y="2490619"/>
            <a:ext cx="351790" cy="70675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4000" i="1" dirty="0" smtClean="0">
                <a:solidFill>
                  <a:srgbClr val="FF0000"/>
                </a:solidFill>
              </a:rPr>
              <a:t>t</a:t>
            </a:r>
            <a:endParaRPr lang="zh-CN" altLang="en-US" sz="4000" i="1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0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0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70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0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270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70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70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0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66" grpId="0" bldLvl="0" animBg="1"/>
      <p:bldP spid="270414" grpId="0" bldLvl="0" animBg="1"/>
      <p:bldP spid="2" grpId="0" bldLvl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2" name="Text Box 8"/>
          <p:cNvSpPr txBox="1">
            <a:spLocks noChangeArrowheads="1"/>
          </p:cNvSpPr>
          <p:nvPr/>
        </p:nvSpPr>
        <p:spPr bwMode="auto">
          <a:xfrm>
            <a:off x="933133" y="1408305"/>
            <a:ext cx="113284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9-1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2452" name="Group 68"/>
          <p:cNvGrpSpPr/>
          <p:nvPr/>
        </p:nvGrpSpPr>
        <p:grpSpPr bwMode="auto">
          <a:xfrm>
            <a:off x="1971056" y="1482091"/>
            <a:ext cx="5511798" cy="1112838"/>
            <a:chOff x="824" y="346"/>
            <a:chExt cx="3472" cy="701"/>
          </a:xfrm>
        </p:grpSpPr>
        <p:sp>
          <p:nvSpPr>
            <p:cNvPr id="272418" name="Text Box 34"/>
            <p:cNvSpPr txBox="1">
              <a:spLocks noChangeArrowheads="1"/>
            </p:cNvSpPr>
            <p:nvPr/>
          </p:nvSpPr>
          <p:spPr bwMode="auto">
            <a:xfrm>
              <a:off x="824" y="346"/>
              <a:ext cx="347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>
                  <a:latin typeface="楷体_GB2312" pitchFamily="49" charset="-122"/>
                </a:rPr>
                <a:t>已知：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R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=500 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 ,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=1 F ,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(0)=0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72419" name="Text Box 35"/>
            <p:cNvSpPr txBox="1">
              <a:spLocks noChangeArrowheads="1"/>
            </p:cNvSpPr>
            <p:nvPr/>
          </p:nvSpPr>
          <p:spPr bwMode="auto">
            <a:xfrm>
              <a:off x="2909" y="709"/>
              <a:ext cx="132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>
                  <a:latin typeface="楷体_GB2312" pitchFamily="49" charset="-122"/>
                </a:rPr>
                <a:t>，求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)</a:t>
              </a:r>
              <a:r>
                <a:rPr kumimoji="1" lang="zh-CN" altLang="en-US">
                  <a:latin typeface="Times New Roman" panose="02020603050405020304" pitchFamily="18" charset="0"/>
                </a:rPr>
                <a:t>。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72420" name="Object 36"/>
            <p:cNvGraphicFramePr>
              <a:graphicFrameLocks noChangeAspect="1"/>
            </p:cNvGraphicFramePr>
            <p:nvPr/>
          </p:nvGraphicFramePr>
          <p:xfrm>
            <a:off x="1526" y="699"/>
            <a:ext cx="1384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921" name="公式" r:id="rId1" imgW="1270000" imgH="317500" progId="Equation.3">
                    <p:embed/>
                  </p:oleObj>
                </mc:Choice>
                <mc:Fallback>
                  <p:oleObj name="公式" r:id="rId1" imgW="1270000" imgH="31750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6" y="699"/>
                          <a:ext cx="1384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2424" name="Group 40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72425" name="Picture 41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2426" name="Text Box 42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2427" name="Group 43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72428" name="Picture 44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2429" name="Text Box 45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72453" name="Text Box 69"/>
          <p:cNvSpPr txBox="1">
            <a:spLocks noChangeArrowheads="1"/>
          </p:cNvSpPr>
          <p:nvPr/>
        </p:nvSpPr>
        <p:spPr bwMode="auto">
          <a:xfrm>
            <a:off x="2030097" y="2704624"/>
            <a:ext cx="445071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>
                <a:latin typeface="楷体_GB2312" pitchFamily="49" charset="-122"/>
              </a:rPr>
              <a:t>先求电路的冲激响应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>
                <a:latin typeface="Times New Roman" panose="02020603050405020304" pitchFamily="18" charset="0"/>
              </a:rPr>
              <a:t>。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272454" name="Text Box 70"/>
          <p:cNvSpPr txBox="1">
            <a:spLocks noChangeArrowheads="1"/>
          </p:cNvSpPr>
          <p:nvPr/>
        </p:nvSpPr>
        <p:spPr bwMode="auto">
          <a:xfrm>
            <a:off x="1058228" y="2706053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72455" name="Object 71"/>
          <p:cNvGraphicFramePr>
            <a:graphicFrameLocks noChangeAspect="1"/>
          </p:cNvGraphicFramePr>
          <p:nvPr/>
        </p:nvGraphicFramePr>
        <p:xfrm>
          <a:off x="2209817" y="3228057"/>
          <a:ext cx="180181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22" name="公式" r:id="rId4" imgW="952500" imgH="304800" progId="Equation.3">
                  <p:embed/>
                </p:oleObj>
              </mc:Choice>
              <mc:Fallback>
                <p:oleObj name="公式" r:id="rId4" imgW="952500" imgH="3048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17" y="3228057"/>
                        <a:ext cx="180181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456" name="Object 72"/>
          <p:cNvGraphicFramePr>
            <a:graphicFrameLocks noChangeAspect="1"/>
          </p:cNvGraphicFramePr>
          <p:nvPr/>
        </p:nvGraphicFramePr>
        <p:xfrm>
          <a:off x="2138045" y="3785553"/>
          <a:ext cx="295275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23" name="公式" r:id="rId6" imgW="1689100" imgH="609600" progId="Equation.3">
                  <p:embed/>
                </p:oleObj>
              </mc:Choice>
              <mc:Fallback>
                <p:oleObj name="公式" r:id="rId6" imgW="1689100" imgH="609600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045" y="3785553"/>
                        <a:ext cx="2952750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457" name="Object 73"/>
          <p:cNvGraphicFramePr>
            <a:graphicFrameLocks noChangeAspect="1"/>
          </p:cNvGraphicFramePr>
          <p:nvPr/>
        </p:nvGraphicFramePr>
        <p:xfrm>
          <a:off x="5181601" y="3861787"/>
          <a:ext cx="202565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24" name="公式" r:id="rId8" imgW="1358900" imgH="609600" progId="Equation.3">
                  <p:embed/>
                </p:oleObj>
              </mc:Choice>
              <mc:Fallback>
                <p:oleObj name="公式" r:id="rId8" imgW="1358900" imgH="609600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1" y="3861787"/>
                        <a:ext cx="2025650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458" name="Object 74"/>
          <p:cNvGraphicFramePr>
            <a:graphicFrameLocks noChangeAspect="1"/>
          </p:cNvGraphicFramePr>
          <p:nvPr/>
        </p:nvGraphicFramePr>
        <p:xfrm>
          <a:off x="7388543" y="3861753"/>
          <a:ext cx="1617662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25" name="公式" r:id="rId10" imgW="1130300" imgH="622300" progId="Equation.3">
                  <p:embed/>
                </p:oleObj>
              </mc:Choice>
              <mc:Fallback>
                <p:oleObj name="公式" r:id="rId10" imgW="1130300" imgH="622300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543" y="3861753"/>
                        <a:ext cx="1617662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459" name="Text Box 75"/>
          <p:cNvSpPr txBox="1">
            <a:spLocks noChangeArrowheads="1"/>
          </p:cNvSpPr>
          <p:nvPr/>
        </p:nvSpPr>
        <p:spPr bwMode="auto">
          <a:xfrm>
            <a:off x="2138999" y="4796030"/>
            <a:ext cx="15544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∞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72460" name="Object 76"/>
          <p:cNvGraphicFramePr>
            <a:graphicFrameLocks noChangeAspect="1"/>
          </p:cNvGraphicFramePr>
          <p:nvPr/>
        </p:nvGraphicFramePr>
        <p:xfrm>
          <a:off x="4072890" y="4798060"/>
          <a:ext cx="498633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26" name="公式" r:id="rId12" imgW="3111500" imgH="342900" progId="Equation.3">
                  <p:embed/>
                </p:oleObj>
              </mc:Choice>
              <mc:Fallback>
                <p:oleObj name="公式" r:id="rId12" imgW="3111500" imgH="342900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2890" y="4798060"/>
                        <a:ext cx="4986338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461" name="Object 77"/>
          <p:cNvGraphicFramePr>
            <a:graphicFrameLocks noChangeAspect="1"/>
          </p:cNvGraphicFramePr>
          <p:nvPr/>
        </p:nvGraphicFramePr>
        <p:xfrm>
          <a:off x="3729040" y="5474018"/>
          <a:ext cx="26543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27" name="公式" r:id="rId14" imgW="1308100" imgH="304800" progId="Equation.3">
                  <p:embed/>
                </p:oleObj>
              </mc:Choice>
              <mc:Fallback>
                <p:oleObj name="公式" r:id="rId14" imgW="1308100" imgH="304800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9040" y="5474018"/>
                        <a:ext cx="2654300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2462" name="Group 7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72463" name="Picture 79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2464" name="Text Box 80">
              <a:hlinkClick r:id="rId1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2465" name="Group 81"/>
          <p:cNvGrpSpPr/>
          <p:nvPr/>
        </p:nvGrpSpPr>
        <p:grpSpPr bwMode="auto">
          <a:xfrm>
            <a:off x="8107710" y="1629760"/>
            <a:ext cx="3371856" cy="1439862"/>
            <a:chOff x="3424" y="1117"/>
            <a:chExt cx="2124" cy="907"/>
          </a:xfrm>
        </p:grpSpPr>
        <p:sp>
          <p:nvSpPr>
            <p:cNvPr id="272431" name="Line 47"/>
            <p:cNvSpPr>
              <a:spLocks noChangeShapeType="1"/>
            </p:cNvSpPr>
            <p:nvPr/>
          </p:nvSpPr>
          <p:spPr bwMode="auto">
            <a:xfrm flipV="1">
              <a:off x="5102" y="1616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32" name="Line 48"/>
            <p:cNvSpPr>
              <a:spLocks noChangeShapeType="1"/>
            </p:cNvSpPr>
            <p:nvPr/>
          </p:nvSpPr>
          <p:spPr bwMode="auto">
            <a:xfrm flipH="1">
              <a:off x="3605" y="2024"/>
              <a:ext cx="149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33" name="Line 49"/>
            <p:cNvSpPr>
              <a:spLocks noChangeShapeType="1"/>
            </p:cNvSpPr>
            <p:nvPr/>
          </p:nvSpPr>
          <p:spPr bwMode="auto">
            <a:xfrm flipH="1">
              <a:off x="3605" y="1117"/>
              <a:ext cx="149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34" name="Text Box 50"/>
            <p:cNvSpPr txBox="1">
              <a:spLocks noChangeArrowheads="1"/>
            </p:cNvSpPr>
            <p:nvPr/>
          </p:nvSpPr>
          <p:spPr bwMode="auto">
            <a:xfrm>
              <a:off x="4423" y="1389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 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2435" name="Text Box 51"/>
            <p:cNvSpPr txBox="1">
              <a:spLocks noChangeArrowheads="1"/>
            </p:cNvSpPr>
            <p:nvPr/>
          </p:nvSpPr>
          <p:spPr bwMode="auto">
            <a:xfrm>
              <a:off x="4722" y="1389"/>
              <a:ext cx="32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2437" name="Text Box 53"/>
            <p:cNvSpPr txBox="1">
              <a:spLocks noChangeArrowheads="1"/>
            </p:cNvSpPr>
            <p:nvPr/>
          </p:nvSpPr>
          <p:spPr bwMode="auto">
            <a:xfrm>
              <a:off x="3639" y="1117"/>
              <a:ext cx="33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  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72438" name="Group 54"/>
            <p:cNvGrpSpPr/>
            <p:nvPr/>
          </p:nvGrpSpPr>
          <p:grpSpPr bwMode="auto">
            <a:xfrm>
              <a:off x="5149" y="1208"/>
              <a:ext cx="399" cy="808"/>
              <a:chOff x="1320" y="461"/>
              <a:chExt cx="399" cy="808"/>
            </a:xfrm>
          </p:grpSpPr>
          <p:sp>
            <p:nvSpPr>
              <p:cNvPr id="272439" name="Text Box 55"/>
              <p:cNvSpPr txBox="1">
                <a:spLocks noChangeArrowheads="1"/>
              </p:cNvSpPr>
              <p:nvPr/>
            </p:nvSpPr>
            <p:spPr bwMode="auto">
              <a:xfrm>
                <a:off x="1336" y="461"/>
                <a:ext cx="24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2440" name="Text Box 56"/>
              <p:cNvSpPr txBox="1">
                <a:spLocks noChangeArrowheads="1"/>
              </p:cNvSpPr>
              <p:nvPr/>
            </p:nvSpPr>
            <p:spPr bwMode="auto">
              <a:xfrm>
                <a:off x="1320" y="941"/>
                <a:ext cx="227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–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2441" name="Text Box 57"/>
              <p:cNvSpPr txBox="1">
                <a:spLocks noChangeArrowheads="1"/>
              </p:cNvSpPr>
              <p:nvPr/>
            </p:nvSpPr>
            <p:spPr bwMode="auto">
              <a:xfrm>
                <a:off x="1395" y="691"/>
                <a:ext cx="324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2442" name="Line 58"/>
            <p:cNvSpPr>
              <a:spLocks noChangeShapeType="1"/>
            </p:cNvSpPr>
            <p:nvPr/>
          </p:nvSpPr>
          <p:spPr bwMode="auto">
            <a:xfrm flipH="1" flipV="1">
              <a:off x="5102" y="1118"/>
              <a:ext cx="0" cy="4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43" name="Line 59"/>
            <p:cNvSpPr>
              <a:spLocks noChangeShapeType="1"/>
            </p:cNvSpPr>
            <p:nvPr/>
          </p:nvSpPr>
          <p:spPr bwMode="auto">
            <a:xfrm flipV="1">
              <a:off x="4377" y="1117"/>
              <a:ext cx="0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44" name="Line 60"/>
            <p:cNvSpPr>
              <a:spLocks noChangeShapeType="1"/>
            </p:cNvSpPr>
            <p:nvPr/>
          </p:nvSpPr>
          <p:spPr bwMode="auto">
            <a:xfrm flipH="1" flipV="1">
              <a:off x="3605" y="1117"/>
              <a:ext cx="0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72445" name="Group 61"/>
            <p:cNvGrpSpPr/>
            <p:nvPr/>
          </p:nvGrpSpPr>
          <p:grpSpPr bwMode="auto">
            <a:xfrm>
              <a:off x="4966" y="1525"/>
              <a:ext cx="240" cy="93"/>
              <a:chOff x="3787" y="2478"/>
              <a:chExt cx="240" cy="93"/>
            </a:xfrm>
          </p:grpSpPr>
          <p:sp>
            <p:nvSpPr>
              <p:cNvPr id="272446" name="Line 62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2447" name="Line 63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72451" name="Rectangle 67"/>
            <p:cNvSpPr>
              <a:spLocks noChangeArrowheads="1"/>
            </p:cNvSpPr>
            <p:nvPr/>
          </p:nvSpPr>
          <p:spPr bwMode="auto">
            <a:xfrm>
              <a:off x="4295" y="1389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36" name="Line 52"/>
            <p:cNvSpPr>
              <a:spLocks noChangeShapeType="1"/>
            </p:cNvSpPr>
            <p:nvPr/>
          </p:nvSpPr>
          <p:spPr bwMode="auto">
            <a:xfrm flipV="1">
              <a:off x="3606" y="1162"/>
              <a:ext cx="0" cy="408"/>
            </a:xfrm>
            <a:prstGeom prst="line">
              <a:avLst/>
            </a:prstGeom>
            <a:noFill/>
            <a:ln w="254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72448" name="Group 64"/>
            <p:cNvGrpSpPr/>
            <p:nvPr/>
          </p:nvGrpSpPr>
          <p:grpSpPr bwMode="auto">
            <a:xfrm>
              <a:off x="3424" y="1525"/>
              <a:ext cx="363" cy="363"/>
              <a:chOff x="4785" y="709"/>
              <a:chExt cx="363" cy="363"/>
            </a:xfrm>
          </p:grpSpPr>
          <p:sp>
            <p:nvSpPr>
              <p:cNvPr id="272449" name="Oval 65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272450" name="Line 66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72466" name="Line 82"/>
          <p:cNvSpPr>
            <a:spLocks noChangeShapeType="1"/>
          </p:cNvSpPr>
          <p:nvPr/>
        </p:nvSpPr>
        <p:spPr bwMode="auto">
          <a:xfrm>
            <a:off x="2640013" y="5805805"/>
            <a:ext cx="792162" cy="0"/>
          </a:xfrm>
          <a:prstGeom prst="line">
            <a:avLst/>
          </a:prstGeom>
          <a:noFill/>
          <a:ln w="76200">
            <a:solidFill>
              <a:srgbClr val="33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卷积积分例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239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239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239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239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239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239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239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239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2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2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2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2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2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2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2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2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7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7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7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7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2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7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8" dur="500"/>
                                        <p:tgtEl>
                                          <p:spTgt spid="27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7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92" grpId="0" advAuto="0" autoUpdateAnimBg="0" build="p"/>
      <p:bldP spid="272453" grpId="0" bldLvl="0" animBg="1"/>
      <p:bldP spid="272454" grpId="0" bldLvl="0" animBg="1"/>
      <p:bldP spid="272466" grpId="0" bldLvl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438" name="Group 30"/>
          <p:cNvGrpSpPr/>
          <p:nvPr/>
        </p:nvGrpSpPr>
        <p:grpSpPr bwMode="auto">
          <a:xfrm>
            <a:off x="1489734" y="1697388"/>
            <a:ext cx="7000876" cy="593725"/>
            <a:chOff x="340" y="346"/>
            <a:chExt cx="4410" cy="374"/>
          </a:xfrm>
        </p:grpSpPr>
        <p:sp>
          <p:nvSpPr>
            <p:cNvPr id="273411" name="Text Box 3"/>
            <p:cNvSpPr txBox="1">
              <a:spLocks noChangeArrowheads="1"/>
            </p:cNvSpPr>
            <p:nvPr/>
          </p:nvSpPr>
          <p:spPr bwMode="auto">
            <a:xfrm>
              <a:off x="340" y="391"/>
              <a:ext cx="441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>
                  <a:latin typeface="楷体_GB2312" pitchFamily="49" charset="-122"/>
                </a:rPr>
                <a:t>再计算</a:t>
              </a:r>
              <a:r>
                <a:rPr kumimoji="1" lang="zh-CN" altLang="en-US">
                  <a:solidFill>
                    <a:schemeClr val="bg1"/>
                  </a:solidFill>
                  <a:latin typeface="楷体_GB2312" pitchFamily="49" charset="-122"/>
                </a:rPr>
                <a:t>                </a:t>
              </a:r>
              <a:r>
                <a:rPr kumimoji="1" lang="zh-CN" altLang="en-US">
                  <a:latin typeface="楷体_GB2312" pitchFamily="49" charset="-122"/>
                </a:rPr>
                <a:t>时的响应</a:t>
              </a:r>
              <a:r>
                <a:rPr kumimoji="1" lang="zh-CN" altLang="en-US">
                  <a:solidFill>
                    <a:schemeClr val="bg1"/>
                  </a:solidFill>
                  <a:latin typeface="楷体_GB2312" pitchFamily="49" charset="-122"/>
                </a:rPr>
                <a:t>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C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(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t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)</a:t>
              </a:r>
              <a:r>
                <a:rPr kumimoji="1" lang="zh-CN" altLang="en-US">
                  <a:latin typeface="Times New Roman" panose="02020603050405020304" pitchFamily="18" charset="0"/>
                </a:rPr>
                <a:t>。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73412" name="Object 4"/>
            <p:cNvGraphicFramePr>
              <a:graphicFrameLocks noChangeAspect="1"/>
            </p:cNvGraphicFramePr>
            <p:nvPr/>
          </p:nvGraphicFramePr>
          <p:xfrm>
            <a:off x="1156" y="346"/>
            <a:ext cx="1574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966" name="公式" r:id="rId1" imgW="1435100" imgH="342900" progId="Equation.3">
                    <p:embed/>
                  </p:oleObj>
                </mc:Choice>
                <mc:Fallback>
                  <p:oleObj name="公式" r:id="rId1" imgW="1435100" imgH="3429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346"/>
                          <a:ext cx="1574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3413" name="Object 5"/>
          <p:cNvGraphicFramePr>
            <a:graphicFrameLocks noChangeAspect="1"/>
          </p:cNvGraphicFramePr>
          <p:nvPr/>
        </p:nvGraphicFramePr>
        <p:xfrm>
          <a:off x="2743837" y="2345373"/>
          <a:ext cx="655955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67" name="公式" r:id="rId3" imgW="3492500" imgH="457200" progId="Equation.3">
                  <p:embed/>
                </p:oleObj>
              </mc:Choice>
              <mc:Fallback>
                <p:oleObj name="公式" r:id="rId3" imgW="34925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837" y="2345373"/>
                        <a:ext cx="6559550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4" name="Object 6"/>
          <p:cNvGraphicFramePr>
            <a:graphicFrameLocks noChangeAspect="1"/>
          </p:cNvGraphicFramePr>
          <p:nvPr/>
        </p:nvGraphicFramePr>
        <p:xfrm>
          <a:off x="2754950" y="4864735"/>
          <a:ext cx="3457575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68" name="Equation" r:id="rId5" imgW="2070100" imgH="342900" progId="Equation.DSMT4">
                  <p:embed/>
                </p:oleObj>
              </mc:Choice>
              <mc:Fallback>
                <p:oleObj name="Equation" r:id="rId5" imgW="2070100" imgH="342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950" y="4864735"/>
                        <a:ext cx="3457575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6" name="Object 8"/>
          <p:cNvGraphicFramePr>
            <a:graphicFrameLocks noChangeAspect="1"/>
          </p:cNvGraphicFramePr>
          <p:nvPr/>
        </p:nvGraphicFramePr>
        <p:xfrm>
          <a:off x="2789873" y="3174082"/>
          <a:ext cx="43148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69" name="公式" r:id="rId7" imgW="2400300" imgH="469900" progId="Equation.3">
                  <p:embed/>
                </p:oleObj>
              </mc:Choice>
              <mc:Fallback>
                <p:oleObj name="公式" r:id="rId7" imgW="2400300" imgH="469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873" y="3174082"/>
                        <a:ext cx="43148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7" name="Object 9"/>
          <p:cNvGraphicFramePr>
            <a:graphicFrameLocks noChangeAspect="1"/>
          </p:cNvGraphicFramePr>
          <p:nvPr/>
        </p:nvGraphicFramePr>
        <p:xfrm>
          <a:off x="2805765" y="3931319"/>
          <a:ext cx="67468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70" name="公式" r:id="rId9" imgW="3670300" imgH="469900" progId="Equation.3">
                  <p:embed/>
                </p:oleObj>
              </mc:Choice>
              <mc:Fallback>
                <p:oleObj name="公式" r:id="rId9" imgW="3670300" imgH="469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765" y="3931319"/>
                        <a:ext cx="6746875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3432" name="Group 24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73433" name="Picture 25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434" name="Text Box 26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3435" name="Group 27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73436" name="Picture 28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437" name="Text Box 29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3451" name="Group 43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73452" name="Picture 44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453" name="Text Box 45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8" name="Text Box 10"/>
          <p:cNvSpPr txBox="1">
            <a:spLocks noChangeArrowheads="1"/>
          </p:cNvSpPr>
          <p:nvPr/>
        </p:nvSpPr>
        <p:spPr bwMode="auto">
          <a:xfrm>
            <a:off x="1178560" y="1305118"/>
            <a:ext cx="113284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9-2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3432" name="Group 24"/>
          <p:cNvGrpSpPr/>
          <p:nvPr/>
        </p:nvGrpSpPr>
        <p:grpSpPr bwMode="auto">
          <a:xfrm>
            <a:off x="11419491" y="6446871"/>
            <a:ext cx="792162" cy="368300"/>
            <a:chOff x="5193" y="4020"/>
            <a:chExt cx="499" cy="232"/>
          </a:xfrm>
        </p:grpSpPr>
        <p:pic>
          <p:nvPicPr>
            <p:cNvPr id="273433" name="Picture 25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434" name="Text Box 26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3435" name="Group 27"/>
          <p:cNvGrpSpPr/>
          <p:nvPr/>
        </p:nvGrpSpPr>
        <p:grpSpPr bwMode="auto">
          <a:xfrm>
            <a:off x="10555891" y="6446871"/>
            <a:ext cx="792162" cy="368300"/>
            <a:chOff x="4649" y="4020"/>
            <a:chExt cx="499" cy="232"/>
          </a:xfrm>
        </p:grpSpPr>
        <p:pic>
          <p:nvPicPr>
            <p:cNvPr id="273436" name="Picture 28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437" name="Text Box 29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3443" name="Group 35"/>
          <p:cNvGrpSpPr/>
          <p:nvPr/>
        </p:nvGrpSpPr>
        <p:grpSpPr bwMode="auto">
          <a:xfrm>
            <a:off x="2326331" y="1351603"/>
            <a:ext cx="7256473" cy="527050"/>
            <a:chOff x="776" y="2795"/>
            <a:chExt cx="4571" cy="332"/>
          </a:xfrm>
        </p:grpSpPr>
        <p:sp>
          <p:nvSpPr>
            <p:cNvPr id="273440" name="Text Box 32"/>
            <p:cNvSpPr txBox="1">
              <a:spLocks noChangeArrowheads="1"/>
            </p:cNvSpPr>
            <p:nvPr/>
          </p:nvSpPr>
          <p:spPr bwMode="auto">
            <a:xfrm>
              <a:off x="776" y="2795"/>
              <a:ext cx="112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>
                  <a:latin typeface="楷体_GB2312" pitchFamily="49" charset="-122"/>
                </a:rPr>
                <a:t>设例</a:t>
              </a:r>
              <a:r>
                <a:rPr kumimoji="1" lang="en-US" altLang="zh-CN">
                  <a:latin typeface="楷体_GB2312" pitchFamily="49" charset="-122"/>
                </a:rPr>
                <a:t>1</a:t>
              </a:r>
              <a:r>
                <a:rPr kumimoji="1" lang="zh-CN" altLang="en-US">
                  <a:latin typeface="楷体_GB2312" pitchFamily="49" charset="-122"/>
                </a:rPr>
                <a:t>中的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73441" name="Text Box 33"/>
            <p:cNvSpPr txBox="1">
              <a:spLocks noChangeArrowheads="1"/>
            </p:cNvSpPr>
            <p:nvPr/>
          </p:nvSpPr>
          <p:spPr bwMode="auto">
            <a:xfrm>
              <a:off x="4023" y="2795"/>
              <a:ext cx="132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>
                  <a:latin typeface="楷体_GB2312" pitchFamily="49" charset="-122"/>
                </a:rPr>
                <a:t>，求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)</a:t>
              </a:r>
              <a:r>
                <a:rPr kumimoji="1" lang="zh-CN" altLang="en-US">
                  <a:latin typeface="Times New Roman" panose="02020603050405020304" pitchFamily="18" charset="0"/>
                </a:rPr>
                <a:t>。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73442" name="Object 34"/>
            <p:cNvGraphicFramePr>
              <a:graphicFrameLocks noChangeAspect="1"/>
            </p:cNvGraphicFramePr>
            <p:nvPr/>
          </p:nvGraphicFramePr>
          <p:xfrm>
            <a:off x="1944" y="2795"/>
            <a:ext cx="214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971" name="公式" r:id="rId2" imgW="2070100" imgH="317500" progId="Equation.3">
                    <p:embed/>
                  </p:oleObj>
                </mc:Choice>
                <mc:Fallback>
                  <p:oleObj name="公式" r:id="rId2" imgW="2070100" imgH="3175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4" y="2795"/>
                          <a:ext cx="214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3444" name="Text Box 36"/>
          <p:cNvSpPr txBox="1">
            <a:spLocks noChangeArrowheads="1"/>
          </p:cNvSpPr>
          <p:nvPr/>
        </p:nvSpPr>
        <p:spPr bwMode="auto">
          <a:xfrm>
            <a:off x="1275398" y="2000284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73449" name="Object 41"/>
          <p:cNvGraphicFramePr>
            <a:graphicFrameLocks noChangeAspect="1"/>
          </p:cNvGraphicFramePr>
          <p:nvPr/>
        </p:nvGraphicFramePr>
        <p:xfrm>
          <a:off x="2294892" y="2000250"/>
          <a:ext cx="40973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72" name="公式" r:id="rId4" imgW="2489200" imgH="317500" progId="Equation.3">
                  <p:embed/>
                </p:oleObj>
              </mc:Choice>
              <mc:Fallback>
                <p:oleObj name="公式" r:id="rId4" imgW="2489200" imgH="3175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4892" y="2000250"/>
                        <a:ext cx="409733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50" name="Object 42"/>
          <p:cNvGraphicFramePr>
            <a:graphicFrameLocks noChangeAspect="1"/>
          </p:cNvGraphicFramePr>
          <p:nvPr/>
        </p:nvGraphicFramePr>
        <p:xfrm>
          <a:off x="6934535" y="1990124"/>
          <a:ext cx="251142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73" name="公式" r:id="rId6" imgW="1371600" imgH="342900" progId="Equation.3">
                  <p:embed/>
                </p:oleObj>
              </mc:Choice>
              <mc:Fallback>
                <p:oleObj name="公式" r:id="rId6" imgW="1371600" imgH="3429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535" y="1990124"/>
                        <a:ext cx="251142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3451" name="Group 43"/>
          <p:cNvGrpSpPr/>
          <p:nvPr/>
        </p:nvGrpSpPr>
        <p:grpSpPr bwMode="auto">
          <a:xfrm>
            <a:off x="9690712" y="6446871"/>
            <a:ext cx="792163" cy="368300"/>
            <a:chOff x="4649" y="4020"/>
            <a:chExt cx="499" cy="232"/>
          </a:xfrm>
        </p:grpSpPr>
        <p:pic>
          <p:nvPicPr>
            <p:cNvPr id="273452" name="Picture 44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453" name="Text Box 45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1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卷积积分例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81612" name="Object 12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309195" y="2558416"/>
          <a:ext cx="534193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10" name="公式" r:id="rId10" imgW="3060700" imgH="457200" progId="Equation.3">
                  <p:embed/>
                </p:oleObj>
              </mc:Choice>
              <mc:Fallback>
                <p:oleObj name="公式" r:id="rId10" imgW="3060700" imgH="45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195" y="2558416"/>
                        <a:ext cx="5341937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1614" name="Group 14"/>
          <p:cNvGrpSpPr/>
          <p:nvPr/>
        </p:nvGrpSpPr>
        <p:grpSpPr bwMode="auto">
          <a:xfrm>
            <a:off x="5306402" y="3277550"/>
            <a:ext cx="1708151" cy="522287"/>
            <a:chOff x="2352" y="1488"/>
            <a:chExt cx="1076" cy="329"/>
          </a:xfrm>
        </p:grpSpPr>
        <p:sp>
          <p:nvSpPr>
            <p:cNvPr id="281615" name="AutoShape 15"/>
            <p:cNvSpPr/>
            <p:nvPr>
              <p:custDataLst>
                <p:tags r:id="rId12"/>
              </p:custDataLst>
            </p:nvPr>
          </p:nvSpPr>
          <p:spPr bwMode="auto">
            <a:xfrm rot="-5400000">
              <a:off x="2808" y="1032"/>
              <a:ext cx="48" cy="960"/>
            </a:xfrm>
            <a:prstGeom prst="leftBrace">
              <a:avLst>
                <a:gd name="adj1" fmla="val 166667"/>
                <a:gd name="adj2" fmla="val 50000"/>
              </a:avLst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81616" name="Text Box 16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412" y="1488"/>
              <a:ext cx="101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r>
                <a:rPr kumimoji="1" lang="zh-CN" altLang="en-US">
                  <a:latin typeface="Times New Roman" panose="02020603050405020304" pitchFamily="18" charset="0"/>
                </a:rPr>
                <a:t>被积函数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81617" name="Group 17"/>
          <p:cNvGrpSpPr/>
          <p:nvPr/>
        </p:nvGrpSpPr>
        <p:grpSpPr bwMode="auto">
          <a:xfrm>
            <a:off x="7609857" y="2628266"/>
            <a:ext cx="2232025" cy="522287"/>
            <a:chOff x="3678" y="1152"/>
            <a:chExt cx="1302" cy="329"/>
          </a:xfrm>
        </p:grpSpPr>
        <p:sp>
          <p:nvSpPr>
            <p:cNvPr id="281618" name="Text Box 18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964" y="1152"/>
              <a:ext cx="101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p>
              <a:r>
                <a:rPr kumimoji="1" lang="zh-CN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积分变量</a:t>
              </a:r>
              <a:endParaRPr kumimoji="1" lang="zh-CN" altLang="en-US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81619" name="Line 19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V="1">
              <a:off x="3678" y="1337"/>
              <a:ext cx="44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grpSp>
        <p:nvGrpSpPr>
          <p:cNvPr id="281698" name="Group 98"/>
          <p:cNvGrpSpPr/>
          <p:nvPr/>
        </p:nvGrpSpPr>
        <p:grpSpPr bwMode="auto">
          <a:xfrm>
            <a:off x="6385880" y="3134678"/>
            <a:ext cx="3384550" cy="736599"/>
            <a:chOff x="3379" y="709"/>
            <a:chExt cx="2132" cy="464"/>
          </a:xfrm>
        </p:grpSpPr>
        <p:sp>
          <p:nvSpPr>
            <p:cNvPr id="281621" name="Text Box 21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468" y="844"/>
              <a:ext cx="10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p>
              <a:r>
                <a:rPr kumimoji="1" lang="zh-CN" altLang="en-US">
                  <a:solidFill>
                    <a:schemeClr val="accent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参变量</a:t>
              </a:r>
              <a:endParaRPr kumimoji="1" lang="zh-CN" altLang="en-US">
                <a:solidFill>
                  <a:srgbClr val="3333FF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81630" name="Line 30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 flipV="1">
              <a:off x="3379" y="709"/>
              <a:ext cx="1134" cy="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81666" name="Group 66"/>
          <p:cNvGrpSpPr/>
          <p:nvPr/>
        </p:nvGrpSpPr>
        <p:grpSpPr bwMode="auto">
          <a:xfrm>
            <a:off x="4935538" y="3856357"/>
            <a:ext cx="2597150" cy="1819275"/>
            <a:chOff x="793" y="1071"/>
            <a:chExt cx="1636" cy="1146"/>
          </a:xfrm>
        </p:grpSpPr>
        <p:grpSp>
          <p:nvGrpSpPr>
            <p:cNvPr id="281653" name="Group 53"/>
            <p:cNvGrpSpPr/>
            <p:nvPr/>
          </p:nvGrpSpPr>
          <p:grpSpPr bwMode="auto">
            <a:xfrm>
              <a:off x="793" y="1071"/>
              <a:ext cx="1633" cy="1146"/>
              <a:chOff x="476" y="1071"/>
              <a:chExt cx="1633" cy="1146"/>
            </a:xfrm>
          </p:grpSpPr>
          <p:sp>
            <p:nvSpPr>
              <p:cNvPr id="281635" name="Line 35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 flipV="1">
                <a:off x="476" y="1933"/>
                <a:ext cx="1633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281636" name="Line 36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 flipV="1">
                <a:off x="1020" y="1162"/>
                <a:ext cx="0" cy="771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281637" name="Text Box 37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062" y="1071"/>
                <a:ext cx="510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kumimoji="1"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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)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81638" name="Text Box 38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776" y="1298"/>
                <a:ext cx="227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p>
                <a:pPr algn="ctr"/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1639" name="Line 39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014" y="1619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grpSp>
            <p:nvGrpSpPr>
              <p:cNvPr id="281640" name="Group 40"/>
              <p:cNvGrpSpPr/>
              <p:nvPr/>
            </p:nvGrpSpPr>
            <p:grpSpPr bwMode="auto">
              <a:xfrm>
                <a:off x="1020" y="1480"/>
                <a:ext cx="499" cy="453"/>
                <a:chOff x="1480" y="393"/>
                <a:chExt cx="405" cy="326"/>
              </a:xfrm>
            </p:grpSpPr>
            <p:sp>
              <p:nvSpPr>
                <p:cNvPr id="281641" name="Line 41"/>
                <p:cNvSpPr>
                  <a:spLocks noChangeShapeType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1480" y="393"/>
                  <a:ext cx="405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p>
                  <a:endParaRPr lang="zh-CN" altLang="en-US"/>
                </a:p>
              </p:txBody>
            </p:sp>
            <p:sp>
              <p:nvSpPr>
                <p:cNvPr id="281642" name="Line 42"/>
                <p:cNvSpPr>
                  <a:spLocks noChangeShapeType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1885" y="393"/>
                  <a:ext cx="0" cy="32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p>
                  <a:endParaRPr lang="zh-CN" altLang="en-US"/>
                </a:p>
              </p:txBody>
            </p:sp>
          </p:grpSp>
          <p:sp>
            <p:nvSpPr>
              <p:cNvPr id="281643" name="Text Box 43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928" y="1925"/>
                <a:ext cx="231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p>
                <a:pPr algn="ctr"/>
                <a:r>
                  <a:rPr kumimoji="1" lang="en-US" altLang="zh-CN" sz="20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  <a:endPara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1644" name="Text Box 44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413" y="1888"/>
                <a:ext cx="227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p>
                <a:pPr algn="ctr"/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81665" name="Text Box 65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975" y="1526"/>
              <a:ext cx="45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p>
              <a:pPr algn="ctr"/>
              <a:r>
                <a:rPr kumimoji="1" lang="en-US" altLang="en-US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</a:t>
              </a:r>
              <a:endParaRPr kumimoji="1" lang="en-US" altLang="en-US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81705" name="Group 105"/>
          <p:cNvGrpSpPr/>
          <p:nvPr/>
        </p:nvGrpSpPr>
        <p:grpSpPr bwMode="auto">
          <a:xfrm>
            <a:off x="8178483" y="4072257"/>
            <a:ext cx="2663825" cy="1536701"/>
            <a:chOff x="3107" y="1706"/>
            <a:chExt cx="1678" cy="968"/>
          </a:xfrm>
        </p:grpSpPr>
        <p:sp>
          <p:nvSpPr>
            <p:cNvPr id="281657" name="Line 57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3152" y="2431"/>
              <a:ext cx="163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81658" name="Line 58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H="1" flipV="1">
              <a:off x="3832" y="1751"/>
              <a:ext cx="2" cy="666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81659" name="Text Box 59"/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289" y="2024"/>
              <a:ext cx="45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p>
              <a:pPr algn="ctr"/>
              <a:r>
                <a:rPr kumimoji="1" lang="en-US" altLang="en-US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</a:t>
              </a:r>
              <a:endParaRPr kumimoji="1" lang="en-US" altLang="en-US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81660" name="Text Box 60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907" y="1706"/>
              <a:ext cx="62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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81661" name="Freeform 61"/>
            <p:cNvSpPr/>
            <p:nvPr>
              <p:custDataLst>
                <p:tags r:id="rId32"/>
              </p:custDataLst>
            </p:nvPr>
          </p:nvSpPr>
          <p:spPr bwMode="auto">
            <a:xfrm>
              <a:off x="3107" y="2069"/>
              <a:ext cx="726" cy="317"/>
            </a:xfrm>
            <a:custGeom>
              <a:avLst/>
              <a:gdLst>
                <a:gd name="T0" fmla="*/ 506 w 506"/>
                <a:gd name="T1" fmla="*/ 0 h 165"/>
                <a:gd name="T2" fmla="*/ 409 w 506"/>
                <a:gd name="T3" fmla="*/ 74 h 165"/>
                <a:gd name="T4" fmla="*/ 228 w 506"/>
                <a:gd name="T5" fmla="*/ 132 h 165"/>
                <a:gd name="T6" fmla="*/ 0 w 506"/>
                <a:gd name="T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6" h="165">
                  <a:moveTo>
                    <a:pt x="506" y="0"/>
                  </a:moveTo>
                  <a:cubicBezTo>
                    <a:pt x="490" y="12"/>
                    <a:pt x="455" y="52"/>
                    <a:pt x="409" y="74"/>
                  </a:cubicBezTo>
                  <a:cubicBezTo>
                    <a:pt x="363" y="96"/>
                    <a:pt x="296" y="117"/>
                    <a:pt x="228" y="132"/>
                  </a:cubicBezTo>
                  <a:cubicBezTo>
                    <a:pt x="160" y="147"/>
                    <a:pt x="47" y="158"/>
                    <a:pt x="0" y="165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81662" name="Text Box 62"/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544" y="1887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1663" name="Text Box 63"/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694" y="2423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1699" name="Text Box 99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2169503" y="3780316"/>
            <a:ext cx="2685415" cy="95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p>
            <a:pPr algn="ctr"/>
            <a:r>
              <a:rPr kumimoji="1" lang="zh-CN" altLang="en-US">
                <a:latin typeface="Times New Roman" panose="02020603050405020304" pitchFamily="18" charset="0"/>
              </a:rPr>
              <a:t>由图解过程确定</a:t>
            </a:r>
            <a:endParaRPr kumimoji="1" lang="zh-CN" altLang="en-US">
              <a:latin typeface="Times New Roman" panose="02020603050405020304" pitchFamily="18" charset="0"/>
            </a:endParaRPr>
          </a:p>
          <a:p>
            <a:pPr algn="ctr"/>
            <a:r>
              <a:rPr kumimoji="1" lang="zh-CN" altLang="en-US">
                <a:latin typeface="Times New Roman" panose="02020603050405020304" pitchFamily="18" charset="0"/>
              </a:rPr>
              <a:t>积分上、下限：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281700" name="Object 100"/>
          <p:cNvGraphicFramePr>
            <a:graphicFrameLocks noChangeAspect="1"/>
          </p:cNvGraphicFramePr>
          <p:nvPr>
            <p:custDataLst>
              <p:tags r:id="rId36"/>
            </p:custDataLst>
          </p:nvPr>
        </p:nvGraphicFramePr>
        <p:xfrm>
          <a:off x="2309830" y="5585778"/>
          <a:ext cx="73882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11" name="公式" r:id="rId37" imgW="4102100" imgH="342900" progId="Equation.3">
                  <p:embed/>
                </p:oleObj>
              </mc:Choice>
              <mc:Fallback>
                <p:oleObj name="公式" r:id="rId37" imgW="4102100" imgH="342900" progId="Equation.3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30" y="5585778"/>
                        <a:ext cx="73882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3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3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3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3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3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7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8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8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8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8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8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8" grpId="0" bldLvl="0" animBg="1"/>
      <p:bldP spid="273444" grpId="0" bldLvl="0" animBg="1"/>
      <p:bldP spid="281699" grpId="0" bldLvl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558" name="Group 102"/>
          <p:cNvGrpSpPr/>
          <p:nvPr/>
        </p:nvGrpSpPr>
        <p:grpSpPr bwMode="auto">
          <a:xfrm>
            <a:off x="4367225" y="1339216"/>
            <a:ext cx="4033837" cy="2032000"/>
            <a:chOff x="2064" y="256"/>
            <a:chExt cx="2541" cy="1280"/>
          </a:xfrm>
        </p:grpSpPr>
        <p:sp>
          <p:nvSpPr>
            <p:cNvPr id="275460" name="Line 4"/>
            <p:cNvSpPr>
              <a:spLocks noChangeShapeType="1"/>
            </p:cNvSpPr>
            <p:nvPr/>
          </p:nvSpPr>
          <p:spPr bwMode="auto">
            <a:xfrm>
              <a:off x="2421" y="1009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463" name="Text Box 7"/>
            <p:cNvSpPr txBox="1">
              <a:spLocks noChangeArrowheads="1"/>
            </p:cNvSpPr>
            <p:nvPr/>
          </p:nvSpPr>
          <p:spPr bwMode="auto">
            <a:xfrm>
              <a:off x="4286" y="1070"/>
              <a:ext cx="31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en-US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</a:t>
              </a:r>
              <a:endParaRPr kumimoji="1" lang="en-US" altLang="en-US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75464" name="Line 8"/>
            <p:cNvSpPr>
              <a:spLocks noChangeShapeType="1"/>
            </p:cNvSpPr>
            <p:nvPr/>
          </p:nvSpPr>
          <p:spPr bwMode="auto">
            <a:xfrm>
              <a:off x="2064" y="1253"/>
              <a:ext cx="231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465" name="Line 9"/>
            <p:cNvSpPr>
              <a:spLocks noChangeShapeType="1"/>
            </p:cNvSpPr>
            <p:nvPr/>
          </p:nvSpPr>
          <p:spPr bwMode="auto">
            <a:xfrm flipV="1">
              <a:off x="2608" y="256"/>
              <a:ext cx="0" cy="99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2365" y="391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75467" name="Group 11"/>
            <p:cNvGrpSpPr/>
            <p:nvPr/>
          </p:nvGrpSpPr>
          <p:grpSpPr bwMode="auto">
            <a:xfrm>
              <a:off x="2602" y="527"/>
              <a:ext cx="822" cy="704"/>
              <a:chOff x="1480" y="393"/>
              <a:chExt cx="405" cy="326"/>
            </a:xfrm>
          </p:grpSpPr>
          <p:sp>
            <p:nvSpPr>
              <p:cNvPr id="275468" name="Line 12"/>
              <p:cNvSpPr>
                <a:spLocks noChangeShapeType="1"/>
              </p:cNvSpPr>
              <p:nvPr/>
            </p:nvSpPr>
            <p:spPr bwMode="auto">
              <a:xfrm>
                <a:off x="1480" y="393"/>
                <a:ext cx="40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5469" name="Line 13"/>
              <p:cNvSpPr>
                <a:spLocks noChangeShapeType="1"/>
              </p:cNvSpPr>
              <p:nvPr/>
            </p:nvSpPr>
            <p:spPr bwMode="auto">
              <a:xfrm>
                <a:off x="1885" y="393"/>
                <a:ext cx="0" cy="32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75470" name="Text Box 14"/>
            <p:cNvSpPr txBox="1">
              <a:spLocks noChangeArrowheads="1"/>
            </p:cNvSpPr>
            <p:nvPr/>
          </p:nvSpPr>
          <p:spPr bwMode="auto">
            <a:xfrm>
              <a:off x="2470" y="1244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5471" name="Text Box 15"/>
            <p:cNvSpPr txBox="1">
              <a:spLocks noChangeArrowheads="1"/>
            </p:cNvSpPr>
            <p:nvPr/>
          </p:nvSpPr>
          <p:spPr bwMode="auto">
            <a:xfrm>
              <a:off x="3318" y="1207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5559" name="Group 103"/>
          <p:cNvGrpSpPr/>
          <p:nvPr/>
        </p:nvGrpSpPr>
        <p:grpSpPr bwMode="auto">
          <a:xfrm>
            <a:off x="3335369" y="1309085"/>
            <a:ext cx="1854201" cy="1541462"/>
            <a:chOff x="1141" y="463"/>
            <a:chExt cx="1168" cy="971"/>
          </a:xfrm>
        </p:grpSpPr>
        <p:sp>
          <p:nvSpPr>
            <p:cNvPr id="275473" name="Freeform 17"/>
            <p:cNvSpPr/>
            <p:nvPr/>
          </p:nvSpPr>
          <p:spPr bwMode="auto">
            <a:xfrm>
              <a:off x="1202" y="778"/>
              <a:ext cx="1107" cy="656"/>
            </a:xfrm>
            <a:custGeom>
              <a:avLst/>
              <a:gdLst>
                <a:gd name="T0" fmla="*/ 482 w 482"/>
                <a:gd name="T1" fmla="*/ 0 h 291"/>
                <a:gd name="T2" fmla="*/ 354 w 482"/>
                <a:gd name="T3" fmla="*/ 155 h 291"/>
                <a:gd name="T4" fmla="*/ 191 w 482"/>
                <a:gd name="T5" fmla="*/ 237 h 291"/>
                <a:gd name="T6" fmla="*/ 0 w 482"/>
                <a:gd name="T7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291">
                  <a:moveTo>
                    <a:pt x="482" y="0"/>
                  </a:moveTo>
                  <a:cubicBezTo>
                    <a:pt x="461" y="26"/>
                    <a:pt x="402" y="116"/>
                    <a:pt x="354" y="155"/>
                  </a:cubicBezTo>
                  <a:cubicBezTo>
                    <a:pt x="306" y="194"/>
                    <a:pt x="250" y="214"/>
                    <a:pt x="191" y="237"/>
                  </a:cubicBezTo>
                  <a:cubicBezTo>
                    <a:pt x="132" y="260"/>
                    <a:pt x="40" y="280"/>
                    <a:pt x="0" y="291"/>
                  </a:cubicBezTo>
                </a:path>
              </a:pathLst>
            </a:custGeom>
            <a:noFill/>
            <a:ln w="28575" cap="flat" cmpd="sng">
              <a:solidFill>
                <a:srgbClr val="00FF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475" name="Line 19"/>
            <p:cNvSpPr>
              <a:spLocks noChangeShapeType="1"/>
            </p:cNvSpPr>
            <p:nvPr/>
          </p:nvSpPr>
          <p:spPr bwMode="auto">
            <a:xfrm flipH="1" flipV="1">
              <a:off x="1590" y="837"/>
              <a:ext cx="273" cy="32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476" name="Text Box 20"/>
            <p:cNvSpPr txBox="1">
              <a:spLocks noChangeArrowheads="1"/>
            </p:cNvSpPr>
            <p:nvPr/>
          </p:nvSpPr>
          <p:spPr bwMode="auto">
            <a:xfrm>
              <a:off x="1141" y="463"/>
              <a:ext cx="55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b="0" i="1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en-US" altLang="zh-CN" b="0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2(</a:t>
              </a:r>
              <a:r>
                <a:rPr kumimoji="1" lang="en-US" altLang="zh-CN" b="0" i="1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en-US" altLang="zh-CN" b="0" i="1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</a:t>
              </a:r>
              <a:r>
                <a:rPr kumimoji="1" lang="en-US" altLang="zh-CN" b="0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5564" name="Group 108"/>
          <p:cNvGrpSpPr/>
          <p:nvPr/>
        </p:nvGrpSpPr>
        <p:grpSpPr bwMode="auto">
          <a:xfrm>
            <a:off x="4979984" y="3282319"/>
            <a:ext cx="3200399" cy="666750"/>
            <a:chOff x="2177" y="1706"/>
            <a:chExt cx="2016" cy="420"/>
          </a:xfrm>
        </p:grpSpPr>
        <p:sp>
          <p:nvSpPr>
            <p:cNvPr id="275479" name="Line 23"/>
            <p:cNvSpPr>
              <a:spLocks noChangeShapeType="1"/>
            </p:cNvSpPr>
            <p:nvPr/>
          </p:nvSpPr>
          <p:spPr bwMode="auto">
            <a:xfrm>
              <a:off x="2287" y="1859"/>
              <a:ext cx="1663" cy="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480" name="Text Box 24"/>
            <p:cNvSpPr txBox="1">
              <a:spLocks noChangeArrowheads="1"/>
            </p:cNvSpPr>
            <p:nvPr/>
          </p:nvSpPr>
          <p:spPr bwMode="auto">
            <a:xfrm>
              <a:off x="4015" y="1706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5481" name="Text Box 25"/>
            <p:cNvSpPr txBox="1">
              <a:spLocks noChangeArrowheads="1"/>
            </p:cNvSpPr>
            <p:nvPr/>
          </p:nvSpPr>
          <p:spPr bwMode="auto">
            <a:xfrm>
              <a:off x="2177" y="1865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5483" name="Text Box 27"/>
            <p:cNvSpPr txBox="1">
              <a:spLocks noChangeArrowheads="1"/>
            </p:cNvSpPr>
            <p:nvPr/>
          </p:nvSpPr>
          <p:spPr bwMode="auto">
            <a:xfrm>
              <a:off x="3045" y="1797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75494" name="Object 38"/>
          <p:cNvGraphicFramePr>
            <a:graphicFrameLocks noChangeAspect="1"/>
          </p:cNvGraphicFramePr>
          <p:nvPr/>
        </p:nvGraphicFramePr>
        <p:xfrm>
          <a:off x="3094038" y="4373597"/>
          <a:ext cx="6386512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86" name="公式" r:id="rId1" imgW="4114800" imgH="596900" progId="Equation.3">
                  <p:embed/>
                </p:oleObj>
              </mc:Choice>
              <mc:Fallback>
                <p:oleObj name="公式" r:id="rId1" imgW="4114800" imgH="5969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038" y="4373597"/>
                        <a:ext cx="6386512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95" name="Object 39"/>
          <p:cNvGraphicFramePr>
            <a:graphicFrameLocks noChangeAspect="1"/>
          </p:cNvGraphicFramePr>
          <p:nvPr/>
        </p:nvGraphicFramePr>
        <p:xfrm>
          <a:off x="3203592" y="5237163"/>
          <a:ext cx="6348413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87" name="公式" r:id="rId3" imgW="3860800" imgH="596900" progId="Equation.3">
                  <p:embed/>
                </p:oleObj>
              </mc:Choice>
              <mc:Fallback>
                <p:oleObj name="公式" r:id="rId3" imgW="3860800" imgH="5969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92" y="5237163"/>
                        <a:ext cx="6348413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5551" name="Group 9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75552" name="Picture 9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553" name="Text Box 9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75554" name="Group 9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75555" name="Picture 99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556" name="Text Box 10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75557" name="Object 101"/>
          <p:cNvGraphicFramePr>
            <a:graphicFrameLocks noChangeAspect="1"/>
          </p:cNvGraphicFramePr>
          <p:nvPr/>
        </p:nvGraphicFramePr>
        <p:xfrm>
          <a:off x="3273426" y="3905257"/>
          <a:ext cx="31829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188" name="公式" r:id="rId6" imgW="1765300" imgH="317500" progId="Equation.3">
                  <p:embed/>
                </p:oleObj>
              </mc:Choice>
              <mc:Fallback>
                <p:oleObj name="公式" r:id="rId6" imgW="1765300" imgH="317500" progId="Equation.3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3426" y="3905257"/>
                        <a:ext cx="318293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5565" name="Group 109"/>
          <p:cNvGrpSpPr/>
          <p:nvPr/>
        </p:nvGrpSpPr>
        <p:grpSpPr bwMode="auto">
          <a:xfrm>
            <a:off x="4144946" y="1309055"/>
            <a:ext cx="2019299" cy="2640012"/>
            <a:chOff x="1651" y="463"/>
            <a:chExt cx="1272" cy="1663"/>
          </a:xfrm>
        </p:grpSpPr>
        <p:sp>
          <p:nvSpPr>
            <p:cNvPr id="275486" name="Line 30"/>
            <p:cNvSpPr>
              <a:spLocks noChangeShapeType="1"/>
            </p:cNvSpPr>
            <p:nvPr/>
          </p:nvSpPr>
          <p:spPr bwMode="auto">
            <a:xfrm>
              <a:off x="2835" y="799"/>
              <a:ext cx="0" cy="1043"/>
            </a:xfrm>
            <a:prstGeom prst="line">
              <a:avLst/>
            </a:prstGeom>
            <a:noFill/>
            <a:ln w="28575">
              <a:solidFill>
                <a:srgbClr val="9900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492" name="Text Box 36"/>
            <p:cNvSpPr txBox="1">
              <a:spLocks noChangeArrowheads="1"/>
            </p:cNvSpPr>
            <p:nvPr/>
          </p:nvSpPr>
          <p:spPr bwMode="auto">
            <a:xfrm>
              <a:off x="2745" y="1797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75560" name="Group 104"/>
            <p:cNvGrpSpPr/>
            <p:nvPr/>
          </p:nvGrpSpPr>
          <p:grpSpPr bwMode="auto">
            <a:xfrm>
              <a:off x="1651" y="463"/>
              <a:ext cx="1189" cy="971"/>
              <a:chOff x="1120" y="463"/>
              <a:chExt cx="1189" cy="971"/>
            </a:xfrm>
          </p:grpSpPr>
          <p:sp>
            <p:nvSpPr>
              <p:cNvPr id="275561" name="Freeform 105"/>
              <p:cNvSpPr/>
              <p:nvPr/>
            </p:nvSpPr>
            <p:spPr bwMode="auto">
              <a:xfrm>
                <a:off x="1202" y="778"/>
                <a:ext cx="1107" cy="656"/>
              </a:xfrm>
              <a:custGeom>
                <a:avLst/>
                <a:gdLst>
                  <a:gd name="T0" fmla="*/ 482 w 482"/>
                  <a:gd name="T1" fmla="*/ 0 h 291"/>
                  <a:gd name="T2" fmla="*/ 354 w 482"/>
                  <a:gd name="T3" fmla="*/ 155 h 291"/>
                  <a:gd name="T4" fmla="*/ 191 w 482"/>
                  <a:gd name="T5" fmla="*/ 237 h 291"/>
                  <a:gd name="T6" fmla="*/ 0 w 482"/>
                  <a:gd name="T7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2" h="291">
                    <a:moveTo>
                      <a:pt x="482" y="0"/>
                    </a:moveTo>
                    <a:cubicBezTo>
                      <a:pt x="461" y="26"/>
                      <a:pt x="402" y="116"/>
                      <a:pt x="354" y="155"/>
                    </a:cubicBezTo>
                    <a:cubicBezTo>
                      <a:pt x="306" y="194"/>
                      <a:pt x="250" y="214"/>
                      <a:pt x="191" y="237"/>
                    </a:cubicBezTo>
                    <a:cubicBezTo>
                      <a:pt x="132" y="260"/>
                      <a:pt x="40" y="280"/>
                      <a:pt x="0" y="291"/>
                    </a:cubicBezTo>
                  </a:path>
                </a:pathLst>
              </a:custGeom>
              <a:noFill/>
              <a:ln w="28575" cap="flat" cmpd="sng">
                <a:solidFill>
                  <a:srgbClr val="9900FF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5562" name="Line 106"/>
              <p:cNvSpPr>
                <a:spLocks noChangeShapeType="1"/>
              </p:cNvSpPr>
              <p:nvPr/>
            </p:nvSpPr>
            <p:spPr bwMode="auto">
              <a:xfrm flipH="1" flipV="1">
                <a:off x="1590" y="837"/>
                <a:ext cx="273" cy="323"/>
              </a:xfrm>
              <a:prstGeom prst="line">
                <a:avLst/>
              </a:prstGeom>
              <a:noFill/>
              <a:ln w="28575">
                <a:solidFill>
                  <a:srgbClr val="9900FF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5563" name="Text Box 107"/>
              <p:cNvSpPr txBox="1">
                <a:spLocks noChangeArrowheads="1"/>
              </p:cNvSpPr>
              <p:nvPr/>
            </p:nvSpPr>
            <p:spPr bwMode="auto">
              <a:xfrm>
                <a:off x="1120" y="463"/>
                <a:ext cx="59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r>
                  <a:rPr kumimoji="1" lang="en-US" altLang="zh-CN" b="0" i="1" baseline="30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-</a:t>
                </a:r>
                <a:r>
                  <a:rPr kumimoji="1" lang="en-US" altLang="zh-CN" b="0" baseline="30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2(</a:t>
                </a:r>
                <a:r>
                  <a:rPr kumimoji="1" lang="en-US" altLang="zh-CN" b="0" i="1" baseline="30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t-</a:t>
                </a:r>
                <a:r>
                  <a:rPr kumimoji="1" lang="en-US" altLang="zh-CN" b="0" i="1" baseline="30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</a:t>
                </a:r>
                <a:r>
                  <a:rPr kumimoji="1" lang="en-US" altLang="zh-CN" b="0" baseline="30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)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75566" name="Text Box 110"/>
          <p:cNvSpPr txBox="1">
            <a:spLocks noChangeArrowheads="1"/>
          </p:cNvSpPr>
          <p:nvPr/>
        </p:nvSpPr>
        <p:spPr bwMode="auto">
          <a:xfrm>
            <a:off x="6672581" y="1264795"/>
            <a:ext cx="59118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200">
                <a:solidFill>
                  <a:srgbClr val="FF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移</a:t>
            </a:r>
            <a:endParaRPr kumimoji="1" lang="zh-CN" altLang="en-US" sz="1800">
              <a:solidFill>
                <a:srgbClr val="FF99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5575" name="Group 119"/>
          <p:cNvGrpSpPr/>
          <p:nvPr/>
        </p:nvGrpSpPr>
        <p:grpSpPr bwMode="auto">
          <a:xfrm>
            <a:off x="5243537" y="1839279"/>
            <a:ext cx="1946274" cy="2139950"/>
            <a:chOff x="2343" y="797"/>
            <a:chExt cx="1226" cy="1348"/>
          </a:xfrm>
        </p:grpSpPr>
        <p:sp>
          <p:nvSpPr>
            <p:cNvPr id="275568" name="Line 112"/>
            <p:cNvSpPr>
              <a:spLocks noChangeShapeType="1"/>
            </p:cNvSpPr>
            <p:nvPr/>
          </p:nvSpPr>
          <p:spPr bwMode="auto">
            <a:xfrm>
              <a:off x="3445" y="818"/>
              <a:ext cx="0" cy="1043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5569" name="Text Box 113"/>
            <p:cNvSpPr txBox="1">
              <a:spLocks noChangeArrowheads="1"/>
            </p:cNvSpPr>
            <p:nvPr/>
          </p:nvSpPr>
          <p:spPr bwMode="auto">
            <a:xfrm>
              <a:off x="3317" y="1816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t’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5571" name="Freeform 115"/>
            <p:cNvSpPr/>
            <p:nvPr/>
          </p:nvSpPr>
          <p:spPr bwMode="auto">
            <a:xfrm>
              <a:off x="2343" y="797"/>
              <a:ext cx="1107" cy="656"/>
            </a:xfrm>
            <a:custGeom>
              <a:avLst/>
              <a:gdLst>
                <a:gd name="T0" fmla="*/ 482 w 482"/>
                <a:gd name="T1" fmla="*/ 0 h 291"/>
                <a:gd name="T2" fmla="*/ 354 w 482"/>
                <a:gd name="T3" fmla="*/ 155 h 291"/>
                <a:gd name="T4" fmla="*/ 191 w 482"/>
                <a:gd name="T5" fmla="*/ 237 h 291"/>
                <a:gd name="T6" fmla="*/ 0 w 482"/>
                <a:gd name="T7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291">
                  <a:moveTo>
                    <a:pt x="482" y="0"/>
                  </a:moveTo>
                  <a:cubicBezTo>
                    <a:pt x="461" y="26"/>
                    <a:pt x="402" y="116"/>
                    <a:pt x="354" y="155"/>
                  </a:cubicBezTo>
                  <a:cubicBezTo>
                    <a:pt x="306" y="194"/>
                    <a:pt x="250" y="214"/>
                    <a:pt x="191" y="237"/>
                  </a:cubicBezTo>
                  <a:cubicBezTo>
                    <a:pt x="132" y="260"/>
                    <a:pt x="40" y="280"/>
                    <a:pt x="0" y="291"/>
                  </a:cubicBez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5574" name="Text Box 118"/>
          <p:cNvSpPr txBox="1">
            <a:spLocks noChangeArrowheads="1"/>
          </p:cNvSpPr>
          <p:nvPr/>
        </p:nvSpPr>
        <p:spPr bwMode="auto">
          <a:xfrm>
            <a:off x="3360422" y="1913448"/>
            <a:ext cx="59118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200">
                <a:solidFill>
                  <a:srgbClr val="FF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卷</a:t>
            </a:r>
            <a:endParaRPr kumimoji="1" lang="zh-CN" altLang="en-US" sz="1800">
              <a:solidFill>
                <a:srgbClr val="FF99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5576" name="Text Box 120"/>
          <p:cNvSpPr txBox="1">
            <a:spLocks noChangeArrowheads="1"/>
          </p:cNvSpPr>
          <p:nvPr/>
        </p:nvSpPr>
        <p:spPr bwMode="auto">
          <a:xfrm>
            <a:off x="2137253" y="3787301"/>
            <a:ext cx="59118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200">
                <a:solidFill>
                  <a:srgbClr val="FF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积</a:t>
            </a:r>
            <a:endParaRPr kumimoji="1" lang="zh-CN" altLang="en-US" sz="1800">
              <a:solidFill>
                <a:srgbClr val="FF99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5577" name="Group 12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75578" name="Picture 122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5579" name="Text Box 123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5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5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75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7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75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566" grpId="0" bldLvl="0" animBg="1"/>
      <p:bldP spid="275574" grpId="0" bldLvl="0" animBg="1"/>
      <p:bldP spid="275576" grpId="0" bldLvl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Text Box 2"/>
          <p:cNvSpPr txBox="1">
            <a:spLocks noChangeArrowheads="1"/>
          </p:cNvSpPr>
          <p:nvPr/>
        </p:nvSpPr>
        <p:spPr bwMode="auto">
          <a:xfrm>
            <a:off x="2803542" y="1438308"/>
            <a:ext cx="309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8771" name="Text Box 3"/>
          <p:cNvSpPr txBox="1">
            <a:spLocks noChangeArrowheads="1"/>
          </p:cNvSpPr>
          <p:nvPr/>
        </p:nvSpPr>
        <p:spPr bwMode="auto">
          <a:xfrm>
            <a:off x="555943" y="1339883"/>
            <a:ext cx="467614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1.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网络的状态与状态变量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1131905" y="2059305"/>
            <a:ext cx="2018030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>
              <a:buSzPct val="85000"/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FF9900"/>
                </a:solidFill>
                <a:latin typeface="楷体_GB2312" pitchFamily="49" charset="-122"/>
              </a:rPr>
              <a:t> </a:t>
            </a:r>
            <a:r>
              <a:rPr kumimoji="1" lang="zh-CN" altLang="en-US">
                <a:solidFill>
                  <a:srgbClr val="FF9900"/>
                </a:solidFill>
                <a:latin typeface="楷体_GB2312" pitchFamily="49" charset="-122"/>
              </a:rPr>
              <a:t>网络状态</a:t>
            </a:r>
            <a:endParaRPr kumimoji="1" lang="zh-CN" altLang="en-US">
              <a:solidFill>
                <a:srgbClr val="FF9900"/>
              </a:solidFill>
              <a:latin typeface="楷体_GB2312" pitchFamily="49" charset="-122"/>
            </a:endParaRPr>
          </a:p>
        </p:txBody>
      </p:sp>
      <p:sp>
        <p:nvSpPr>
          <p:cNvPr id="288773" name="Rectangle 5"/>
          <p:cNvSpPr>
            <a:spLocks noChangeArrowheads="1"/>
          </p:cNvSpPr>
          <p:nvPr/>
        </p:nvSpPr>
        <p:spPr bwMode="auto">
          <a:xfrm>
            <a:off x="949960" y="2564130"/>
            <a:ext cx="10690225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楷体_GB2312" pitchFamily="49" charset="-122"/>
              </a:rPr>
              <a:t>指能和激励一道唯一确定网络现在和未来行为的最少量的一组信息。</a:t>
            </a:r>
            <a:endParaRPr kumimoji="1" lang="zh-CN" altLang="en-US" dirty="0">
              <a:latin typeface="楷体_GB2312" pitchFamily="49" charset="-122"/>
            </a:endParaRPr>
          </a:p>
        </p:txBody>
      </p:sp>
      <p:sp>
        <p:nvSpPr>
          <p:cNvPr id="288774" name="Text Box 6"/>
          <p:cNvSpPr txBox="1">
            <a:spLocks noChangeArrowheads="1"/>
          </p:cNvSpPr>
          <p:nvPr/>
        </p:nvSpPr>
        <p:spPr bwMode="auto">
          <a:xfrm>
            <a:off x="1131905" y="3357564"/>
            <a:ext cx="2018030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>
              <a:buSzPct val="85000"/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FF9900"/>
                </a:solidFill>
                <a:latin typeface="楷体_GB2312" pitchFamily="49" charset="-122"/>
              </a:rPr>
              <a:t> </a:t>
            </a:r>
            <a:r>
              <a:rPr kumimoji="1" lang="zh-CN" altLang="en-US">
                <a:solidFill>
                  <a:srgbClr val="FF9900"/>
                </a:solidFill>
                <a:latin typeface="楷体_GB2312" pitchFamily="49" charset="-122"/>
              </a:rPr>
              <a:t>状态变量</a:t>
            </a:r>
            <a:endParaRPr kumimoji="1" lang="zh-CN" altLang="en-US">
              <a:solidFill>
                <a:srgbClr val="FF9900"/>
              </a:solidFill>
              <a:latin typeface="楷体_GB2312" pitchFamily="49" charset="-122"/>
            </a:endParaRPr>
          </a:p>
        </p:txBody>
      </p:sp>
      <p:sp>
        <p:nvSpPr>
          <p:cNvPr id="288775" name="Text Box 7"/>
          <p:cNvSpPr txBox="1">
            <a:spLocks noChangeArrowheads="1"/>
          </p:cNvSpPr>
          <p:nvPr/>
        </p:nvSpPr>
        <p:spPr bwMode="auto">
          <a:xfrm>
            <a:off x="1130300" y="4005580"/>
            <a:ext cx="10152380" cy="215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latin typeface="楷体_GB2312" pitchFamily="49" charset="-122"/>
              </a:rPr>
              <a:t>    </a:t>
            </a:r>
            <a:r>
              <a:rPr kumimoji="1" lang="zh-CN" altLang="en-US" dirty="0">
                <a:latin typeface="楷体_GB2312" pitchFamily="49" charset="-122"/>
              </a:rPr>
              <a:t>电路的一组独立的动态变量</a:t>
            </a:r>
            <a:r>
              <a:rPr kumimoji="1" lang="en-US" altLang="zh-CN" i="1" dirty="0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dirty="0">
                <a:latin typeface="楷体_GB2312" pitchFamily="49" charset="-122"/>
              </a:rPr>
              <a:t>，</a:t>
            </a:r>
            <a:endParaRPr kumimoji="1" lang="zh-CN" altLang="en-US" dirty="0">
              <a:latin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楷体_GB2312" pitchFamily="49" charset="-122"/>
              </a:rPr>
              <a:t>         </a:t>
            </a:r>
            <a:r>
              <a:rPr kumimoji="1" lang="en-US" altLang="zh-CN" i="1" dirty="0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=[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1 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2   </a:t>
            </a: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</a:rPr>
              <a:t>…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b="0" baseline="-250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]</a:t>
            </a:r>
            <a:r>
              <a:rPr kumimoji="1" lang="en-US" altLang="zh-CN" b="0" baseline="30000" dirty="0">
                <a:solidFill>
                  <a:schemeClr val="bg1"/>
                </a:solidFill>
                <a:latin typeface="Times New Roman" panose="02020603050405020304" pitchFamily="18" charset="0"/>
              </a:rPr>
              <a:t>T </a:t>
            </a:r>
            <a:endParaRPr kumimoji="1" lang="en-US" altLang="zh-CN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它们在任何时刻的值组成了该时刻的状态，如</a:t>
            </a:r>
            <a:r>
              <a:rPr kumimoji="1" lang="zh-CN" altLang="en-US" dirty="0"/>
              <a:t>独立的</a:t>
            </a:r>
            <a:r>
              <a:rPr lang="zh-CN" altLang="en-US" dirty="0"/>
              <a:t>电</a:t>
            </a:r>
            <a:r>
              <a:rPr kumimoji="1" lang="zh-CN" altLang="en-US" dirty="0"/>
              <a:t>容电压（或电荷），电感电流（或磁通链）就是电路的状态变量。</a:t>
            </a:r>
            <a:endParaRPr kumimoji="1" lang="zh-CN" altLang="en-US" dirty="0"/>
          </a:p>
        </p:txBody>
      </p:sp>
      <p:grpSp>
        <p:nvGrpSpPr>
          <p:cNvPr id="288776" name="Group 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88777" name="Picture 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8778" name="Text Box 1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88779" name="Group 1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88780" name="Picture 12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8781" name="Text Box 1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88784" name="Group 16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88785" name="Picture 1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8786" name="Text Box 18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en-US" altLang="zh-CN" sz="3600" baseline="30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kumimoji="1"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7-10  </a:t>
            </a:r>
            <a:r>
              <a:rPr kumimoji="1"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状态方程</a:t>
            </a:r>
            <a:endParaRPr kumimoji="1"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87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8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1000"/>
                                        <p:tgtEl>
                                          <p:spTgt spid="28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87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8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88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887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887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1" grpId="0"/>
      <p:bldP spid="288772" grpId="0" animBg="1" uiExpand="1" build="allAtOnce"/>
      <p:bldP spid="288773" grpId="0" bldLvl="0" animBg="1"/>
      <p:bldP spid="288774" grpId="0" animBg="1" build="allAtOnce"/>
      <p:bldP spid="288775" grpId="0" autoUpdateAnimBg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4" name="Text Box 6"/>
          <p:cNvSpPr txBox="1">
            <a:spLocks noChangeArrowheads="1"/>
          </p:cNvSpPr>
          <p:nvPr/>
        </p:nvSpPr>
        <p:spPr bwMode="auto">
          <a:xfrm>
            <a:off x="1489710" y="1122045"/>
            <a:ext cx="2375535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>
              <a:buSzPct val="85000"/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FF9900"/>
                </a:solidFill>
                <a:latin typeface="楷体_GB2312" pitchFamily="49" charset="-122"/>
              </a:rPr>
              <a:t> </a:t>
            </a:r>
            <a:r>
              <a:rPr kumimoji="1" lang="zh-CN" altLang="en-US">
                <a:solidFill>
                  <a:srgbClr val="FF9900"/>
                </a:solidFill>
                <a:latin typeface="楷体_GB2312" pitchFamily="49" charset="-122"/>
              </a:rPr>
              <a:t>状态变量法</a:t>
            </a:r>
            <a:endParaRPr kumimoji="1" lang="zh-CN" altLang="en-US">
              <a:solidFill>
                <a:srgbClr val="FF9900"/>
              </a:solidFill>
              <a:latin typeface="楷体_GB2312" pitchFamily="49" charset="-122"/>
            </a:endParaRPr>
          </a:p>
        </p:txBody>
      </p:sp>
      <p:grpSp>
        <p:nvGrpSpPr>
          <p:cNvPr id="319496" name="Group 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319497" name="Picture 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9498" name="Text Box 1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19499" name="Group 1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319500" name="Picture 12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9501" name="Text Box 1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19505" name="Text Box 17"/>
          <p:cNvSpPr txBox="1">
            <a:spLocks noChangeArrowheads="1"/>
          </p:cNvSpPr>
          <p:nvPr/>
        </p:nvSpPr>
        <p:spPr bwMode="auto">
          <a:xfrm>
            <a:off x="1830070" y="1771650"/>
            <a:ext cx="9291955" cy="233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楷体_GB2312" pitchFamily="49" charset="-122"/>
              </a:rPr>
              <a:t>借助于</a:t>
            </a:r>
            <a:r>
              <a:rPr kumimoji="1" lang="zh-CN" altLang="en-US" dirty="0">
                <a:latin typeface="Times New Roman" panose="02020603050405020304" pitchFamily="18" charset="0"/>
              </a:rPr>
              <a:t>状态变量，建立一组联系状态变量和激励函数的</a:t>
            </a:r>
            <a:endParaRPr kumimoji="1"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一阶微分方程组</a:t>
            </a:r>
            <a:r>
              <a:rPr kumimoji="1" lang="zh-CN" altLang="en-US" dirty="0">
                <a:latin typeface="Times New Roman" panose="02020603050405020304" pitchFamily="18" charset="0"/>
              </a:rPr>
              <a:t>，称为状态方程。</a:t>
            </a:r>
            <a:endParaRPr kumimoji="1"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kumimoji="1" lang="zh-CN" altLang="en-US" dirty="0"/>
              <a:t>只要知道状态变量在某一时刻值</a:t>
            </a:r>
            <a:r>
              <a:rPr kumimoji="1" lang="en-US" altLang="zh-CN" i="1" dirty="0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),</a:t>
            </a:r>
            <a:r>
              <a:rPr kumimoji="1" lang="zh-CN" altLang="en-US" dirty="0"/>
              <a:t>再知道输入激励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e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</a:rPr>
              <a:t>，</a:t>
            </a:r>
            <a:endParaRPr kumimoji="1" lang="zh-CN" altLang="en-US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/>
              <a:t>就可以确定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t&gt;t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dirty="0"/>
              <a:t>后电路的全部性状</a:t>
            </a:r>
            <a:r>
              <a:rPr kumimoji="1" lang="en-US" altLang="zh-CN" b="0" dirty="0"/>
              <a:t>(</a:t>
            </a:r>
            <a:r>
              <a:rPr kumimoji="1" lang="zh-CN" altLang="en-US" dirty="0"/>
              <a:t>响应</a:t>
            </a:r>
            <a:r>
              <a:rPr kumimoji="1" lang="en-US" altLang="zh-CN" b="0" dirty="0"/>
              <a:t>)</a:t>
            </a:r>
            <a:r>
              <a:rPr kumimoji="1" lang="zh-CN" altLang="en-US" dirty="0"/>
              <a:t>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319512" name="Group 24"/>
          <p:cNvGrpSpPr/>
          <p:nvPr/>
        </p:nvGrpSpPr>
        <p:grpSpPr bwMode="auto">
          <a:xfrm>
            <a:off x="2135190" y="4074796"/>
            <a:ext cx="8062912" cy="1273175"/>
            <a:chOff x="431" y="2387"/>
            <a:chExt cx="5079" cy="802"/>
          </a:xfrm>
        </p:grpSpPr>
        <p:sp>
          <p:nvSpPr>
            <p:cNvPr id="319507" name="Text Box 19"/>
            <p:cNvSpPr txBox="1">
              <a:spLocks noChangeArrowheads="1"/>
            </p:cNvSpPr>
            <p:nvPr/>
          </p:nvSpPr>
          <p:spPr bwMode="auto">
            <a:xfrm>
              <a:off x="431" y="2387"/>
              <a:ext cx="2540" cy="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0" hangingPunct="0">
                <a:lnSpc>
                  <a:spcPct val="120000"/>
                </a:lnSpc>
              </a:pPr>
              <a:r>
                <a:rPr lang="zh-CN" altLang="en-US">
                  <a:latin typeface="Times New Roman" panose="02020603050405020304" pitchFamily="18" charset="0"/>
                </a:rPr>
                <a:t>状态变量    </a:t>
              </a:r>
              <a:r>
                <a:rPr lang="en-US" altLang="zh-CN" sz="320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0" hangingPunct="0">
                <a:lnSpc>
                  <a:spcPct val="120000"/>
                </a:lnSpc>
              </a:pPr>
              <a:r>
                <a:rPr kumimoji="1" lang="zh-CN" altLang="en-US">
                  <a:latin typeface="Times New Roman" panose="02020603050405020304" pitchFamily="18" charset="0"/>
                </a:rPr>
                <a:t>激   励         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 (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&gt;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9508" name="Line 20"/>
            <p:cNvSpPr>
              <a:spLocks noChangeShapeType="1"/>
            </p:cNvSpPr>
            <p:nvPr/>
          </p:nvSpPr>
          <p:spPr bwMode="auto">
            <a:xfrm>
              <a:off x="2745" y="2569"/>
              <a:ext cx="465" cy="209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9509" name="Line 21"/>
            <p:cNvSpPr>
              <a:spLocks noChangeShapeType="1"/>
            </p:cNvSpPr>
            <p:nvPr/>
          </p:nvSpPr>
          <p:spPr bwMode="auto">
            <a:xfrm flipH="1">
              <a:off x="2745" y="2795"/>
              <a:ext cx="453" cy="111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9510" name="Line 22"/>
            <p:cNvSpPr>
              <a:spLocks noChangeShapeType="1"/>
            </p:cNvSpPr>
            <p:nvPr/>
          </p:nvSpPr>
          <p:spPr bwMode="auto">
            <a:xfrm>
              <a:off x="3198" y="2795"/>
              <a:ext cx="524" cy="1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9511" name="Text Box 23"/>
            <p:cNvSpPr txBox="1">
              <a:spLocks noChangeArrowheads="1"/>
            </p:cNvSpPr>
            <p:nvPr/>
          </p:nvSpPr>
          <p:spPr bwMode="auto">
            <a:xfrm>
              <a:off x="3696" y="2614"/>
              <a:ext cx="181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(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t&gt;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  </a:t>
              </a:r>
              <a:r>
                <a:rPr kumimoji="1" lang="zh-CN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响应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19513" name="Group 25"/>
          <p:cNvGrpSpPr/>
          <p:nvPr/>
        </p:nvGrpSpPr>
        <p:grpSpPr bwMode="auto">
          <a:xfrm>
            <a:off x="1274128" y="5298440"/>
            <a:ext cx="1643064" cy="850900"/>
            <a:chOff x="385" y="3022"/>
            <a:chExt cx="1035" cy="536"/>
          </a:xfrm>
        </p:grpSpPr>
        <p:pic>
          <p:nvPicPr>
            <p:cNvPr id="319514" name="Picture 26" descr="1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9515" name="Text Box 27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319516" name="Rectangle 28"/>
          <p:cNvSpPr>
            <a:spLocks noChangeArrowheads="1"/>
          </p:cNvSpPr>
          <p:nvPr/>
        </p:nvSpPr>
        <p:spPr bwMode="auto">
          <a:xfrm>
            <a:off x="3213117" y="5588318"/>
            <a:ext cx="73329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这里讲的为数最少的变量必须是互相独立的。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19517" name="Group 29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319518" name="Picture 3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9519" name="Text Box 31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状态变量法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19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19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19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19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1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19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4" grpId="0" bldLvl="0" animBg="1"/>
      <p:bldP spid="319505" grpId="0" autoUpdateAnimBg="0" build="p"/>
      <p:bldP spid="31951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1633220" y="2286318"/>
            <a:ext cx="4060190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AutoNum type="circleNumDbPlain"/>
            </a:pPr>
            <a:r>
              <a:rPr kumimoji="1" lang="en-US" altLang="zh-CN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 = 0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＋</a:t>
            </a:r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与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= 0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－</a:t>
            </a:r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的概念</a:t>
            </a:r>
            <a:endParaRPr kumimoji="1" lang="zh-CN" altLang="en-US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1846900" y="2870359"/>
            <a:ext cx="4176712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>
                <a:latin typeface="楷体_GB2312" pitchFamily="49" charset="-122"/>
              </a:rPr>
              <a:t>认为换路在</a:t>
            </a:r>
            <a:r>
              <a:rPr kumimoji="1" lang="en-US" altLang="zh-CN" b="0" i="1"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latin typeface="Times New Roman" panose="02020603050405020304" pitchFamily="18" charset="0"/>
              </a:rPr>
              <a:t>=0</a:t>
            </a:r>
            <a:r>
              <a:rPr kumimoji="1" lang="zh-CN" altLang="en-US">
                <a:latin typeface="楷体_GB2312" pitchFamily="49" charset="-122"/>
              </a:rPr>
              <a:t>时刻进行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983298" y="3570448"/>
            <a:ext cx="359664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8000" rIns="198000" anchor="ctr">
            <a:spAutoFit/>
          </a:bodyPr>
          <a:lstStyle/>
          <a:p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zh-CN" altLang="en-US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换路前一瞬间：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1126808" y="4508024"/>
            <a:ext cx="35814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kumimoji="1" lang="zh-CN" altLang="en-US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换路后一瞬间：</a:t>
            </a:r>
            <a:endParaRPr kumimoji="1" lang="zh-CN" altLang="en-US" baseline="300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915670" y="1480185"/>
            <a:ext cx="376364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 anchor="ctr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3.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电路的初始条件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graphicFrame>
        <p:nvGraphicFramePr>
          <p:cNvPr id="92169" name="Object 9"/>
          <p:cNvGraphicFramePr>
            <a:graphicFrameLocks noChangeAspect="1"/>
          </p:cNvGraphicFramePr>
          <p:nvPr/>
        </p:nvGraphicFramePr>
        <p:xfrm>
          <a:off x="4223386" y="3571909"/>
          <a:ext cx="270668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64" name="公式" r:id="rId1" imgW="1574800" imgH="520700" progId="Equation.3">
                  <p:embed/>
                </p:oleObj>
              </mc:Choice>
              <mc:Fallback>
                <p:oleObj name="公式" r:id="rId1" imgW="1574800" imgH="520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386" y="3571909"/>
                        <a:ext cx="2706688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0" name="Object 10"/>
          <p:cNvGraphicFramePr>
            <a:graphicFrameLocks noChangeAspect="1"/>
          </p:cNvGraphicFramePr>
          <p:nvPr/>
        </p:nvGraphicFramePr>
        <p:xfrm>
          <a:off x="4332923" y="4484087"/>
          <a:ext cx="259715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65" name="公式" r:id="rId3" imgW="1587500" imgH="520700" progId="Equation.3">
                  <p:embed/>
                </p:oleObj>
              </mc:Choice>
              <mc:Fallback>
                <p:oleObj name="公式" r:id="rId3" imgW="1587500" imgH="520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2923" y="4484087"/>
                        <a:ext cx="2597150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71" name="Text Box 11"/>
          <p:cNvSpPr txBox="1">
            <a:spLocks noChangeArrowheads="1"/>
          </p:cNvSpPr>
          <p:nvPr/>
        </p:nvSpPr>
        <p:spPr bwMode="auto">
          <a:xfrm>
            <a:off x="2999105" y="5568950"/>
            <a:ext cx="78778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 anchor="ctr">
            <a:spAutoFit/>
          </a:bodyPr>
          <a:lstStyle/>
          <a:p>
            <a:r>
              <a:rPr kumimoji="1" lang="zh-CN" altLang="en-US" dirty="0">
                <a:latin typeface="楷体_GB2312" pitchFamily="49" charset="-122"/>
              </a:rPr>
              <a:t>初始条件为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 = 0</a:t>
            </a:r>
            <a:r>
              <a:rPr kumimoji="1" lang="zh-CN" altLang="en-US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＋</a:t>
            </a:r>
            <a:r>
              <a:rPr kumimoji="1" lang="zh-CN" altLang="en-US" dirty="0">
                <a:latin typeface="楷体_GB2312" pitchFamily="49" charset="-122"/>
              </a:rPr>
              <a:t>时，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u 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i="1" dirty="0">
                <a:latin typeface="楷体_GB2312" pitchFamily="49" charset="-122"/>
              </a:rPr>
              <a:t> </a:t>
            </a:r>
            <a:r>
              <a:rPr kumimoji="1" lang="zh-CN" altLang="en-US" dirty="0">
                <a:latin typeface="楷体_GB2312" pitchFamily="49" charset="-122"/>
              </a:rPr>
              <a:t>及其各阶导数的值。</a:t>
            </a:r>
            <a:endParaRPr kumimoji="1" lang="zh-CN" altLang="en-US" dirty="0">
              <a:latin typeface="楷体_GB2312" pitchFamily="49" charset="-122"/>
            </a:endParaRPr>
          </a:p>
        </p:txBody>
      </p:sp>
      <p:grpSp>
        <p:nvGrpSpPr>
          <p:cNvPr id="92202" name="Group 4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92203" name="Picture 43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204" name="Text Box 4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2205" name="Group 4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92206" name="Picture 4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207" name="Text Box 4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2211" name="Group 51"/>
          <p:cNvGrpSpPr/>
          <p:nvPr/>
        </p:nvGrpSpPr>
        <p:grpSpPr bwMode="auto">
          <a:xfrm>
            <a:off x="1202056" y="5299690"/>
            <a:ext cx="1643064" cy="850900"/>
            <a:chOff x="385" y="3022"/>
            <a:chExt cx="1035" cy="536"/>
          </a:xfrm>
        </p:grpSpPr>
        <p:pic>
          <p:nvPicPr>
            <p:cNvPr id="92212" name="Picture 52" descr="1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213" name="Text Box 53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b="0" dirty="0">
                  <a:solidFill>
                    <a:srgbClr val="CC6600"/>
                  </a:solidFill>
                  <a:ea typeface="华文行楷" panose="02010800040101010101" pitchFamily="2" charset="-122"/>
                </a:rPr>
                <a:t>注意</a:t>
              </a:r>
              <a:endParaRPr lang="zh-CN" altLang="en-US" sz="3200" b="0" dirty="0">
                <a:solidFill>
                  <a:srgbClr val="CC6600"/>
                </a:solidFill>
                <a:ea typeface="华文行楷" panose="02010800040101010101" pitchFamily="2" charset="-122"/>
              </a:endParaRPr>
            </a:p>
          </p:txBody>
        </p:sp>
      </p:grpSp>
      <p:grpSp>
        <p:nvGrpSpPr>
          <p:cNvPr id="92214" name="Group 54"/>
          <p:cNvGrpSpPr/>
          <p:nvPr/>
        </p:nvGrpSpPr>
        <p:grpSpPr bwMode="auto">
          <a:xfrm>
            <a:off x="7028181" y="2757171"/>
            <a:ext cx="3960813" cy="1978025"/>
            <a:chOff x="2976" y="507"/>
            <a:chExt cx="2016" cy="1044"/>
          </a:xfrm>
        </p:grpSpPr>
        <p:sp>
          <p:nvSpPr>
            <p:cNvPr id="92215" name="Line 55"/>
            <p:cNvSpPr>
              <a:spLocks noChangeShapeType="1"/>
            </p:cNvSpPr>
            <p:nvPr/>
          </p:nvSpPr>
          <p:spPr bwMode="auto">
            <a:xfrm>
              <a:off x="2976" y="1303"/>
              <a:ext cx="2016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16" name="Line 56"/>
            <p:cNvSpPr>
              <a:spLocks noChangeShapeType="1"/>
            </p:cNvSpPr>
            <p:nvPr/>
          </p:nvSpPr>
          <p:spPr bwMode="auto">
            <a:xfrm flipV="1">
              <a:off x="3737" y="507"/>
              <a:ext cx="0" cy="85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17" name="Text Box 57"/>
            <p:cNvSpPr txBox="1">
              <a:spLocks noChangeArrowheads="1"/>
            </p:cNvSpPr>
            <p:nvPr/>
          </p:nvSpPr>
          <p:spPr bwMode="auto">
            <a:xfrm>
              <a:off x="3649" y="1341"/>
              <a:ext cx="18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218" name="Text Box 58"/>
            <p:cNvSpPr txBox="1">
              <a:spLocks noChangeArrowheads="1"/>
            </p:cNvSpPr>
            <p:nvPr/>
          </p:nvSpPr>
          <p:spPr bwMode="auto">
            <a:xfrm>
              <a:off x="4771" y="1033"/>
              <a:ext cx="158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endParaRPr kumimoji="1" lang="zh-CN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219" name="Group 59"/>
          <p:cNvGrpSpPr/>
          <p:nvPr/>
        </p:nvGrpSpPr>
        <p:grpSpPr bwMode="auto">
          <a:xfrm>
            <a:off x="7244080" y="2612740"/>
            <a:ext cx="2592388" cy="1071562"/>
            <a:chOff x="3080" y="341"/>
            <a:chExt cx="1303" cy="675"/>
          </a:xfrm>
        </p:grpSpPr>
        <p:sp>
          <p:nvSpPr>
            <p:cNvPr id="92220" name="Freeform 60"/>
            <p:cNvSpPr/>
            <p:nvPr/>
          </p:nvSpPr>
          <p:spPr bwMode="auto">
            <a:xfrm>
              <a:off x="3080" y="599"/>
              <a:ext cx="1303" cy="417"/>
            </a:xfrm>
            <a:custGeom>
              <a:avLst/>
              <a:gdLst>
                <a:gd name="T0" fmla="*/ 0 w 1303"/>
                <a:gd name="T1" fmla="*/ 417 h 417"/>
                <a:gd name="T2" fmla="*/ 286 w 1303"/>
                <a:gd name="T3" fmla="*/ 395 h 417"/>
                <a:gd name="T4" fmla="*/ 388 w 1303"/>
                <a:gd name="T5" fmla="*/ 330 h 417"/>
                <a:gd name="T6" fmla="*/ 542 w 1303"/>
                <a:gd name="T7" fmla="*/ 198 h 417"/>
                <a:gd name="T8" fmla="*/ 703 w 1303"/>
                <a:gd name="T9" fmla="*/ 125 h 417"/>
                <a:gd name="T10" fmla="*/ 1127 w 1303"/>
                <a:gd name="T11" fmla="*/ 88 h 417"/>
                <a:gd name="T12" fmla="*/ 1303 w 1303"/>
                <a:gd name="T1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417">
                  <a:moveTo>
                    <a:pt x="0" y="417"/>
                  </a:moveTo>
                  <a:cubicBezTo>
                    <a:pt x="110" y="413"/>
                    <a:pt x="221" y="409"/>
                    <a:pt x="286" y="395"/>
                  </a:cubicBezTo>
                  <a:cubicBezTo>
                    <a:pt x="351" y="381"/>
                    <a:pt x="345" y="363"/>
                    <a:pt x="388" y="330"/>
                  </a:cubicBezTo>
                  <a:cubicBezTo>
                    <a:pt x="431" y="297"/>
                    <a:pt x="490" y="232"/>
                    <a:pt x="542" y="198"/>
                  </a:cubicBezTo>
                  <a:cubicBezTo>
                    <a:pt x="594" y="164"/>
                    <a:pt x="606" y="143"/>
                    <a:pt x="703" y="125"/>
                  </a:cubicBezTo>
                  <a:cubicBezTo>
                    <a:pt x="800" y="107"/>
                    <a:pt x="1027" y="109"/>
                    <a:pt x="1127" y="88"/>
                  </a:cubicBezTo>
                  <a:cubicBezTo>
                    <a:pt x="1227" y="67"/>
                    <a:pt x="1274" y="15"/>
                    <a:pt x="1303" y="0"/>
                  </a:cubicBezTo>
                </a:path>
              </a:pathLst>
            </a:custGeom>
            <a:noFill/>
            <a:ln w="28575" cap="flat" cmpd="sng">
              <a:solidFill>
                <a:srgbClr val="FF99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21" name="Text Box 61"/>
            <p:cNvSpPr txBox="1">
              <a:spLocks noChangeArrowheads="1"/>
            </p:cNvSpPr>
            <p:nvPr/>
          </p:nvSpPr>
          <p:spPr bwMode="auto">
            <a:xfrm>
              <a:off x="3861" y="341"/>
              <a:ext cx="31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232" name="Group 72"/>
          <p:cNvGrpSpPr/>
          <p:nvPr/>
        </p:nvGrpSpPr>
        <p:grpSpPr bwMode="auto">
          <a:xfrm>
            <a:off x="7452060" y="3261995"/>
            <a:ext cx="1089025" cy="647700"/>
            <a:chOff x="3147" y="1979"/>
            <a:chExt cx="686" cy="408"/>
          </a:xfrm>
        </p:grpSpPr>
        <p:sp>
          <p:nvSpPr>
            <p:cNvPr id="92226" name="Line 66"/>
            <p:cNvSpPr>
              <a:spLocks noChangeShapeType="1"/>
            </p:cNvSpPr>
            <p:nvPr/>
          </p:nvSpPr>
          <p:spPr bwMode="auto">
            <a:xfrm>
              <a:off x="3198" y="2387"/>
              <a:ext cx="35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27" name="Freeform 67"/>
            <p:cNvSpPr/>
            <p:nvPr/>
          </p:nvSpPr>
          <p:spPr bwMode="auto">
            <a:xfrm>
              <a:off x="3147" y="1979"/>
              <a:ext cx="686" cy="266"/>
            </a:xfrm>
            <a:custGeom>
              <a:avLst/>
              <a:gdLst>
                <a:gd name="T0" fmla="*/ 0 w 654"/>
                <a:gd name="T1" fmla="*/ 280 h 285"/>
                <a:gd name="T2" fmla="*/ 128 w 654"/>
                <a:gd name="T3" fmla="*/ 271 h 285"/>
                <a:gd name="T4" fmla="*/ 264 w 654"/>
                <a:gd name="T5" fmla="*/ 264 h 285"/>
                <a:gd name="T6" fmla="*/ 409 w 654"/>
                <a:gd name="T7" fmla="*/ 144 h 285"/>
                <a:gd name="T8" fmla="*/ 537 w 654"/>
                <a:gd name="T9" fmla="*/ 44 h 285"/>
                <a:gd name="T10" fmla="*/ 654 w 654"/>
                <a:gd name="T1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4" h="285">
                  <a:moveTo>
                    <a:pt x="0" y="280"/>
                  </a:moveTo>
                  <a:cubicBezTo>
                    <a:pt x="21" y="278"/>
                    <a:pt x="84" y="274"/>
                    <a:pt x="128" y="271"/>
                  </a:cubicBezTo>
                  <a:cubicBezTo>
                    <a:pt x="172" y="268"/>
                    <a:pt x="217" y="285"/>
                    <a:pt x="264" y="264"/>
                  </a:cubicBezTo>
                  <a:cubicBezTo>
                    <a:pt x="311" y="243"/>
                    <a:pt x="364" y="181"/>
                    <a:pt x="409" y="144"/>
                  </a:cubicBezTo>
                  <a:cubicBezTo>
                    <a:pt x="454" y="107"/>
                    <a:pt x="496" y="68"/>
                    <a:pt x="537" y="44"/>
                  </a:cubicBezTo>
                  <a:cubicBezTo>
                    <a:pt x="578" y="20"/>
                    <a:pt x="630" y="9"/>
                    <a:pt x="654" y="0"/>
                  </a:cubicBezTo>
                </a:path>
              </a:pathLst>
            </a:custGeom>
            <a:noFill/>
            <a:ln w="28575" cap="flat" cmpd="sng">
              <a:solidFill>
                <a:srgbClr val="00FFFF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2231" name="Group 71"/>
          <p:cNvGrpSpPr/>
          <p:nvPr/>
        </p:nvGrpSpPr>
        <p:grpSpPr bwMode="auto">
          <a:xfrm>
            <a:off x="8541068" y="3044542"/>
            <a:ext cx="1225550" cy="504825"/>
            <a:chOff x="3833" y="1842"/>
            <a:chExt cx="772" cy="318"/>
          </a:xfrm>
        </p:grpSpPr>
        <p:sp>
          <p:nvSpPr>
            <p:cNvPr id="92229" name="Line 69"/>
            <p:cNvSpPr>
              <a:spLocks noChangeShapeType="1"/>
            </p:cNvSpPr>
            <p:nvPr/>
          </p:nvSpPr>
          <p:spPr bwMode="auto">
            <a:xfrm flipH="1">
              <a:off x="4195" y="2160"/>
              <a:ext cx="34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30" name="Freeform 70"/>
            <p:cNvSpPr/>
            <p:nvPr/>
          </p:nvSpPr>
          <p:spPr bwMode="auto">
            <a:xfrm>
              <a:off x="3833" y="1842"/>
              <a:ext cx="772" cy="137"/>
            </a:xfrm>
            <a:custGeom>
              <a:avLst/>
              <a:gdLst>
                <a:gd name="T0" fmla="*/ 0 w 642"/>
                <a:gd name="T1" fmla="*/ 137 h 137"/>
                <a:gd name="T2" fmla="*/ 205 w 642"/>
                <a:gd name="T3" fmla="*/ 118 h 137"/>
                <a:gd name="T4" fmla="*/ 424 w 642"/>
                <a:gd name="T5" fmla="*/ 99 h 137"/>
                <a:gd name="T6" fmla="*/ 642 w 642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2" h="137">
                  <a:moveTo>
                    <a:pt x="0" y="137"/>
                  </a:moveTo>
                  <a:cubicBezTo>
                    <a:pt x="34" y="134"/>
                    <a:pt x="134" y="124"/>
                    <a:pt x="205" y="118"/>
                  </a:cubicBezTo>
                  <a:cubicBezTo>
                    <a:pt x="276" y="112"/>
                    <a:pt x="351" y="119"/>
                    <a:pt x="424" y="99"/>
                  </a:cubicBezTo>
                  <a:cubicBezTo>
                    <a:pt x="497" y="79"/>
                    <a:pt x="597" y="21"/>
                    <a:pt x="642" y="0"/>
                  </a:cubicBezTo>
                </a:path>
              </a:pathLst>
            </a:custGeom>
            <a:noFill/>
            <a:ln w="28575" cap="flat" cmpd="sng">
              <a:solidFill>
                <a:srgbClr val="FFFF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2233" name="Group 73"/>
          <p:cNvGrpSpPr/>
          <p:nvPr/>
        </p:nvGrpSpPr>
        <p:grpSpPr bwMode="auto">
          <a:xfrm>
            <a:off x="7153610" y="2023779"/>
            <a:ext cx="2111375" cy="1165225"/>
            <a:chOff x="2868" y="247"/>
            <a:chExt cx="1330" cy="734"/>
          </a:xfrm>
        </p:grpSpPr>
        <p:graphicFrame>
          <p:nvGraphicFramePr>
            <p:cNvPr id="92234" name="Object 74"/>
            <p:cNvGraphicFramePr>
              <a:graphicFrameLocks noChangeAspect="1"/>
            </p:cNvGraphicFramePr>
            <p:nvPr/>
          </p:nvGraphicFramePr>
          <p:xfrm>
            <a:off x="2868" y="247"/>
            <a:ext cx="1330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66" name="公式" r:id="rId7" imgW="1384300" imgH="317500" progId="Equation.3">
                    <p:embed/>
                  </p:oleObj>
                </mc:Choice>
                <mc:Fallback>
                  <p:oleObj name="公式" r:id="rId7" imgW="1384300" imgH="317500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8" y="247"/>
                          <a:ext cx="1330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35" name="Line 75"/>
            <p:cNvSpPr>
              <a:spLocks noChangeShapeType="1"/>
            </p:cNvSpPr>
            <p:nvPr/>
          </p:nvSpPr>
          <p:spPr bwMode="auto">
            <a:xfrm>
              <a:off x="3424" y="572"/>
              <a:ext cx="272" cy="409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236" name="Group 76"/>
          <p:cNvGrpSpPr/>
          <p:nvPr/>
        </p:nvGrpSpPr>
        <p:grpSpPr bwMode="auto">
          <a:xfrm>
            <a:off x="7533005" y="3765233"/>
            <a:ext cx="1951038" cy="544512"/>
            <a:chOff x="3125" y="886"/>
            <a:chExt cx="1229" cy="343"/>
          </a:xfrm>
        </p:grpSpPr>
        <p:sp>
          <p:nvSpPr>
            <p:cNvPr id="92237" name="Line 77"/>
            <p:cNvSpPr>
              <a:spLocks noChangeShapeType="1"/>
            </p:cNvSpPr>
            <p:nvPr/>
          </p:nvSpPr>
          <p:spPr bwMode="auto">
            <a:xfrm>
              <a:off x="3125" y="1193"/>
              <a:ext cx="60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38" name="Freeform 78"/>
            <p:cNvSpPr/>
            <p:nvPr/>
          </p:nvSpPr>
          <p:spPr bwMode="auto">
            <a:xfrm>
              <a:off x="3739" y="907"/>
              <a:ext cx="615" cy="322"/>
            </a:xfrm>
            <a:custGeom>
              <a:avLst/>
              <a:gdLst>
                <a:gd name="T0" fmla="*/ 0 w 615"/>
                <a:gd name="T1" fmla="*/ 0 h 322"/>
                <a:gd name="T2" fmla="*/ 117 w 615"/>
                <a:gd name="T3" fmla="*/ 176 h 322"/>
                <a:gd name="T4" fmla="*/ 359 w 615"/>
                <a:gd name="T5" fmla="*/ 286 h 322"/>
                <a:gd name="T6" fmla="*/ 615 w 615"/>
                <a:gd name="T7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322">
                  <a:moveTo>
                    <a:pt x="0" y="0"/>
                  </a:moveTo>
                  <a:cubicBezTo>
                    <a:pt x="28" y="64"/>
                    <a:pt x="57" y="128"/>
                    <a:pt x="117" y="176"/>
                  </a:cubicBezTo>
                  <a:cubicBezTo>
                    <a:pt x="177" y="224"/>
                    <a:pt x="276" y="262"/>
                    <a:pt x="359" y="286"/>
                  </a:cubicBezTo>
                  <a:cubicBezTo>
                    <a:pt x="442" y="310"/>
                    <a:pt x="572" y="316"/>
                    <a:pt x="615" y="322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39" name="Line 79"/>
            <p:cNvSpPr>
              <a:spLocks noChangeShapeType="1"/>
            </p:cNvSpPr>
            <p:nvPr/>
          </p:nvSpPr>
          <p:spPr bwMode="auto">
            <a:xfrm flipH="1" flipV="1">
              <a:off x="3725" y="886"/>
              <a:ext cx="1" cy="29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2240" name="Text Box 80"/>
          <p:cNvSpPr txBox="1">
            <a:spLocks noChangeArrowheads="1"/>
          </p:cNvSpPr>
          <p:nvPr/>
        </p:nvSpPr>
        <p:spPr bwMode="auto">
          <a:xfrm>
            <a:off x="7826401" y="4268629"/>
            <a:ext cx="8039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8000" rIns="198000" anchor="ctr">
            <a:spAutoFit/>
          </a:bodyPr>
          <a:lstStyle/>
          <a:p>
            <a:pPr algn="ctr"/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endParaRPr kumimoji="1" lang="zh-CN" altLang="en-US" b="0" baseline="-25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41" name="Text Box 81"/>
          <p:cNvSpPr txBox="1">
            <a:spLocks noChangeArrowheads="1"/>
          </p:cNvSpPr>
          <p:nvPr/>
        </p:nvSpPr>
        <p:spPr bwMode="auto">
          <a:xfrm>
            <a:off x="8396605" y="4268629"/>
            <a:ext cx="10795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/>
          <a:p>
            <a:pPr algn="ctr"/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endParaRPr kumimoji="1" lang="zh-CN" altLang="en-US" b="0" baseline="-25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2242" name="Group 82"/>
          <p:cNvGrpSpPr/>
          <p:nvPr/>
        </p:nvGrpSpPr>
        <p:grpSpPr bwMode="auto">
          <a:xfrm>
            <a:off x="8683945" y="3644583"/>
            <a:ext cx="2881312" cy="531812"/>
            <a:chOff x="3787" y="1019"/>
            <a:chExt cx="1818" cy="287"/>
          </a:xfrm>
        </p:grpSpPr>
        <p:graphicFrame>
          <p:nvGraphicFramePr>
            <p:cNvPr id="92243" name="Object 83"/>
            <p:cNvGraphicFramePr>
              <a:graphicFrameLocks noChangeAspect="1"/>
            </p:cNvGraphicFramePr>
            <p:nvPr/>
          </p:nvGraphicFramePr>
          <p:xfrm>
            <a:off x="4275" y="1019"/>
            <a:ext cx="1330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67" name="公式" r:id="rId9" imgW="1384300" imgH="317500" progId="Equation.3">
                    <p:embed/>
                  </p:oleObj>
                </mc:Choice>
                <mc:Fallback>
                  <p:oleObj name="公式" r:id="rId9" imgW="1384300" imgH="317500" progId="Equation.3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5" y="1019"/>
                          <a:ext cx="1330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44" name="Line 84"/>
            <p:cNvSpPr>
              <a:spLocks noChangeShapeType="1"/>
            </p:cNvSpPr>
            <p:nvPr/>
          </p:nvSpPr>
          <p:spPr bwMode="auto">
            <a:xfrm flipH="1">
              <a:off x="3787" y="1117"/>
              <a:ext cx="545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245" name="Text Box 85"/>
          <p:cNvSpPr txBox="1">
            <a:spLocks noChangeArrowheads="1"/>
          </p:cNvSpPr>
          <p:nvPr/>
        </p:nvSpPr>
        <p:spPr bwMode="auto">
          <a:xfrm>
            <a:off x="10700068" y="4220879"/>
            <a:ext cx="4318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endParaRPr lang="en-US" altLang="zh-CN" b="0" i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92249" name="Group 89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92250" name="Picture 90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251" name="Text Box 91">
              <a:hlinkClick r:id="rId1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电路的初始条件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9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9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2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224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224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2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224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224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2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2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0"/>
                                        <p:tgtEl>
                                          <p:spTgt spid="9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9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9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9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9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92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92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9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92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92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2" grpId="0" bldLvl="0" animBg="1"/>
      <p:bldP spid="92165" grpId="0" autoUpdateAnimBg="0" uiExpand="1" build="p"/>
      <p:bldP spid="92166" grpId="0" autoUpdateAnimBg="0" uiExpand="1" build="p"/>
      <p:bldP spid="92167" grpId="0" autoUpdateAnimBg="0" uiExpand="1" build="p"/>
      <p:bldP spid="92168" grpId="0" bldLvl="0" animBg="1"/>
      <p:bldP spid="92171" grpId="0" bldLvl="0" animBg="1"/>
      <p:bldP spid="92240" grpId="0" autoUpdateAnimBg="0" uiExpand="1" build="p"/>
      <p:bldP spid="92241" grpId="0" autoUpdateAnimBg="0" uiExpand="1" build="p"/>
      <p:bldP spid="92245" grpId="0" bldLvl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Text Box 2"/>
          <p:cNvSpPr txBox="1">
            <a:spLocks noChangeArrowheads="1"/>
          </p:cNvSpPr>
          <p:nvPr/>
        </p:nvSpPr>
        <p:spPr bwMode="auto">
          <a:xfrm>
            <a:off x="2135204" y="1556703"/>
            <a:ext cx="10775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已知</a:t>
            </a:r>
            <a:r>
              <a:rPr kumimoji="1" lang="en-US" altLang="zh-CN">
                <a:latin typeface="楷体_GB2312" pitchFamily="49" charset="-122"/>
              </a:rPr>
              <a:t>:</a:t>
            </a:r>
            <a:endParaRPr kumimoji="1" lang="en-US" altLang="zh-CN" sz="2400">
              <a:latin typeface="楷体_GB2312" pitchFamily="49" charset="-122"/>
            </a:endParaRPr>
          </a:p>
        </p:txBody>
      </p:sp>
      <p:graphicFrame>
        <p:nvGraphicFramePr>
          <p:cNvPr id="291843" name="Object 3"/>
          <p:cNvGraphicFramePr>
            <a:graphicFrameLocks noChangeAspect="1"/>
          </p:cNvGraphicFramePr>
          <p:nvPr/>
        </p:nvGraphicFramePr>
        <p:xfrm>
          <a:off x="3342323" y="1496695"/>
          <a:ext cx="351472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854" name="公式" r:id="rId1" imgW="2082800" imgH="1066800" progId="Equation.3">
                  <p:embed/>
                </p:oleObj>
              </mc:Choice>
              <mc:Fallback>
                <p:oleObj name="公式" r:id="rId1" imgW="2082800" imgH="1066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2323" y="1496695"/>
                        <a:ext cx="3514725" cy="165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1936" name="Group 96"/>
          <p:cNvGrpSpPr/>
          <p:nvPr/>
        </p:nvGrpSpPr>
        <p:grpSpPr bwMode="auto">
          <a:xfrm>
            <a:off x="772795" y="3238815"/>
            <a:ext cx="5429250" cy="522287"/>
            <a:chOff x="476" y="1706"/>
            <a:chExt cx="3420" cy="329"/>
          </a:xfrm>
        </p:grpSpPr>
        <p:sp>
          <p:nvSpPr>
            <p:cNvPr id="291845" name="Text Box 5"/>
            <p:cNvSpPr txBox="1">
              <a:spLocks noChangeArrowheads="1"/>
            </p:cNvSpPr>
            <p:nvPr/>
          </p:nvSpPr>
          <p:spPr bwMode="auto">
            <a:xfrm>
              <a:off x="476" y="1706"/>
              <a:ext cx="60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zh-CN" altLang="en-US">
                  <a:latin typeface="Times New Roman" panose="02020603050405020304" pitchFamily="18" charset="0"/>
                </a:rPr>
                <a:t>求：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91846" name="Object 6"/>
            <p:cNvGraphicFramePr>
              <a:graphicFrameLocks noChangeAspect="1"/>
            </p:cNvGraphicFramePr>
            <p:nvPr/>
          </p:nvGraphicFramePr>
          <p:xfrm>
            <a:off x="1002" y="1706"/>
            <a:ext cx="2894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855" name="公式" r:id="rId3" imgW="2755900" imgH="317500" progId="Equation.3">
                    <p:embed/>
                  </p:oleObj>
                </mc:Choice>
                <mc:Fallback>
                  <p:oleObj name="公式" r:id="rId3" imgW="2755900" imgH="3175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2" y="1706"/>
                          <a:ext cx="2894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1847" name="Text Box 7"/>
          <p:cNvSpPr txBox="1">
            <a:spLocks noChangeArrowheads="1"/>
          </p:cNvSpPr>
          <p:nvPr/>
        </p:nvSpPr>
        <p:spPr bwMode="auto">
          <a:xfrm>
            <a:off x="1776096" y="4461544"/>
            <a:ext cx="661988" cy="521970"/>
          </a:xfrm>
          <a:prstGeom prst="rect">
            <a:avLst/>
          </a:prstGeom>
          <a:solidFill>
            <a:srgbClr val="66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1848" name="Object 8"/>
          <p:cNvGraphicFramePr>
            <a:graphicFrameLocks noChangeAspect="1"/>
          </p:cNvGraphicFramePr>
          <p:nvPr/>
        </p:nvGraphicFramePr>
        <p:xfrm>
          <a:off x="6038852" y="3779838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856" name="公式" r:id="rId5" imgW="114300" imgH="215900" progId="Equation.3">
                  <p:embed/>
                </p:oleObj>
              </mc:Choice>
              <mc:Fallback>
                <p:oleObj name="公式" r:id="rId5" imgW="114300" imgH="215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2" y="3779838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9" name="Object 9"/>
          <p:cNvGraphicFramePr>
            <a:graphicFrameLocks noChangeAspect="1"/>
          </p:cNvGraphicFramePr>
          <p:nvPr/>
        </p:nvGraphicFramePr>
        <p:xfrm>
          <a:off x="6945313" y="4464050"/>
          <a:ext cx="206851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857" name="公式" r:id="rId7" imgW="1231900" imgH="355600" progId="Equation.3">
                  <p:embed/>
                </p:oleObj>
              </mc:Choice>
              <mc:Fallback>
                <p:oleObj name="公式" r:id="rId7" imgW="1231900" imgH="355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5313" y="4464050"/>
                        <a:ext cx="2068512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0" name="Object 10"/>
          <p:cNvGraphicFramePr>
            <a:graphicFrameLocks noChangeAspect="1"/>
          </p:cNvGraphicFramePr>
          <p:nvPr/>
        </p:nvGraphicFramePr>
        <p:xfrm>
          <a:off x="6931027" y="3887788"/>
          <a:ext cx="2074863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858" name="公式" r:id="rId9" imgW="1181100" imgH="317500" progId="Equation.3">
                  <p:embed/>
                </p:oleObj>
              </mc:Choice>
              <mc:Fallback>
                <p:oleObj name="公式" r:id="rId9" imgW="1181100" imgH="3175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1027" y="3887788"/>
                        <a:ext cx="2074863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1" name="Object 11"/>
          <p:cNvGraphicFramePr>
            <a:graphicFrameLocks noChangeAspect="1"/>
          </p:cNvGraphicFramePr>
          <p:nvPr/>
        </p:nvGraphicFramePr>
        <p:xfrm>
          <a:off x="6834205" y="5183222"/>
          <a:ext cx="2643187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859" name="公式" r:id="rId11" imgW="1270000" imgH="698500" progId="Equation.3">
                  <p:embed/>
                </p:oleObj>
              </mc:Choice>
              <mc:Fallback>
                <p:oleObj name="公式" r:id="rId11" imgW="1270000" imgH="6985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205" y="5183222"/>
                        <a:ext cx="2643187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53" name="Text Box 13"/>
          <p:cNvSpPr txBox="1">
            <a:spLocks noChangeArrowheads="1"/>
          </p:cNvSpPr>
          <p:nvPr/>
        </p:nvSpPr>
        <p:spPr bwMode="auto">
          <a:xfrm>
            <a:off x="2855913" y="5543267"/>
            <a:ext cx="18288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(0)=10V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1856" name="AutoShape 16"/>
          <p:cNvSpPr/>
          <p:nvPr/>
        </p:nvSpPr>
        <p:spPr bwMode="auto">
          <a:xfrm>
            <a:off x="6526213" y="4103722"/>
            <a:ext cx="144462" cy="2160587"/>
          </a:xfrm>
          <a:prstGeom prst="leftBrace">
            <a:avLst>
              <a:gd name="adj1" fmla="val 124634"/>
              <a:gd name="adj2" fmla="val 50000"/>
            </a:avLst>
          </a:prstGeom>
          <a:noFill/>
          <a:ln w="2857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1937" name="Group 97"/>
          <p:cNvGrpSpPr/>
          <p:nvPr/>
        </p:nvGrpSpPr>
        <p:grpSpPr bwMode="auto">
          <a:xfrm>
            <a:off x="2959750" y="4318034"/>
            <a:ext cx="2225676" cy="1155701"/>
            <a:chOff x="847" y="2512"/>
            <a:chExt cx="1402" cy="728"/>
          </a:xfrm>
        </p:grpSpPr>
        <p:graphicFrame>
          <p:nvGraphicFramePr>
            <p:cNvPr id="291852" name="Object 12"/>
            <p:cNvGraphicFramePr>
              <a:graphicFrameLocks noChangeAspect="1"/>
            </p:cNvGraphicFramePr>
            <p:nvPr/>
          </p:nvGraphicFramePr>
          <p:xfrm>
            <a:off x="847" y="2512"/>
            <a:ext cx="1191" cy="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860" name="公式" r:id="rId13" imgW="1219200" imgH="698500" progId="Equation.3">
                    <p:embed/>
                  </p:oleObj>
                </mc:Choice>
                <mc:Fallback>
                  <p:oleObj name="公式" r:id="rId13" imgW="1219200" imgH="6985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7" y="2512"/>
                          <a:ext cx="1191" cy="6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1857" name="AutoShape 17"/>
            <p:cNvSpPr/>
            <p:nvPr/>
          </p:nvSpPr>
          <p:spPr bwMode="auto">
            <a:xfrm>
              <a:off x="2153" y="2568"/>
              <a:ext cx="96" cy="672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1898" name="Text Box 58"/>
          <p:cNvSpPr txBox="1">
            <a:spLocks noChangeArrowheads="1"/>
          </p:cNvSpPr>
          <p:nvPr/>
        </p:nvSpPr>
        <p:spPr bwMode="auto">
          <a:xfrm>
            <a:off x="717885" y="1457325"/>
            <a:ext cx="15843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10-1</a:t>
            </a:r>
            <a:endParaRPr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91899" name="Group 59"/>
          <p:cNvGrpSpPr/>
          <p:nvPr/>
        </p:nvGrpSpPr>
        <p:grpSpPr bwMode="auto">
          <a:xfrm>
            <a:off x="11132471" y="6446871"/>
            <a:ext cx="792162" cy="368300"/>
            <a:chOff x="5193" y="4020"/>
            <a:chExt cx="499" cy="232"/>
          </a:xfrm>
        </p:grpSpPr>
        <p:pic>
          <p:nvPicPr>
            <p:cNvPr id="291900" name="Picture 60" descr="7890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1901" name="Text Box 6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1902" name="Group 62"/>
          <p:cNvGrpSpPr/>
          <p:nvPr/>
        </p:nvGrpSpPr>
        <p:grpSpPr bwMode="auto">
          <a:xfrm>
            <a:off x="10268871" y="6446871"/>
            <a:ext cx="792162" cy="368300"/>
            <a:chOff x="4649" y="4020"/>
            <a:chExt cx="499" cy="232"/>
          </a:xfrm>
        </p:grpSpPr>
        <p:pic>
          <p:nvPicPr>
            <p:cNvPr id="291903" name="Picture 63" descr="7890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1904" name="Text Box 6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91938" name="Line 98"/>
          <p:cNvSpPr>
            <a:spLocks noChangeShapeType="1"/>
          </p:cNvSpPr>
          <p:nvPr/>
        </p:nvSpPr>
        <p:spPr bwMode="auto">
          <a:xfrm>
            <a:off x="5374657" y="5037773"/>
            <a:ext cx="792163" cy="0"/>
          </a:xfrm>
          <a:prstGeom prst="line">
            <a:avLst/>
          </a:prstGeom>
          <a:noFill/>
          <a:ln w="57150">
            <a:solidFill>
              <a:srgbClr val="00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91940" name="Group 100"/>
          <p:cNvGrpSpPr/>
          <p:nvPr/>
        </p:nvGrpSpPr>
        <p:grpSpPr bwMode="auto">
          <a:xfrm>
            <a:off x="9403692" y="6446871"/>
            <a:ext cx="792163" cy="368300"/>
            <a:chOff x="4649" y="4020"/>
            <a:chExt cx="499" cy="232"/>
          </a:xfrm>
        </p:grpSpPr>
        <p:pic>
          <p:nvPicPr>
            <p:cNvPr id="291941" name="Picture 101" descr="7890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1942" name="Text Box 102">
              <a:hlinkClick r:id="rId1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1951" name="Group 111"/>
          <p:cNvGrpSpPr/>
          <p:nvPr/>
        </p:nvGrpSpPr>
        <p:grpSpPr bwMode="auto">
          <a:xfrm>
            <a:off x="7107873" y="1059498"/>
            <a:ext cx="4249737" cy="2449512"/>
            <a:chOff x="567" y="391"/>
            <a:chExt cx="2677" cy="1543"/>
          </a:xfrm>
        </p:grpSpPr>
        <p:sp>
          <p:nvSpPr>
            <p:cNvPr id="291906" name="Oval 66"/>
            <p:cNvSpPr>
              <a:spLocks noChangeArrowheads="1"/>
            </p:cNvSpPr>
            <p:nvPr/>
          </p:nvSpPr>
          <p:spPr bwMode="auto">
            <a:xfrm>
              <a:off x="567" y="1117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291907" name="Line 67"/>
            <p:cNvSpPr>
              <a:spLocks noChangeShapeType="1"/>
            </p:cNvSpPr>
            <p:nvPr/>
          </p:nvSpPr>
          <p:spPr bwMode="auto">
            <a:xfrm>
              <a:off x="744" y="1065"/>
              <a:ext cx="1" cy="5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908" name="Line 68"/>
            <p:cNvSpPr>
              <a:spLocks noChangeShapeType="1"/>
            </p:cNvSpPr>
            <p:nvPr/>
          </p:nvSpPr>
          <p:spPr bwMode="auto">
            <a:xfrm>
              <a:off x="1566" y="709"/>
              <a:ext cx="127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909" name="Line 69"/>
            <p:cNvSpPr>
              <a:spLocks noChangeShapeType="1"/>
            </p:cNvSpPr>
            <p:nvPr/>
          </p:nvSpPr>
          <p:spPr bwMode="auto">
            <a:xfrm>
              <a:off x="2018" y="1389"/>
              <a:ext cx="0" cy="54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910" name="Freeform 70"/>
            <p:cNvSpPr/>
            <p:nvPr/>
          </p:nvSpPr>
          <p:spPr bwMode="auto">
            <a:xfrm>
              <a:off x="749" y="709"/>
              <a:ext cx="2087" cy="1225"/>
            </a:xfrm>
            <a:custGeom>
              <a:avLst/>
              <a:gdLst>
                <a:gd name="T0" fmla="*/ 402 w 2065"/>
                <a:gd name="T1" fmla="*/ 0 h 1246"/>
                <a:gd name="T2" fmla="*/ 0 w 2065"/>
                <a:gd name="T3" fmla="*/ 0 h 1246"/>
                <a:gd name="T4" fmla="*/ 0 w 2065"/>
                <a:gd name="T5" fmla="*/ 1246 h 1246"/>
                <a:gd name="T6" fmla="*/ 2065 w 2065"/>
                <a:gd name="T7" fmla="*/ 1246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5" h="1246">
                  <a:moveTo>
                    <a:pt x="402" y="0"/>
                  </a:moveTo>
                  <a:lnTo>
                    <a:pt x="0" y="0"/>
                  </a:lnTo>
                  <a:lnTo>
                    <a:pt x="0" y="1246"/>
                  </a:lnTo>
                  <a:lnTo>
                    <a:pt x="2065" y="1246"/>
                  </a:lnTo>
                </a:path>
              </a:pathLst>
            </a:custGeom>
            <a:noFill/>
            <a:ln w="28575" cmpd="sng">
              <a:solidFill>
                <a:srgbClr val="FFCC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911" name="Line 71"/>
            <p:cNvSpPr>
              <a:spLocks noChangeShapeType="1"/>
            </p:cNvSpPr>
            <p:nvPr/>
          </p:nvSpPr>
          <p:spPr bwMode="auto">
            <a:xfrm flipH="1">
              <a:off x="2836" y="709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912" name="Line 72"/>
            <p:cNvSpPr>
              <a:spLocks noChangeShapeType="1"/>
            </p:cNvSpPr>
            <p:nvPr/>
          </p:nvSpPr>
          <p:spPr bwMode="auto">
            <a:xfrm>
              <a:off x="2018" y="709"/>
              <a:ext cx="1" cy="58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913" name="Rectangle 73"/>
            <p:cNvSpPr>
              <a:spLocks noChangeArrowheads="1"/>
            </p:cNvSpPr>
            <p:nvPr/>
          </p:nvSpPr>
          <p:spPr bwMode="auto">
            <a:xfrm>
              <a:off x="2426" y="1162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91914" name="Rectangle 74"/>
            <p:cNvSpPr>
              <a:spLocks noChangeArrowheads="1"/>
            </p:cNvSpPr>
            <p:nvPr/>
          </p:nvSpPr>
          <p:spPr bwMode="auto">
            <a:xfrm>
              <a:off x="1301" y="749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1915" name="Rectangle 75"/>
            <p:cNvSpPr>
              <a:spLocks noChangeArrowheads="1"/>
            </p:cNvSpPr>
            <p:nvPr/>
          </p:nvSpPr>
          <p:spPr bwMode="auto">
            <a:xfrm>
              <a:off x="1701" y="1163"/>
              <a:ext cx="15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1916" name="Rectangle 76"/>
            <p:cNvSpPr>
              <a:spLocks noChangeArrowheads="1"/>
            </p:cNvSpPr>
            <p:nvPr/>
          </p:nvSpPr>
          <p:spPr bwMode="auto">
            <a:xfrm>
              <a:off x="1021" y="1208"/>
              <a:ext cx="31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1917" name="Rectangle 77"/>
            <p:cNvSpPr>
              <a:spLocks noChangeArrowheads="1"/>
            </p:cNvSpPr>
            <p:nvPr/>
          </p:nvSpPr>
          <p:spPr bwMode="auto">
            <a:xfrm>
              <a:off x="2154" y="1027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1918" name="Rectangle 78"/>
            <p:cNvSpPr>
              <a:spLocks noChangeArrowheads="1"/>
            </p:cNvSpPr>
            <p:nvPr/>
          </p:nvSpPr>
          <p:spPr bwMode="auto">
            <a:xfrm>
              <a:off x="1702" y="391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1920" name="Line 80"/>
            <p:cNvSpPr>
              <a:spLocks noChangeShapeType="1"/>
            </p:cNvSpPr>
            <p:nvPr/>
          </p:nvSpPr>
          <p:spPr bwMode="auto">
            <a:xfrm>
              <a:off x="1610" y="709"/>
              <a:ext cx="317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925" name="Line 85"/>
            <p:cNvSpPr>
              <a:spLocks noChangeShapeType="1"/>
            </p:cNvSpPr>
            <p:nvPr/>
          </p:nvSpPr>
          <p:spPr bwMode="auto">
            <a:xfrm>
              <a:off x="2018" y="800"/>
              <a:ext cx="0" cy="22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1926" name="Rectangle 86"/>
            <p:cNvSpPr>
              <a:spLocks noChangeArrowheads="1"/>
            </p:cNvSpPr>
            <p:nvPr/>
          </p:nvSpPr>
          <p:spPr bwMode="auto">
            <a:xfrm>
              <a:off x="2064" y="754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1927" name="Rectangle 87"/>
            <p:cNvSpPr>
              <a:spLocks noChangeArrowheads="1"/>
            </p:cNvSpPr>
            <p:nvPr/>
          </p:nvSpPr>
          <p:spPr bwMode="auto">
            <a:xfrm>
              <a:off x="840" y="890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1928" name="Rectangle 88"/>
            <p:cNvSpPr>
              <a:spLocks noChangeArrowheads="1"/>
            </p:cNvSpPr>
            <p:nvPr/>
          </p:nvSpPr>
          <p:spPr bwMode="auto">
            <a:xfrm>
              <a:off x="794" y="1525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1929" name="Rectangle 89"/>
            <p:cNvSpPr>
              <a:spLocks noChangeArrowheads="1"/>
            </p:cNvSpPr>
            <p:nvPr/>
          </p:nvSpPr>
          <p:spPr bwMode="auto">
            <a:xfrm>
              <a:off x="2154" y="1253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1930" name="Rectangle 90"/>
            <p:cNvSpPr>
              <a:spLocks noChangeArrowheads="1"/>
            </p:cNvSpPr>
            <p:nvPr/>
          </p:nvSpPr>
          <p:spPr bwMode="auto">
            <a:xfrm>
              <a:off x="2109" y="1525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291931" name="Group 91"/>
            <p:cNvGrpSpPr/>
            <p:nvPr/>
          </p:nvGrpSpPr>
          <p:grpSpPr bwMode="auto">
            <a:xfrm>
              <a:off x="1882" y="1299"/>
              <a:ext cx="240" cy="93"/>
              <a:chOff x="3787" y="2478"/>
              <a:chExt cx="240" cy="93"/>
            </a:xfrm>
          </p:grpSpPr>
          <p:sp>
            <p:nvSpPr>
              <p:cNvPr id="291932" name="Line 92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933" name="Line 93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1934" name="Rectangle 94"/>
            <p:cNvSpPr>
              <a:spLocks noChangeArrowheads="1"/>
            </p:cNvSpPr>
            <p:nvPr/>
          </p:nvSpPr>
          <p:spPr bwMode="auto">
            <a:xfrm>
              <a:off x="2745" y="116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1935" name="Rectangle 95"/>
            <p:cNvSpPr>
              <a:spLocks noChangeArrowheads="1"/>
            </p:cNvSpPr>
            <p:nvPr/>
          </p:nvSpPr>
          <p:spPr bwMode="auto">
            <a:xfrm>
              <a:off x="2972" y="1117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91943" name="Group 103"/>
            <p:cNvGrpSpPr/>
            <p:nvPr/>
          </p:nvGrpSpPr>
          <p:grpSpPr bwMode="auto">
            <a:xfrm rot="5400000">
              <a:off x="1303" y="449"/>
              <a:ext cx="113" cy="408"/>
              <a:chOff x="1565" y="2614"/>
              <a:chExt cx="90" cy="486"/>
            </a:xfrm>
          </p:grpSpPr>
          <p:sp>
            <p:nvSpPr>
              <p:cNvPr id="291944" name="Arc 104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1945" name="Arc 105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1946" name="Arc 106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1947" name="Arc 107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91949" name="Rectangle 109"/>
            <p:cNvSpPr>
              <a:spLocks noChangeArrowheads="1"/>
            </p:cNvSpPr>
            <p:nvPr/>
          </p:nvSpPr>
          <p:spPr bwMode="auto">
            <a:xfrm>
              <a:off x="2925" y="845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1950" name="Rectangle 110"/>
            <p:cNvSpPr>
              <a:spLocks noChangeArrowheads="1"/>
            </p:cNvSpPr>
            <p:nvPr/>
          </p:nvSpPr>
          <p:spPr bwMode="auto">
            <a:xfrm>
              <a:off x="2949" y="1480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状态变量法例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1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1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1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91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1000"/>
                                        <p:tgtEl>
                                          <p:spTgt spid="29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9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1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29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9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2" grpId="0"/>
      <p:bldP spid="291847" grpId="0" bldLvl="0" animBg="1"/>
      <p:bldP spid="291853" grpId="0" advAuto="0" autoUpdateAnimBg="0" build="p"/>
      <p:bldP spid="291856" grpId="0" bldLvl="0" animBg="1"/>
      <p:bldP spid="291898" grpId="0" bldLvl="0" animBg="1"/>
      <p:bldP spid="291938" grpId="0" bldLvl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Text Box 2"/>
          <p:cNvSpPr txBox="1">
            <a:spLocks noChangeArrowheads="1"/>
          </p:cNvSpPr>
          <p:nvPr/>
        </p:nvSpPr>
        <p:spPr bwMode="auto">
          <a:xfrm>
            <a:off x="2279667" y="1410368"/>
            <a:ext cx="400304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楷体_GB2312" pitchFamily="49" charset="-122"/>
              </a:rPr>
              <a:t>同理可推广至任一时刻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3200" b="0" baseline="-25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92881" name="Group 17"/>
          <p:cNvGrpSpPr/>
          <p:nvPr/>
        </p:nvGrpSpPr>
        <p:grpSpPr bwMode="auto">
          <a:xfrm>
            <a:off x="2567005" y="2201897"/>
            <a:ext cx="1652587" cy="1685925"/>
            <a:chOff x="657" y="935"/>
            <a:chExt cx="1041" cy="1062"/>
          </a:xfrm>
        </p:grpSpPr>
        <p:sp>
          <p:nvSpPr>
            <p:cNvPr id="292868" name="Text Box 4"/>
            <p:cNvSpPr txBox="1">
              <a:spLocks noChangeArrowheads="1"/>
            </p:cNvSpPr>
            <p:nvPr/>
          </p:nvSpPr>
          <p:spPr bwMode="auto">
            <a:xfrm>
              <a:off x="657" y="935"/>
              <a:ext cx="340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</a:rPr>
                <a:t>由</a:t>
              </a:r>
              <a:endParaRPr kumimoji="1" lang="zh-CN" altLang="en-US" baseline="-250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92869" name="Object 5"/>
            <p:cNvGraphicFramePr>
              <a:graphicFrameLocks noChangeAspect="1"/>
            </p:cNvGraphicFramePr>
            <p:nvPr/>
          </p:nvGraphicFramePr>
          <p:xfrm>
            <a:off x="1030" y="964"/>
            <a:ext cx="668" cy="10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3292" name="公式" r:id="rId1" imgW="622300" imgH="965200" progId="Equation.3">
                    <p:embed/>
                  </p:oleObj>
                </mc:Choice>
                <mc:Fallback>
                  <p:oleObj name="公式" r:id="rId1" imgW="622300" imgH="965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0" y="964"/>
                          <a:ext cx="668" cy="10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2870" name="Object 6"/>
          <p:cNvGraphicFramePr>
            <a:graphicFrameLocks noChangeAspect="1"/>
          </p:cNvGraphicFramePr>
          <p:nvPr/>
        </p:nvGraphicFramePr>
        <p:xfrm>
          <a:off x="6286500" y="2092325"/>
          <a:ext cx="960438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293" name="公式" r:id="rId3" imgW="622300" imgH="1435100" progId="Equation.3">
                  <p:embed/>
                </p:oleObj>
              </mc:Choice>
              <mc:Fallback>
                <p:oleObj name="公式" r:id="rId3" imgW="622300" imgH="1435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2092325"/>
                        <a:ext cx="960438" cy="221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2871" name="Text Box 7"/>
          <p:cNvSpPr txBox="1">
            <a:spLocks noChangeArrowheads="1"/>
          </p:cNvSpPr>
          <p:nvPr/>
        </p:nvSpPr>
        <p:spPr bwMode="auto">
          <a:xfrm>
            <a:off x="2637490" y="4507899"/>
            <a:ext cx="8245475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>
                <a:latin typeface="楷体_GB2312" pitchFamily="49" charset="-122"/>
              </a:rPr>
              <a:t> </a:t>
            </a:r>
            <a:r>
              <a:rPr kumimoji="1" lang="en-US" altLang="zh-CN" b="0">
                <a:latin typeface="楷体_GB2312" pitchFamily="49" charset="-122"/>
              </a:rPr>
              <a:t>(1)</a:t>
            </a:r>
            <a:r>
              <a:rPr kumimoji="1" lang="zh-CN" altLang="en-US">
                <a:latin typeface="楷体_GB2312" pitchFamily="49" charset="-122"/>
              </a:rPr>
              <a:t>状态变量和储能元件有关。                      </a:t>
            </a:r>
            <a:endParaRPr kumimoji="1" lang="zh-CN" altLang="en-US">
              <a:latin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>
                <a:latin typeface="楷体_GB2312" pitchFamily="49" charset="-122"/>
              </a:rPr>
              <a:t> </a:t>
            </a:r>
            <a:r>
              <a:rPr kumimoji="1" lang="en-US" altLang="zh-CN" b="0">
                <a:latin typeface="楷体_GB2312" pitchFamily="49" charset="-122"/>
              </a:rPr>
              <a:t>(2)</a:t>
            </a:r>
            <a:r>
              <a:rPr kumimoji="1" lang="zh-CN" altLang="en-US">
                <a:latin typeface="楷体_GB2312" pitchFamily="49" charset="-122"/>
              </a:rPr>
              <a:t>有几个独立的储能元件，就有几个状态变量。</a:t>
            </a:r>
            <a:endParaRPr kumimoji="1" lang="zh-CN" altLang="en-US">
              <a:latin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>
                <a:latin typeface="楷体_GB2312" pitchFamily="49" charset="-122"/>
              </a:rPr>
              <a:t> </a:t>
            </a:r>
            <a:r>
              <a:rPr kumimoji="1" lang="en-US" altLang="zh-CN" b="0">
                <a:latin typeface="楷体_GB2312" pitchFamily="49" charset="-122"/>
              </a:rPr>
              <a:t>(3)</a:t>
            </a:r>
            <a:r>
              <a:rPr kumimoji="1" lang="zh-CN" altLang="en-US">
                <a:latin typeface="楷体_GB2312" pitchFamily="49" charset="-122"/>
              </a:rPr>
              <a:t>状态变量的选择不唯一。</a:t>
            </a:r>
            <a:endParaRPr kumimoji="1" lang="zh-CN" altLang="en-US">
              <a:latin typeface="楷体_GB2312" pitchFamily="49" charset="-122"/>
            </a:endParaRPr>
          </a:p>
        </p:txBody>
      </p:sp>
      <p:grpSp>
        <p:nvGrpSpPr>
          <p:cNvPr id="292872" name="Group 8"/>
          <p:cNvGrpSpPr/>
          <p:nvPr/>
        </p:nvGrpSpPr>
        <p:grpSpPr bwMode="auto">
          <a:xfrm>
            <a:off x="4800617" y="2365377"/>
            <a:ext cx="936625" cy="701675"/>
            <a:chOff x="2381" y="1038"/>
            <a:chExt cx="590" cy="442"/>
          </a:xfrm>
        </p:grpSpPr>
        <p:sp>
          <p:nvSpPr>
            <p:cNvPr id="292873" name="Text Box 9"/>
            <p:cNvSpPr txBox="1">
              <a:spLocks noChangeArrowheads="1"/>
            </p:cNvSpPr>
            <p:nvPr/>
          </p:nvSpPr>
          <p:spPr bwMode="auto">
            <a:xfrm>
              <a:off x="2381" y="1038"/>
              <a:ext cx="566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</a:rPr>
                <a:t>求出</a:t>
              </a:r>
              <a:endParaRPr kumimoji="1" lang="zh-CN" altLang="en-US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292874" name="Line 10"/>
            <p:cNvSpPr>
              <a:spLocks noChangeShapeType="1"/>
            </p:cNvSpPr>
            <p:nvPr/>
          </p:nvSpPr>
          <p:spPr bwMode="auto">
            <a:xfrm>
              <a:off x="2426" y="1480"/>
              <a:ext cx="545" cy="0"/>
            </a:xfrm>
            <a:prstGeom prst="line">
              <a:avLst/>
            </a:prstGeom>
            <a:noFill/>
            <a:ln w="762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2875" name="Group 1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92876" name="Picture 12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2877" name="Text Box 1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2878" name="Group 1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92879" name="Picture 15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2880" name="Text Box 1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2882" name="Group 18"/>
          <p:cNvGrpSpPr/>
          <p:nvPr/>
        </p:nvGrpSpPr>
        <p:grpSpPr bwMode="auto">
          <a:xfrm>
            <a:off x="1059180" y="4361180"/>
            <a:ext cx="1714502" cy="850900"/>
            <a:chOff x="340" y="3022"/>
            <a:chExt cx="1080" cy="536"/>
          </a:xfrm>
        </p:grpSpPr>
        <p:pic>
          <p:nvPicPr>
            <p:cNvPr id="292883" name="Picture 19" descr="1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2884" name="Text Box 20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292885" name="Group 2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92886" name="Picture 22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2887" name="Text Box 23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例续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2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92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29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9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29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66" grpId="0"/>
      <p:bldP spid="292871" grpId="0" autoUpdateAnimBg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Text Box 2"/>
          <p:cNvSpPr txBox="1">
            <a:spLocks noChangeArrowheads="1"/>
          </p:cNvSpPr>
          <p:nvPr/>
        </p:nvSpPr>
        <p:spPr bwMode="auto">
          <a:xfrm>
            <a:off x="1576730" y="3494723"/>
            <a:ext cx="38868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设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  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为状态变量。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93892" name="Object 4"/>
          <p:cNvGraphicFramePr>
            <a:graphicFrameLocks noChangeAspect="1"/>
          </p:cNvGraphicFramePr>
          <p:nvPr/>
        </p:nvGraphicFramePr>
        <p:xfrm>
          <a:off x="1704675" y="4000500"/>
          <a:ext cx="3405187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832" name="公式" r:id="rId1" imgW="1879600" imgH="609600" progId="Equation.3">
                  <p:embed/>
                </p:oleObj>
              </mc:Choice>
              <mc:Fallback>
                <p:oleObj name="公式" r:id="rId1" imgW="1879600" imgH="60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675" y="4000500"/>
                        <a:ext cx="3405187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4" name="Object 6"/>
          <p:cNvGraphicFramePr>
            <a:graphicFrameLocks noChangeAspect="1"/>
          </p:cNvGraphicFramePr>
          <p:nvPr/>
        </p:nvGraphicFramePr>
        <p:xfrm>
          <a:off x="8660448" y="4150394"/>
          <a:ext cx="22288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833" name="公式" r:id="rId3" imgW="1282700" imgH="520700" progId="Equation.3">
                  <p:embed/>
                </p:oleObj>
              </mc:Choice>
              <mc:Fallback>
                <p:oleObj name="公式" r:id="rId3" imgW="1282700" imgH="520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0448" y="4150394"/>
                        <a:ext cx="22288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5" name="Object 7"/>
          <p:cNvGraphicFramePr>
            <a:graphicFrameLocks noChangeAspect="1"/>
          </p:cNvGraphicFramePr>
          <p:nvPr/>
        </p:nvGraphicFramePr>
        <p:xfrm>
          <a:off x="8673165" y="5229894"/>
          <a:ext cx="237648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834" name="公式" r:id="rId5" imgW="1460500" imgH="609600" progId="Equation.3">
                  <p:embed/>
                </p:oleObj>
              </mc:Choice>
              <mc:Fallback>
                <p:oleObj name="公式" r:id="rId5" imgW="1460500" imgH="609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3165" y="5229894"/>
                        <a:ext cx="2376487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897" name="Text Box 9"/>
          <p:cNvSpPr txBox="1">
            <a:spLocks noChangeArrowheads="1"/>
          </p:cNvSpPr>
          <p:nvPr/>
        </p:nvSpPr>
        <p:spPr bwMode="auto">
          <a:xfrm>
            <a:off x="6799914" y="4292601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整理得：</a:t>
            </a:r>
            <a:endParaRPr kumimoji="1" lang="zh-CN" altLang="en-US" baseline="-25000">
              <a:latin typeface="楷体_GB2312" pitchFamily="49" charset="-122"/>
            </a:endParaRPr>
          </a:p>
        </p:txBody>
      </p:sp>
      <p:sp>
        <p:nvSpPr>
          <p:cNvPr id="293939" name="Text Box 51"/>
          <p:cNvSpPr txBox="1">
            <a:spLocks noChangeArrowheads="1"/>
          </p:cNvSpPr>
          <p:nvPr/>
        </p:nvSpPr>
        <p:spPr bwMode="auto">
          <a:xfrm>
            <a:off x="1306830" y="1984375"/>
            <a:ext cx="511302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每一个状态方程中只含有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一个状态变量的一阶导数。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对简单电路采用</a:t>
            </a:r>
            <a:r>
              <a:rPr kumimoji="1" lang="zh-CN" altLang="en-US">
                <a:solidFill>
                  <a:srgbClr val="FFFF00"/>
                </a:solidFill>
                <a:ea typeface="楷体_GB2312" pitchFamily="49" charset="-122"/>
              </a:rPr>
              <a:t>直观编写法。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3940" name="AutoShape 52"/>
          <p:cNvSpPr/>
          <p:nvPr/>
        </p:nvSpPr>
        <p:spPr bwMode="auto">
          <a:xfrm>
            <a:off x="-240028" y="4940935"/>
            <a:ext cx="215900" cy="1873250"/>
          </a:xfrm>
          <a:prstGeom prst="leftBrace">
            <a:avLst>
              <a:gd name="adj1" fmla="val 72304"/>
              <a:gd name="adj2" fmla="val 50000"/>
            </a:avLst>
          </a:prstGeom>
          <a:noFill/>
          <a:ln w="28575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3941" name="AutoShape 53" descr="羊皮纸"/>
          <p:cNvSpPr>
            <a:spLocks noChangeArrowheads="1"/>
          </p:cNvSpPr>
          <p:nvPr/>
        </p:nvSpPr>
        <p:spPr bwMode="auto">
          <a:xfrm>
            <a:off x="6159818" y="5517232"/>
            <a:ext cx="1800225" cy="504825"/>
          </a:xfrm>
          <a:prstGeom prst="wedgeRoundRectCallout">
            <a:avLst>
              <a:gd name="adj1" fmla="val 63492"/>
              <a:gd name="adj2" fmla="val -119000"/>
              <a:gd name="adj3" fmla="val 16667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状态方程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93942" name="Group 54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93943" name="Picture 55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3944" name="Text Box 56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3945" name="Group 57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93946" name="Picture 58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3947" name="Text Box 59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93949" name="Text Box 61"/>
          <p:cNvSpPr txBox="1">
            <a:spLocks noChangeArrowheads="1"/>
          </p:cNvSpPr>
          <p:nvPr/>
        </p:nvSpPr>
        <p:spPr bwMode="auto">
          <a:xfrm>
            <a:off x="629285" y="1409700"/>
            <a:ext cx="375412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2.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状态方程的列写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graphicFrame>
        <p:nvGraphicFramePr>
          <p:cNvPr id="293981" name="Object 93"/>
          <p:cNvGraphicFramePr>
            <a:graphicFrameLocks noChangeAspect="1"/>
          </p:cNvGraphicFramePr>
          <p:nvPr/>
        </p:nvGraphicFramePr>
        <p:xfrm>
          <a:off x="1720534" y="5008245"/>
          <a:ext cx="3587750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835" name="公式" r:id="rId9" imgW="1981200" imgH="609600" progId="Equation.3">
                  <p:embed/>
                </p:oleObj>
              </mc:Choice>
              <mc:Fallback>
                <p:oleObj name="公式" r:id="rId9" imgW="1981200" imgH="609600" progId="Equation.3">
                  <p:embed/>
                  <p:pic>
                    <p:nvPicPr>
                      <p:cNvPr id="0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534" y="5008245"/>
                        <a:ext cx="3587750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3982" name="Group 9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93983" name="Picture 95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3984" name="Text Box 96">
              <a:hlinkClick r:id="rId1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3991" name="Group 103"/>
          <p:cNvGrpSpPr/>
          <p:nvPr/>
        </p:nvGrpSpPr>
        <p:grpSpPr bwMode="auto">
          <a:xfrm>
            <a:off x="7537134" y="1408748"/>
            <a:ext cx="4249737" cy="2449512"/>
            <a:chOff x="567" y="391"/>
            <a:chExt cx="2677" cy="1543"/>
          </a:xfrm>
        </p:grpSpPr>
        <p:sp>
          <p:nvSpPr>
            <p:cNvPr id="293992" name="Oval 104"/>
            <p:cNvSpPr>
              <a:spLocks noChangeArrowheads="1"/>
            </p:cNvSpPr>
            <p:nvPr/>
          </p:nvSpPr>
          <p:spPr bwMode="auto">
            <a:xfrm>
              <a:off x="567" y="1117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293993" name="Line 105"/>
            <p:cNvSpPr>
              <a:spLocks noChangeShapeType="1"/>
            </p:cNvSpPr>
            <p:nvPr/>
          </p:nvSpPr>
          <p:spPr bwMode="auto">
            <a:xfrm>
              <a:off x="744" y="1065"/>
              <a:ext cx="1" cy="5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994" name="Line 106"/>
            <p:cNvSpPr>
              <a:spLocks noChangeShapeType="1"/>
            </p:cNvSpPr>
            <p:nvPr/>
          </p:nvSpPr>
          <p:spPr bwMode="auto">
            <a:xfrm>
              <a:off x="1566" y="709"/>
              <a:ext cx="127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995" name="Line 107"/>
            <p:cNvSpPr>
              <a:spLocks noChangeShapeType="1"/>
            </p:cNvSpPr>
            <p:nvPr/>
          </p:nvSpPr>
          <p:spPr bwMode="auto">
            <a:xfrm>
              <a:off x="2018" y="1389"/>
              <a:ext cx="0" cy="54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996" name="Freeform 108"/>
            <p:cNvSpPr/>
            <p:nvPr/>
          </p:nvSpPr>
          <p:spPr bwMode="auto">
            <a:xfrm>
              <a:off x="749" y="709"/>
              <a:ext cx="2087" cy="1225"/>
            </a:xfrm>
            <a:custGeom>
              <a:avLst/>
              <a:gdLst>
                <a:gd name="T0" fmla="*/ 402 w 2065"/>
                <a:gd name="T1" fmla="*/ 0 h 1246"/>
                <a:gd name="T2" fmla="*/ 0 w 2065"/>
                <a:gd name="T3" fmla="*/ 0 h 1246"/>
                <a:gd name="T4" fmla="*/ 0 w 2065"/>
                <a:gd name="T5" fmla="*/ 1246 h 1246"/>
                <a:gd name="T6" fmla="*/ 2065 w 2065"/>
                <a:gd name="T7" fmla="*/ 1246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5" h="1246">
                  <a:moveTo>
                    <a:pt x="402" y="0"/>
                  </a:moveTo>
                  <a:lnTo>
                    <a:pt x="0" y="0"/>
                  </a:lnTo>
                  <a:lnTo>
                    <a:pt x="0" y="1246"/>
                  </a:lnTo>
                  <a:lnTo>
                    <a:pt x="2065" y="1246"/>
                  </a:lnTo>
                </a:path>
              </a:pathLst>
            </a:custGeom>
            <a:noFill/>
            <a:ln w="28575" cmpd="sng">
              <a:solidFill>
                <a:srgbClr val="FFCC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997" name="Line 109"/>
            <p:cNvSpPr>
              <a:spLocks noChangeShapeType="1"/>
            </p:cNvSpPr>
            <p:nvPr/>
          </p:nvSpPr>
          <p:spPr bwMode="auto">
            <a:xfrm flipH="1">
              <a:off x="2836" y="709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998" name="Line 110"/>
            <p:cNvSpPr>
              <a:spLocks noChangeShapeType="1"/>
            </p:cNvSpPr>
            <p:nvPr/>
          </p:nvSpPr>
          <p:spPr bwMode="auto">
            <a:xfrm>
              <a:off x="2018" y="709"/>
              <a:ext cx="1" cy="58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999" name="Rectangle 111"/>
            <p:cNvSpPr>
              <a:spLocks noChangeArrowheads="1"/>
            </p:cNvSpPr>
            <p:nvPr/>
          </p:nvSpPr>
          <p:spPr bwMode="auto">
            <a:xfrm>
              <a:off x="2426" y="1162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94000" name="Rectangle 112"/>
            <p:cNvSpPr>
              <a:spLocks noChangeArrowheads="1"/>
            </p:cNvSpPr>
            <p:nvPr/>
          </p:nvSpPr>
          <p:spPr bwMode="auto">
            <a:xfrm>
              <a:off x="1301" y="749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4001" name="Rectangle 113"/>
            <p:cNvSpPr>
              <a:spLocks noChangeArrowheads="1"/>
            </p:cNvSpPr>
            <p:nvPr/>
          </p:nvSpPr>
          <p:spPr bwMode="auto">
            <a:xfrm>
              <a:off x="1701" y="1163"/>
              <a:ext cx="15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4002" name="Rectangle 114"/>
            <p:cNvSpPr>
              <a:spLocks noChangeArrowheads="1"/>
            </p:cNvSpPr>
            <p:nvPr/>
          </p:nvSpPr>
          <p:spPr bwMode="auto">
            <a:xfrm>
              <a:off x="1021" y="1208"/>
              <a:ext cx="31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4003" name="Rectangle 115"/>
            <p:cNvSpPr>
              <a:spLocks noChangeArrowheads="1"/>
            </p:cNvSpPr>
            <p:nvPr/>
          </p:nvSpPr>
          <p:spPr bwMode="auto">
            <a:xfrm>
              <a:off x="2154" y="1027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4004" name="Rectangle 116"/>
            <p:cNvSpPr>
              <a:spLocks noChangeArrowheads="1"/>
            </p:cNvSpPr>
            <p:nvPr/>
          </p:nvSpPr>
          <p:spPr bwMode="auto">
            <a:xfrm>
              <a:off x="1702" y="391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4005" name="Line 117"/>
            <p:cNvSpPr>
              <a:spLocks noChangeShapeType="1"/>
            </p:cNvSpPr>
            <p:nvPr/>
          </p:nvSpPr>
          <p:spPr bwMode="auto">
            <a:xfrm>
              <a:off x="1610" y="709"/>
              <a:ext cx="317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4006" name="Line 118"/>
            <p:cNvSpPr>
              <a:spLocks noChangeShapeType="1"/>
            </p:cNvSpPr>
            <p:nvPr/>
          </p:nvSpPr>
          <p:spPr bwMode="auto">
            <a:xfrm>
              <a:off x="2018" y="800"/>
              <a:ext cx="0" cy="22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4007" name="Rectangle 119"/>
            <p:cNvSpPr>
              <a:spLocks noChangeArrowheads="1"/>
            </p:cNvSpPr>
            <p:nvPr/>
          </p:nvSpPr>
          <p:spPr bwMode="auto">
            <a:xfrm>
              <a:off x="2064" y="754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4008" name="Rectangle 120"/>
            <p:cNvSpPr>
              <a:spLocks noChangeArrowheads="1"/>
            </p:cNvSpPr>
            <p:nvPr/>
          </p:nvSpPr>
          <p:spPr bwMode="auto">
            <a:xfrm>
              <a:off x="840" y="890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4009" name="Rectangle 121"/>
            <p:cNvSpPr>
              <a:spLocks noChangeArrowheads="1"/>
            </p:cNvSpPr>
            <p:nvPr/>
          </p:nvSpPr>
          <p:spPr bwMode="auto">
            <a:xfrm>
              <a:off x="794" y="1525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4010" name="Rectangle 122"/>
            <p:cNvSpPr>
              <a:spLocks noChangeArrowheads="1"/>
            </p:cNvSpPr>
            <p:nvPr/>
          </p:nvSpPr>
          <p:spPr bwMode="auto">
            <a:xfrm>
              <a:off x="2154" y="1253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4011" name="Rectangle 123"/>
            <p:cNvSpPr>
              <a:spLocks noChangeArrowheads="1"/>
            </p:cNvSpPr>
            <p:nvPr/>
          </p:nvSpPr>
          <p:spPr bwMode="auto">
            <a:xfrm>
              <a:off x="2109" y="1525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294012" name="Group 124"/>
            <p:cNvGrpSpPr/>
            <p:nvPr/>
          </p:nvGrpSpPr>
          <p:grpSpPr bwMode="auto">
            <a:xfrm>
              <a:off x="1882" y="1299"/>
              <a:ext cx="240" cy="93"/>
              <a:chOff x="3787" y="2478"/>
              <a:chExt cx="240" cy="93"/>
            </a:xfrm>
          </p:grpSpPr>
          <p:sp>
            <p:nvSpPr>
              <p:cNvPr id="294013" name="Line 125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4014" name="Line 126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4015" name="Rectangle 127"/>
            <p:cNvSpPr>
              <a:spLocks noChangeArrowheads="1"/>
            </p:cNvSpPr>
            <p:nvPr/>
          </p:nvSpPr>
          <p:spPr bwMode="auto">
            <a:xfrm>
              <a:off x="2745" y="116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4016" name="Rectangle 128"/>
            <p:cNvSpPr>
              <a:spLocks noChangeArrowheads="1"/>
            </p:cNvSpPr>
            <p:nvPr/>
          </p:nvSpPr>
          <p:spPr bwMode="auto">
            <a:xfrm>
              <a:off x="2972" y="1117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94017" name="Group 129"/>
            <p:cNvGrpSpPr/>
            <p:nvPr/>
          </p:nvGrpSpPr>
          <p:grpSpPr bwMode="auto">
            <a:xfrm rot="5400000">
              <a:off x="1303" y="449"/>
              <a:ext cx="113" cy="408"/>
              <a:chOff x="1565" y="2614"/>
              <a:chExt cx="90" cy="486"/>
            </a:xfrm>
          </p:grpSpPr>
          <p:sp>
            <p:nvSpPr>
              <p:cNvPr id="294018" name="Arc 130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4019" name="Arc 131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4020" name="Arc 132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4021" name="Arc 133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94022" name="Rectangle 134"/>
            <p:cNvSpPr>
              <a:spLocks noChangeArrowheads="1"/>
            </p:cNvSpPr>
            <p:nvPr/>
          </p:nvSpPr>
          <p:spPr bwMode="auto">
            <a:xfrm>
              <a:off x="2925" y="845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4023" name="Rectangle 135"/>
            <p:cNvSpPr>
              <a:spLocks noChangeArrowheads="1"/>
            </p:cNvSpPr>
            <p:nvPr/>
          </p:nvSpPr>
          <p:spPr bwMode="auto">
            <a:xfrm>
              <a:off x="2949" y="1480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状态方程的列写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1000"/>
                                        <p:tgtEl>
                                          <p:spTgt spid="29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3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3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3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3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3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2000"/>
                                        <p:tgtEl>
                                          <p:spTgt spid="29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0" grpId="0" autoUpdateAnimBg="0" build="p"/>
      <p:bldP spid="293897" grpId="0" autoUpdateAnimBg="0" build="p"/>
      <p:bldP spid="293939" grpId="0"/>
      <p:bldP spid="293940" grpId="0" bldLvl="0" animBg="1"/>
      <p:bldP spid="293941" grpId="0" bldLvl="0" animBg="1"/>
      <p:bldP spid="29394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ChangeArrowheads="1"/>
          </p:cNvSpPr>
          <p:nvPr/>
        </p:nvSpPr>
        <p:spPr bwMode="auto">
          <a:xfrm>
            <a:off x="1849755" y="1410335"/>
            <a:ext cx="19780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矩阵形式：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294915" name="Object 3"/>
          <p:cNvGraphicFramePr>
            <a:graphicFrameLocks noChangeAspect="1"/>
          </p:cNvGraphicFramePr>
          <p:nvPr/>
        </p:nvGraphicFramePr>
        <p:xfrm>
          <a:off x="2009792" y="2130112"/>
          <a:ext cx="5584825" cy="192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37" name="公式" r:id="rId1" imgW="3492500" imgH="1206500" progId="Equation.3">
                  <p:embed/>
                </p:oleObj>
              </mc:Choice>
              <mc:Fallback>
                <p:oleObj name="公式" r:id="rId1" imgW="3492500" imgH="1206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792" y="2130112"/>
                        <a:ext cx="5584825" cy="192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16" name="Object 4"/>
          <p:cNvGraphicFramePr>
            <a:graphicFrameLocks noChangeAspect="1"/>
          </p:cNvGraphicFramePr>
          <p:nvPr/>
        </p:nvGraphicFramePr>
        <p:xfrm>
          <a:off x="8134367" y="2588261"/>
          <a:ext cx="1757363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38" name="公式" r:id="rId3" imgW="1104900" imgH="660400" progId="Equation.3">
                  <p:embed/>
                </p:oleObj>
              </mc:Choice>
              <mc:Fallback>
                <p:oleObj name="公式" r:id="rId3" imgW="1104900" imgH="66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367" y="2588261"/>
                        <a:ext cx="1757363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18" name="Text Box 6"/>
          <p:cNvSpPr txBox="1">
            <a:spLocks noChangeArrowheads="1"/>
          </p:cNvSpPr>
          <p:nvPr/>
        </p:nvSpPr>
        <p:spPr bwMode="auto">
          <a:xfrm>
            <a:off x="4008438" y="4362133"/>
            <a:ext cx="56880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/>
            </a:pPr>
            <a:r>
              <a:rPr kumimoji="1"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联立的一阶微分方程组。</a:t>
            </a:r>
            <a:endParaRPr kumimoji="1" lang="zh-CN" altLang="en-US" baseline="-2500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4919" name="Text Box 7"/>
          <p:cNvSpPr txBox="1">
            <a:spLocks noChangeArrowheads="1"/>
          </p:cNvSpPr>
          <p:nvPr/>
        </p:nvSpPr>
        <p:spPr bwMode="auto">
          <a:xfrm>
            <a:off x="4008439" y="4938402"/>
            <a:ext cx="59039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kumimoji="1"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左端为状态变量的一阶导数。</a:t>
            </a:r>
            <a:endParaRPr kumimoji="1" lang="zh-CN" altLang="en-US" baseline="-2500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4920" name="Text Box 8"/>
          <p:cNvSpPr txBox="1">
            <a:spLocks noChangeArrowheads="1"/>
          </p:cNvSpPr>
          <p:nvPr/>
        </p:nvSpPr>
        <p:spPr bwMode="auto">
          <a:xfrm>
            <a:off x="4008438" y="5513104"/>
            <a:ext cx="56880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3"/>
            </a:pPr>
            <a:r>
              <a:rPr kumimoji="1"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右端含状态变量和输入量。</a:t>
            </a:r>
            <a:endParaRPr kumimoji="1" lang="zh-CN" altLang="en-US" baseline="-2500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94921" name="Group 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94922" name="Picture 10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4923" name="Text Box 1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4924" name="Group 1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94925" name="Picture 13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4926" name="Text Box 1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4927" name="Group 15"/>
          <p:cNvGrpSpPr/>
          <p:nvPr/>
        </p:nvGrpSpPr>
        <p:grpSpPr bwMode="auto">
          <a:xfrm>
            <a:off x="1489393" y="4217670"/>
            <a:ext cx="1643064" cy="850900"/>
            <a:chOff x="385" y="3022"/>
            <a:chExt cx="1035" cy="536"/>
          </a:xfrm>
        </p:grpSpPr>
        <p:pic>
          <p:nvPicPr>
            <p:cNvPr id="294928" name="Picture 16" descr="1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4929" name="Text Box 17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特点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294930" name="Group 1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94931" name="Picture 19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4932" name="Text Box 20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状态方程的矩阵形式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4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94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9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9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4" grpId="0"/>
      <p:bldP spid="294918" grpId="0"/>
      <p:bldP spid="294919" grpId="0"/>
      <p:bldP spid="294920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9" name="Text Box 3"/>
          <p:cNvSpPr txBox="1">
            <a:spLocks noChangeArrowheads="1"/>
          </p:cNvSpPr>
          <p:nvPr/>
        </p:nvSpPr>
        <p:spPr bwMode="auto">
          <a:xfrm>
            <a:off x="1489710" y="1624330"/>
            <a:ext cx="19380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一般形式：</a:t>
            </a:r>
            <a:endParaRPr kumimoji="1" lang="zh-CN" altLang="en-US" baseline="-25000">
              <a:latin typeface="Times New Roman" panose="02020603050405020304" pitchFamily="18" charset="0"/>
            </a:endParaRPr>
          </a:p>
        </p:txBody>
      </p:sp>
      <p:grpSp>
        <p:nvGrpSpPr>
          <p:cNvPr id="295945" name="Group 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95946" name="Picture 1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5947" name="Text Box 1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5948" name="Group 1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95949" name="Picture 1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5950" name="Text Box 1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5951" name="Group 15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95952" name="Picture 1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5953" name="Text Box 17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95956" name="Object 20"/>
          <p:cNvGraphicFramePr>
            <a:graphicFrameLocks noChangeAspect="1"/>
          </p:cNvGraphicFramePr>
          <p:nvPr/>
        </p:nvGraphicFramePr>
        <p:xfrm>
          <a:off x="2427940" y="2486978"/>
          <a:ext cx="398938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571" name="公式" r:id="rId3" imgW="1638300" imgH="520700" progId="Equation.3">
                  <p:embed/>
                </p:oleObj>
              </mc:Choice>
              <mc:Fallback>
                <p:oleObj name="公式" r:id="rId3" imgW="1638300" imgH="5207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940" y="2486978"/>
                        <a:ext cx="3989387" cy="12700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3399FF"/>
                          </a:gs>
                          <a:gs pos="50000">
                            <a:schemeClr val="bg1"/>
                          </a:gs>
                          <a:gs pos="100000">
                            <a:srgbClr val="3399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57" name="Object 21"/>
          <p:cNvGraphicFramePr>
            <a:graphicFrameLocks noChangeAspect="1"/>
          </p:cNvGraphicFramePr>
          <p:nvPr/>
        </p:nvGraphicFramePr>
        <p:xfrm>
          <a:off x="7000558" y="2405097"/>
          <a:ext cx="38576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572" name="Equation" r:id="rId5" imgW="1765300" imgH="368300" progId="Equation.DSMT4">
                  <p:embed/>
                </p:oleObj>
              </mc:Choice>
              <mc:Fallback>
                <p:oleObj name="Equation" r:id="rId5" imgW="1765300" imgH="3683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558" y="2405097"/>
                        <a:ext cx="3857625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58" name="Object 22"/>
          <p:cNvGraphicFramePr>
            <a:graphicFrameLocks noChangeAspect="1"/>
          </p:cNvGraphicFramePr>
          <p:nvPr/>
        </p:nvGraphicFramePr>
        <p:xfrm>
          <a:off x="6903737" y="3273432"/>
          <a:ext cx="43402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573" name="Equation" r:id="rId7" imgW="2400300" imgH="622300" progId="Equation.DSMT4">
                  <p:embed/>
                </p:oleObj>
              </mc:Choice>
              <mc:Fallback>
                <p:oleObj name="Equation" r:id="rId7" imgW="2400300" imgH="6223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3737" y="3273432"/>
                        <a:ext cx="4340225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32494" y="4615542"/>
            <a:ext cx="7868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也称向量微分方程，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X: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状态向量，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V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：输入向量。</a:t>
            </a:r>
            <a:endParaRPr lang="zh-CN" altLang="en-US" b="0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5220" y="5373106"/>
            <a:ext cx="48050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书中有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RLC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串联电路的例子。</a:t>
            </a:r>
            <a:endParaRPr lang="zh-CN" altLang="en-US" b="0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状态方程的一般形式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5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5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5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5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5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5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5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9" grpId="0" autoUpdateAnimBg="0" build="p"/>
      <p:bldP spid="2" grpId="0"/>
      <p:bldP spid="3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Text Box 2"/>
          <p:cNvSpPr txBox="1">
            <a:spLocks noChangeArrowheads="1"/>
          </p:cNvSpPr>
          <p:nvPr/>
        </p:nvSpPr>
        <p:spPr bwMode="auto">
          <a:xfrm>
            <a:off x="1202055" y="1480820"/>
            <a:ext cx="28028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FF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楷体_GB2312" pitchFamily="49" charset="-122"/>
              </a:rPr>
              <a:t>电路的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输出方程</a:t>
            </a:r>
            <a:endParaRPr kumimoji="1" lang="zh-CN" altLang="en-US" baseline="-25000" dirty="0">
              <a:solidFill>
                <a:srgbClr val="FF0000"/>
              </a:solidFill>
              <a:latin typeface="楷体_GB2312" pitchFamily="49" charset="-122"/>
            </a:endParaRPr>
          </a:p>
        </p:txBody>
      </p:sp>
      <p:graphicFrame>
        <p:nvGraphicFramePr>
          <p:cNvPr id="296963" name="Object 3"/>
          <p:cNvGraphicFramePr>
            <a:graphicFrameLocks noChangeAspect="1"/>
          </p:cNvGraphicFramePr>
          <p:nvPr/>
        </p:nvGraphicFramePr>
        <p:xfrm>
          <a:off x="6598620" y="2556828"/>
          <a:ext cx="4452937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1" name="公式" r:id="rId1" imgW="3098800" imgH="1612900" progId="Equation.3">
                  <p:embed/>
                </p:oleObj>
              </mc:Choice>
              <mc:Fallback>
                <p:oleObj name="公式" r:id="rId1" imgW="3098800" imgH="1612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8620" y="2556828"/>
                        <a:ext cx="4452937" cy="231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4" name="Text Box 4"/>
          <p:cNvSpPr txBox="1">
            <a:spLocks noChangeArrowheads="1"/>
          </p:cNvSpPr>
          <p:nvPr/>
        </p:nvSpPr>
        <p:spPr bwMode="auto">
          <a:xfrm>
            <a:off x="2572385" y="5009515"/>
            <a:ext cx="5902960" cy="121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buFontTx/>
              <a:buAutoNum type="circleNumDbPlain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代数方程。 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30000"/>
              </a:lnSpc>
              <a:buFontTx/>
              <a:buAutoNum type="circleNumDbPlain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用状态变量和输入量表示输出量。</a:t>
            </a:r>
            <a:endParaRPr kumimoji="1" lang="zh-CN" altLang="en-US" baseline="-2500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6965" name="Text Box 5"/>
          <p:cNvSpPr txBox="1">
            <a:spLocks noChangeArrowheads="1"/>
          </p:cNvSpPr>
          <p:nvPr/>
        </p:nvSpPr>
        <p:spPr bwMode="auto">
          <a:xfrm>
            <a:off x="6441440" y="5085715"/>
            <a:ext cx="19437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一般形式：</a:t>
            </a:r>
            <a:endParaRPr kumimoji="1" lang="zh-CN" altLang="en-US" baseline="-25000">
              <a:latin typeface="Times New Roman" panose="02020603050405020304" pitchFamily="18" charset="0"/>
            </a:endParaRPr>
          </a:p>
        </p:txBody>
      </p:sp>
      <p:sp>
        <p:nvSpPr>
          <p:cNvPr id="296966" name="Text Box 6"/>
          <p:cNvSpPr txBox="1">
            <a:spLocks noChangeArrowheads="1"/>
          </p:cNvSpPr>
          <p:nvPr/>
        </p:nvSpPr>
        <p:spPr bwMode="auto">
          <a:xfrm>
            <a:off x="8385812" y="5013676"/>
            <a:ext cx="222504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CX</a:t>
            </a:r>
            <a:r>
              <a:rPr kumimoji="1" lang="en-US" altLang="zh-CN" sz="36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60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DV</a:t>
            </a:r>
            <a:endParaRPr kumimoji="1" lang="en-US" altLang="zh-CN" sz="3600" baseline="-25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97008" name="Group 4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97009" name="Picture 49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010" name="Text Box 5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7011" name="Group 5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97012" name="Picture 52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013" name="Text Box 5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7045" name="Group 85"/>
          <p:cNvGrpSpPr/>
          <p:nvPr/>
        </p:nvGrpSpPr>
        <p:grpSpPr bwMode="auto">
          <a:xfrm>
            <a:off x="794068" y="4850130"/>
            <a:ext cx="1643064" cy="850900"/>
            <a:chOff x="385" y="3022"/>
            <a:chExt cx="1035" cy="536"/>
          </a:xfrm>
        </p:grpSpPr>
        <p:pic>
          <p:nvPicPr>
            <p:cNvPr id="297046" name="Picture 86" descr="1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047" name="Text Box 87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特点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97048" name="Line 88"/>
          <p:cNvSpPr>
            <a:spLocks noChangeShapeType="1"/>
          </p:cNvSpPr>
          <p:nvPr/>
        </p:nvSpPr>
        <p:spPr bwMode="auto">
          <a:xfrm>
            <a:off x="1427163" y="2272030"/>
            <a:ext cx="576262" cy="0"/>
          </a:xfrm>
          <a:prstGeom prst="line">
            <a:avLst/>
          </a:prstGeom>
          <a:noFill/>
          <a:ln w="57150">
            <a:solidFill>
              <a:srgbClr val="00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49" name="Rectangle 89"/>
          <p:cNvSpPr>
            <a:spLocks noChangeArrowheads="1"/>
          </p:cNvSpPr>
          <p:nvPr/>
        </p:nvSpPr>
        <p:spPr bwMode="auto">
          <a:xfrm>
            <a:off x="2213610" y="1951355"/>
            <a:ext cx="885444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电路中某些感兴趣的量与状态变量和输入量之间的关系。 </a:t>
            </a:r>
            <a:endParaRPr lang="zh-CN" altLang="en-US"/>
          </a:p>
        </p:txBody>
      </p:sp>
      <p:grpSp>
        <p:nvGrpSpPr>
          <p:cNvPr id="297050" name="Group 90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97051" name="Picture 91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052" name="Text Box 92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97085" name="Group 125"/>
          <p:cNvGrpSpPr/>
          <p:nvPr/>
        </p:nvGrpSpPr>
        <p:grpSpPr bwMode="auto">
          <a:xfrm>
            <a:off x="1789748" y="2671128"/>
            <a:ext cx="4249737" cy="2122487"/>
            <a:chOff x="567" y="597"/>
            <a:chExt cx="2677" cy="1337"/>
          </a:xfrm>
        </p:grpSpPr>
        <p:sp>
          <p:nvSpPr>
            <p:cNvPr id="297086" name="Oval 126"/>
            <p:cNvSpPr>
              <a:spLocks noChangeArrowheads="1"/>
            </p:cNvSpPr>
            <p:nvPr/>
          </p:nvSpPr>
          <p:spPr bwMode="auto">
            <a:xfrm>
              <a:off x="567" y="1117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297087" name="Line 127"/>
            <p:cNvSpPr>
              <a:spLocks noChangeShapeType="1"/>
            </p:cNvSpPr>
            <p:nvPr/>
          </p:nvSpPr>
          <p:spPr bwMode="auto">
            <a:xfrm>
              <a:off x="744" y="1065"/>
              <a:ext cx="1" cy="5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88" name="Line 128"/>
            <p:cNvSpPr>
              <a:spLocks noChangeShapeType="1"/>
            </p:cNvSpPr>
            <p:nvPr/>
          </p:nvSpPr>
          <p:spPr bwMode="auto">
            <a:xfrm>
              <a:off x="1566" y="709"/>
              <a:ext cx="127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89" name="Line 129"/>
            <p:cNvSpPr>
              <a:spLocks noChangeShapeType="1"/>
            </p:cNvSpPr>
            <p:nvPr/>
          </p:nvSpPr>
          <p:spPr bwMode="auto">
            <a:xfrm>
              <a:off x="2018" y="1389"/>
              <a:ext cx="0" cy="54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90" name="Freeform 130"/>
            <p:cNvSpPr/>
            <p:nvPr/>
          </p:nvSpPr>
          <p:spPr bwMode="auto">
            <a:xfrm>
              <a:off x="749" y="709"/>
              <a:ext cx="2087" cy="1225"/>
            </a:xfrm>
            <a:custGeom>
              <a:avLst/>
              <a:gdLst>
                <a:gd name="T0" fmla="*/ 402 w 2065"/>
                <a:gd name="T1" fmla="*/ 0 h 1246"/>
                <a:gd name="T2" fmla="*/ 0 w 2065"/>
                <a:gd name="T3" fmla="*/ 0 h 1246"/>
                <a:gd name="T4" fmla="*/ 0 w 2065"/>
                <a:gd name="T5" fmla="*/ 1246 h 1246"/>
                <a:gd name="T6" fmla="*/ 2065 w 2065"/>
                <a:gd name="T7" fmla="*/ 1246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5" h="1246">
                  <a:moveTo>
                    <a:pt x="402" y="0"/>
                  </a:moveTo>
                  <a:lnTo>
                    <a:pt x="0" y="0"/>
                  </a:lnTo>
                  <a:lnTo>
                    <a:pt x="0" y="1246"/>
                  </a:lnTo>
                  <a:lnTo>
                    <a:pt x="2065" y="1246"/>
                  </a:lnTo>
                </a:path>
              </a:pathLst>
            </a:custGeom>
            <a:noFill/>
            <a:ln w="28575" cmpd="sng">
              <a:solidFill>
                <a:srgbClr val="FFCC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91" name="Line 131"/>
            <p:cNvSpPr>
              <a:spLocks noChangeShapeType="1"/>
            </p:cNvSpPr>
            <p:nvPr/>
          </p:nvSpPr>
          <p:spPr bwMode="auto">
            <a:xfrm flipH="1">
              <a:off x="2836" y="709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92" name="Line 132"/>
            <p:cNvSpPr>
              <a:spLocks noChangeShapeType="1"/>
            </p:cNvSpPr>
            <p:nvPr/>
          </p:nvSpPr>
          <p:spPr bwMode="auto">
            <a:xfrm>
              <a:off x="2018" y="709"/>
              <a:ext cx="1" cy="58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93" name="Rectangle 133"/>
            <p:cNvSpPr>
              <a:spLocks noChangeArrowheads="1"/>
            </p:cNvSpPr>
            <p:nvPr/>
          </p:nvSpPr>
          <p:spPr bwMode="auto">
            <a:xfrm>
              <a:off x="2426" y="1162"/>
              <a:ext cx="28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97094" name="Rectangle 134"/>
            <p:cNvSpPr>
              <a:spLocks noChangeArrowheads="1"/>
            </p:cNvSpPr>
            <p:nvPr/>
          </p:nvSpPr>
          <p:spPr bwMode="auto">
            <a:xfrm>
              <a:off x="1301" y="749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95" name="Rectangle 135"/>
            <p:cNvSpPr>
              <a:spLocks noChangeArrowheads="1"/>
            </p:cNvSpPr>
            <p:nvPr/>
          </p:nvSpPr>
          <p:spPr bwMode="auto">
            <a:xfrm>
              <a:off x="1701" y="1163"/>
              <a:ext cx="15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96" name="Rectangle 136"/>
            <p:cNvSpPr>
              <a:spLocks noChangeArrowheads="1"/>
            </p:cNvSpPr>
            <p:nvPr/>
          </p:nvSpPr>
          <p:spPr bwMode="auto">
            <a:xfrm>
              <a:off x="1021" y="1208"/>
              <a:ext cx="31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97" name="Rectangle 137"/>
            <p:cNvSpPr>
              <a:spLocks noChangeArrowheads="1"/>
            </p:cNvSpPr>
            <p:nvPr/>
          </p:nvSpPr>
          <p:spPr bwMode="auto">
            <a:xfrm>
              <a:off x="2154" y="1027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98" name="Rectangle 138"/>
            <p:cNvSpPr>
              <a:spLocks noChangeArrowheads="1"/>
            </p:cNvSpPr>
            <p:nvPr/>
          </p:nvSpPr>
          <p:spPr bwMode="auto">
            <a:xfrm>
              <a:off x="1702" y="706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099" name="Line 139"/>
            <p:cNvSpPr>
              <a:spLocks noChangeShapeType="1"/>
            </p:cNvSpPr>
            <p:nvPr/>
          </p:nvSpPr>
          <p:spPr bwMode="auto">
            <a:xfrm>
              <a:off x="1610" y="709"/>
              <a:ext cx="317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00" name="Line 140"/>
            <p:cNvSpPr>
              <a:spLocks noChangeShapeType="1"/>
            </p:cNvSpPr>
            <p:nvPr/>
          </p:nvSpPr>
          <p:spPr bwMode="auto">
            <a:xfrm>
              <a:off x="2018" y="800"/>
              <a:ext cx="0" cy="22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01" name="Rectangle 141"/>
            <p:cNvSpPr>
              <a:spLocks noChangeArrowheads="1"/>
            </p:cNvSpPr>
            <p:nvPr/>
          </p:nvSpPr>
          <p:spPr bwMode="auto">
            <a:xfrm>
              <a:off x="2064" y="754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02" name="Rectangle 142"/>
            <p:cNvSpPr>
              <a:spLocks noChangeArrowheads="1"/>
            </p:cNvSpPr>
            <p:nvPr/>
          </p:nvSpPr>
          <p:spPr bwMode="auto">
            <a:xfrm>
              <a:off x="840" y="890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03" name="Rectangle 143"/>
            <p:cNvSpPr>
              <a:spLocks noChangeArrowheads="1"/>
            </p:cNvSpPr>
            <p:nvPr/>
          </p:nvSpPr>
          <p:spPr bwMode="auto">
            <a:xfrm>
              <a:off x="794" y="1525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7104" name="Rectangle 144"/>
            <p:cNvSpPr>
              <a:spLocks noChangeArrowheads="1"/>
            </p:cNvSpPr>
            <p:nvPr/>
          </p:nvSpPr>
          <p:spPr bwMode="auto">
            <a:xfrm>
              <a:off x="2154" y="1253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05" name="Rectangle 145"/>
            <p:cNvSpPr>
              <a:spLocks noChangeArrowheads="1"/>
            </p:cNvSpPr>
            <p:nvPr/>
          </p:nvSpPr>
          <p:spPr bwMode="auto">
            <a:xfrm>
              <a:off x="2109" y="1525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297106" name="Group 146"/>
            <p:cNvGrpSpPr/>
            <p:nvPr/>
          </p:nvGrpSpPr>
          <p:grpSpPr bwMode="auto">
            <a:xfrm>
              <a:off x="1882" y="1299"/>
              <a:ext cx="240" cy="93"/>
              <a:chOff x="3787" y="2478"/>
              <a:chExt cx="240" cy="93"/>
            </a:xfrm>
          </p:grpSpPr>
          <p:sp>
            <p:nvSpPr>
              <p:cNvPr id="297107" name="Line 147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108" name="Line 148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7109" name="Rectangle 149"/>
            <p:cNvSpPr>
              <a:spLocks noChangeArrowheads="1"/>
            </p:cNvSpPr>
            <p:nvPr/>
          </p:nvSpPr>
          <p:spPr bwMode="auto">
            <a:xfrm>
              <a:off x="2745" y="116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10" name="Rectangle 150"/>
            <p:cNvSpPr>
              <a:spLocks noChangeArrowheads="1"/>
            </p:cNvSpPr>
            <p:nvPr/>
          </p:nvSpPr>
          <p:spPr bwMode="auto">
            <a:xfrm>
              <a:off x="2972" y="1117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97111" name="Group 151"/>
            <p:cNvGrpSpPr/>
            <p:nvPr/>
          </p:nvGrpSpPr>
          <p:grpSpPr bwMode="auto">
            <a:xfrm rot="5400000">
              <a:off x="1303" y="449"/>
              <a:ext cx="113" cy="408"/>
              <a:chOff x="1565" y="2614"/>
              <a:chExt cx="90" cy="486"/>
            </a:xfrm>
          </p:grpSpPr>
          <p:sp>
            <p:nvSpPr>
              <p:cNvPr id="297112" name="Arc 152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113" name="Arc 153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114" name="Arc 154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115" name="Arc 155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97116" name="Rectangle 156"/>
            <p:cNvSpPr>
              <a:spLocks noChangeArrowheads="1"/>
            </p:cNvSpPr>
            <p:nvPr/>
          </p:nvSpPr>
          <p:spPr bwMode="auto">
            <a:xfrm>
              <a:off x="2925" y="845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17" name="Rectangle 157"/>
            <p:cNvSpPr>
              <a:spLocks noChangeArrowheads="1"/>
            </p:cNvSpPr>
            <p:nvPr/>
          </p:nvSpPr>
          <p:spPr bwMode="auto">
            <a:xfrm>
              <a:off x="2949" y="1480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689977" y="5757763"/>
            <a:ext cx="19221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Y: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输出向量</a:t>
            </a:r>
            <a:endParaRPr lang="zh-CN" altLang="en-US" b="0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输出方程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9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7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6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296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296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96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1000"/>
                                        <p:tgtEl>
                                          <p:spTgt spid="296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2" grpId="0"/>
      <p:bldP spid="296964" grpId="0" autoUpdateAnimBg="0" build="p"/>
      <p:bldP spid="296965" grpId="0" autoUpdateAnimBg="0" build="p"/>
      <p:bldP spid="296966" grpId="0" autoUpdateAnimBg="0" build="p"/>
      <p:bldP spid="297048" grpId="0" bldLvl="0" animBg="1"/>
      <p:bldP spid="297049" grpId="0" bldLvl="0" animBg="1"/>
      <p:bldP spid="2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584" name="Group 4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321585" name="Picture 4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1586" name="Text Box 5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21587" name="Group 5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321588" name="Picture 52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1589" name="Text Box 5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21642" name="Text Box 106"/>
          <p:cNvSpPr txBox="1">
            <a:spLocks noChangeArrowheads="1"/>
          </p:cNvSpPr>
          <p:nvPr/>
        </p:nvSpPr>
        <p:spPr bwMode="auto">
          <a:xfrm>
            <a:off x="1344295" y="1624330"/>
            <a:ext cx="1584325" cy="57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10-2</a:t>
            </a:r>
            <a:endParaRPr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1643" name="Text Box 107"/>
          <p:cNvSpPr txBox="1">
            <a:spLocks noChangeArrowheads="1"/>
          </p:cNvSpPr>
          <p:nvPr/>
        </p:nvSpPr>
        <p:spPr bwMode="auto">
          <a:xfrm>
            <a:off x="1350645" y="2413635"/>
            <a:ext cx="3762375" cy="50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列出电路的状态方程。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1647" name="Text Box 111"/>
          <p:cNvSpPr txBox="1">
            <a:spLocks noChangeArrowheads="1"/>
          </p:cNvSpPr>
          <p:nvPr/>
        </p:nvSpPr>
        <p:spPr bwMode="auto">
          <a:xfrm>
            <a:off x="1415415" y="5006979"/>
            <a:ext cx="661988" cy="521970"/>
          </a:xfrm>
          <a:prstGeom prst="rect">
            <a:avLst/>
          </a:prstGeom>
          <a:solidFill>
            <a:srgbClr val="99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1648" name="Rectangle 112"/>
          <p:cNvSpPr>
            <a:spLocks noChangeArrowheads="1"/>
          </p:cNvSpPr>
          <p:nvPr/>
        </p:nvSpPr>
        <p:spPr bwMode="auto">
          <a:xfrm>
            <a:off x="2281555" y="5008880"/>
            <a:ext cx="43815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对结点①列出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KCL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方程：</a:t>
            </a:r>
            <a:endParaRPr lang="zh-CN" altLang="en-US">
              <a:solidFill>
                <a:schemeClr val="bg1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21649" name="Object 113"/>
          <p:cNvGraphicFramePr>
            <a:graphicFrameLocks noChangeAspect="1"/>
          </p:cNvGraphicFramePr>
          <p:nvPr/>
        </p:nvGraphicFramePr>
        <p:xfrm>
          <a:off x="6596397" y="4725069"/>
          <a:ext cx="2868613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77" name="公式" r:id="rId2" imgW="1511300" imgH="609600" progId="Equation.3">
                  <p:embed/>
                </p:oleObj>
              </mc:Choice>
              <mc:Fallback>
                <p:oleObj name="公式" r:id="rId2" imgW="1511300" imgH="609600" progId="Equation.3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6397" y="4725069"/>
                        <a:ext cx="2868613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1651" name="Group 115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321652" name="Picture 11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1653" name="Text Box 117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21667" name="Group 131"/>
          <p:cNvGrpSpPr/>
          <p:nvPr/>
        </p:nvGrpSpPr>
        <p:grpSpPr bwMode="auto">
          <a:xfrm>
            <a:off x="5439095" y="1518636"/>
            <a:ext cx="6048375" cy="2917825"/>
            <a:chOff x="839" y="595"/>
            <a:chExt cx="3810" cy="1838"/>
          </a:xfrm>
        </p:grpSpPr>
        <p:sp>
          <p:nvSpPr>
            <p:cNvPr id="321645" name="Line 109"/>
            <p:cNvSpPr>
              <a:spLocks noChangeShapeType="1"/>
            </p:cNvSpPr>
            <p:nvPr/>
          </p:nvSpPr>
          <p:spPr bwMode="auto">
            <a:xfrm>
              <a:off x="1020" y="1026"/>
              <a:ext cx="40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596" name="Oval 60"/>
            <p:cNvSpPr>
              <a:spLocks noChangeArrowheads="1"/>
            </p:cNvSpPr>
            <p:nvPr/>
          </p:nvSpPr>
          <p:spPr bwMode="auto">
            <a:xfrm>
              <a:off x="839" y="1480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321591" name="Rectangle 55"/>
            <p:cNvSpPr>
              <a:spLocks noChangeArrowheads="1"/>
            </p:cNvSpPr>
            <p:nvPr/>
          </p:nvSpPr>
          <p:spPr bwMode="auto">
            <a:xfrm>
              <a:off x="3788" y="1299"/>
              <a:ext cx="499" cy="862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597" name="Line 61"/>
            <p:cNvSpPr>
              <a:spLocks noChangeShapeType="1"/>
            </p:cNvSpPr>
            <p:nvPr/>
          </p:nvSpPr>
          <p:spPr bwMode="auto">
            <a:xfrm flipH="1">
              <a:off x="1020" y="1027"/>
              <a:ext cx="0" cy="122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598" name="Line 62"/>
            <p:cNvSpPr>
              <a:spLocks noChangeShapeType="1"/>
            </p:cNvSpPr>
            <p:nvPr/>
          </p:nvSpPr>
          <p:spPr bwMode="auto">
            <a:xfrm>
              <a:off x="1838" y="1027"/>
              <a:ext cx="126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599" name="Line 63"/>
            <p:cNvSpPr>
              <a:spLocks noChangeShapeType="1"/>
            </p:cNvSpPr>
            <p:nvPr/>
          </p:nvSpPr>
          <p:spPr bwMode="auto">
            <a:xfrm>
              <a:off x="2652" y="1707"/>
              <a:ext cx="0" cy="54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01" name="Line 65"/>
            <p:cNvSpPr>
              <a:spLocks noChangeShapeType="1"/>
            </p:cNvSpPr>
            <p:nvPr/>
          </p:nvSpPr>
          <p:spPr bwMode="auto">
            <a:xfrm flipH="1">
              <a:off x="4015" y="1027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02" name="Line 66"/>
            <p:cNvSpPr>
              <a:spLocks noChangeShapeType="1"/>
            </p:cNvSpPr>
            <p:nvPr/>
          </p:nvSpPr>
          <p:spPr bwMode="auto">
            <a:xfrm>
              <a:off x="2652" y="1027"/>
              <a:ext cx="1" cy="58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03" name="Rectangle 67"/>
            <p:cNvSpPr>
              <a:spLocks noChangeArrowheads="1"/>
            </p:cNvSpPr>
            <p:nvPr/>
          </p:nvSpPr>
          <p:spPr bwMode="auto">
            <a:xfrm>
              <a:off x="1519" y="618"/>
              <a:ext cx="31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1604" name="Rectangle 68"/>
            <p:cNvSpPr>
              <a:spLocks noChangeArrowheads="1"/>
            </p:cNvSpPr>
            <p:nvPr/>
          </p:nvSpPr>
          <p:spPr bwMode="auto">
            <a:xfrm>
              <a:off x="2336" y="1526"/>
              <a:ext cx="15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1605" name="Rectangle 69"/>
            <p:cNvSpPr>
              <a:spLocks noChangeArrowheads="1"/>
            </p:cNvSpPr>
            <p:nvPr/>
          </p:nvSpPr>
          <p:spPr bwMode="auto">
            <a:xfrm>
              <a:off x="1293" y="1526"/>
              <a:ext cx="19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1606" name="Rectangle 70"/>
            <p:cNvSpPr>
              <a:spLocks noChangeArrowheads="1"/>
            </p:cNvSpPr>
            <p:nvPr/>
          </p:nvSpPr>
          <p:spPr bwMode="auto">
            <a:xfrm>
              <a:off x="2788" y="1345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1608" name="Line 72"/>
            <p:cNvSpPr>
              <a:spLocks noChangeShapeType="1"/>
            </p:cNvSpPr>
            <p:nvPr/>
          </p:nvSpPr>
          <p:spPr bwMode="auto">
            <a:xfrm>
              <a:off x="4286" y="1707"/>
              <a:ext cx="0" cy="3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09" name="Line 73"/>
            <p:cNvSpPr>
              <a:spLocks noChangeShapeType="1"/>
            </p:cNvSpPr>
            <p:nvPr/>
          </p:nvSpPr>
          <p:spPr bwMode="auto">
            <a:xfrm>
              <a:off x="1111" y="1026"/>
              <a:ext cx="317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med"/>
            </a:ln>
            <a:effectLst/>
            <a:scene3d>
              <a:camera prst="orthographicFront">
                <a:rot lat="0" lon="0" rev="108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14" name="Rectangle 78"/>
            <p:cNvSpPr>
              <a:spLocks noChangeArrowheads="1"/>
            </p:cNvSpPr>
            <p:nvPr/>
          </p:nvSpPr>
          <p:spPr bwMode="auto">
            <a:xfrm>
              <a:off x="4377" y="1755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1615" name="Rectangle 79"/>
            <p:cNvSpPr>
              <a:spLocks noChangeArrowheads="1"/>
            </p:cNvSpPr>
            <p:nvPr/>
          </p:nvSpPr>
          <p:spPr bwMode="auto">
            <a:xfrm>
              <a:off x="1112" y="1208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1616" name="Rectangle 80"/>
            <p:cNvSpPr>
              <a:spLocks noChangeArrowheads="1"/>
            </p:cNvSpPr>
            <p:nvPr/>
          </p:nvSpPr>
          <p:spPr bwMode="auto">
            <a:xfrm>
              <a:off x="1066" y="1843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1617" name="Rectangle 81"/>
            <p:cNvSpPr>
              <a:spLocks noChangeArrowheads="1"/>
            </p:cNvSpPr>
            <p:nvPr/>
          </p:nvSpPr>
          <p:spPr bwMode="auto">
            <a:xfrm>
              <a:off x="2788" y="1571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1618" name="Rectangle 82"/>
            <p:cNvSpPr>
              <a:spLocks noChangeArrowheads="1"/>
            </p:cNvSpPr>
            <p:nvPr/>
          </p:nvSpPr>
          <p:spPr bwMode="auto">
            <a:xfrm>
              <a:off x="2743" y="1843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kumimoji="1" lang="en-US" altLang="zh-CN" b="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321619" name="Group 83"/>
            <p:cNvGrpSpPr/>
            <p:nvPr/>
          </p:nvGrpSpPr>
          <p:grpSpPr bwMode="auto">
            <a:xfrm>
              <a:off x="2516" y="1617"/>
              <a:ext cx="240" cy="93"/>
              <a:chOff x="3787" y="2478"/>
              <a:chExt cx="240" cy="93"/>
            </a:xfrm>
          </p:grpSpPr>
          <p:sp>
            <p:nvSpPr>
              <p:cNvPr id="321620" name="Line 84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1621" name="Line 85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1622" name="Rectangle 86"/>
            <p:cNvSpPr>
              <a:spLocks noChangeArrowheads="1"/>
            </p:cNvSpPr>
            <p:nvPr/>
          </p:nvSpPr>
          <p:spPr bwMode="auto">
            <a:xfrm>
              <a:off x="3706" y="1526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623" name="Rectangle 87"/>
            <p:cNvSpPr>
              <a:spLocks noChangeArrowheads="1"/>
            </p:cNvSpPr>
            <p:nvPr/>
          </p:nvSpPr>
          <p:spPr bwMode="auto">
            <a:xfrm>
              <a:off x="2109" y="981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624" name="Rectangle 88"/>
            <p:cNvSpPr>
              <a:spLocks noChangeArrowheads="1"/>
            </p:cNvSpPr>
            <p:nvPr/>
          </p:nvSpPr>
          <p:spPr bwMode="auto">
            <a:xfrm>
              <a:off x="2155" y="709"/>
              <a:ext cx="31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1625" name="Line 89"/>
            <p:cNvSpPr>
              <a:spLocks noChangeShapeType="1"/>
            </p:cNvSpPr>
            <p:nvPr/>
          </p:nvSpPr>
          <p:spPr bwMode="auto">
            <a:xfrm>
              <a:off x="3516" y="1027"/>
              <a:ext cx="49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1626" name="Group 90"/>
            <p:cNvGrpSpPr/>
            <p:nvPr/>
          </p:nvGrpSpPr>
          <p:grpSpPr bwMode="auto">
            <a:xfrm>
              <a:off x="4105" y="1434"/>
              <a:ext cx="363" cy="363"/>
              <a:chOff x="4785" y="709"/>
              <a:chExt cx="363" cy="363"/>
            </a:xfrm>
          </p:grpSpPr>
          <p:sp>
            <p:nvSpPr>
              <p:cNvPr id="321627" name="Oval 91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321628" name="Line 92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21629" name="Rectangle 93"/>
            <p:cNvSpPr>
              <a:spLocks noChangeArrowheads="1"/>
            </p:cNvSpPr>
            <p:nvPr/>
          </p:nvSpPr>
          <p:spPr bwMode="auto">
            <a:xfrm>
              <a:off x="3879" y="1571"/>
              <a:ext cx="31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1630" name="Line 94"/>
            <p:cNvSpPr>
              <a:spLocks noChangeShapeType="1"/>
            </p:cNvSpPr>
            <p:nvPr/>
          </p:nvSpPr>
          <p:spPr bwMode="auto">
            <a:xfrm>
              <a:off x="3606" y="1026"/>
              <a:ext cx="317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med"/>
            </a:ln>
            <a:effectLst/>
            <a:scene3d>
              <a:camera prst="orthographicFront">
                <a:rot lat="0" lon="0" rev="108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32" name="Rectangle 96"/>
            <p:cNvSpPr>
              <a:spLocks noChangeArrowheads="1"/>
            </p:cNvSpPr>
            <p:nvPr/>
          </p:nvSpPr>
          <p:spPr bwMode="auto">
            <a:xfrm>
              <a:off x="3153" y="618"/>
              <a:ext cx="31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1633" name="Oval 97"/>
            <p:cNvSpPr>
              <a:spLocks noChangeArrowheads="1"/>
            </p:cNvSpPr>
            <p:nvPr/>
          </p:nvSpPr>
          <p:spPr bwMode="auto">
            <a:xfrm>
              <a:off x="2563" y="800"/>
              <a:ext cx="181" cy="182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1634" name="Oval 98"/>
            <p:cNvSpPr>
              <a:spLocks noChangeArrowheads="1"/>
            </p:cNvSpPr>
            <p:nvPr/>
          </p:nvSpPr>
          <p:spPr bwMode="auto">
            <a:xfrm>
              <a:off x="4060" y="1072"/>
              <a:ext cx="181" cy="182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1635" name="Line 99"/>
            <p:cNvSpPr>
              <a:spLocks noChangeShapeType="1"/>
            </p:cNvSpPr>
            <p:nvPr/>
          </p:nvSpPr>
          <p:spPr bwMode="auto">
            <a:xfrm flipH="1">
              <a:off x="4060" y="2161"/>
              <a:ext cx="0" cy="9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36" name="Line 100"/>
            <p:cNvSpPr>
              <a:spLocks noChangeShapeType="1"/>
            </p:cNvSpPr>
            <p:nvPr/>
          </p:nvSpPr>
          <p:spPr bwMode="auto">
            <a:xfrm flipH="1">
              <a:off x="2654" y="2251"/>
              <a:ext cx="0" cy="18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37" name="Line 101"/>
            <p:cNvSpPr>
              <a:spLocks noChangeShapeType="1"/>
            </p:cNvSpPr>
            <p:nvPr/>
          </p:nvSpPr>
          <p:spPr bwMode="auto">
            <a:xfrm>
              <a:off x="2518" y="2433"/>
              <a:ext cx="27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38" name="Freeform 102"/>
            <p:cNvSpPr/>
            <p:nvPr/>
          </p:nvSpPr>
          <p:spPr bwMode="auto">
            <a:xfrm>
              <a:off x="1656" y="1344"/>
              <a:ext cx="522" cy="590"/>
            </a:xfrm>
            <a:custGeom>
              <a:avLst/>
              <a:gdLst>
                <a:gd name="T0" fmla="*/ 522 w 522"/>
                <a:gd name="T1" fmla="*/ 159 h 590"/>
                <a:gd name="T2" fmla="*/ 431 w 522"/>
                <a:gd name="T3" fmla="*/ 23 h 590"/>
                <a:gd name="T4" fmla="*/ 159 w 522"/>
                <a:gd name="T5" fmla="*/ 23 h 590"/>
                <a:gd name="T6" fmla="*/ 23 w 522"/>
                <a:gd name="T7" fmla="*/ 159 h 590"/>
                <a:gd name="T8" fmla="*/ 23 w 522"/>
                <a:gd name="T9" fmla="*/ 431 h 590"/>
                <a:gd name="T10" fmla="*/ 159 w 522"/>
                <a:gd name="T11" fmla="*/ 567 h 590"/>
                <a:gd name="T12" fmla="*/ 386 w 522"/>
                <a:gd name="T13" fmla="*/ 567 h 590"/>
                <a:gd name="T14" fmla="*/ 477 w 522"/>
                <a:gd name="T15" fmla="*/ 521 h 590"/>
                <a:gd name="T16" fmla="*/ 522 w 522"/>
                <a:gd name="T17" fmla="*/ 385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" h="590">
                  <a:moveTo>
                    <a:pt x="522" y="159"/>
                  </a:moveTo>
                  <a:cubicBezTo>
                    <a:pt x="506" y="102"/>
                    <a:pt x="491" y="46"/>
                    <a:pt x="431" y="23"/>
                  </a:cubicBezTo>
                  <a:cubicBezTo>
                    <a:pt x="371" y="0"/>
                    <a:pt x="227" y="0"/>
                    <a:pt x="159" y="23"/>
                  </a:cubicBezTo>
                  <a:cubicBezTo>
                    <a:pt x="91" y="46"/>
                    <a:pt x="46" y="91"/>
                    <a:pt x="23" y="159"/>
                  </a:cubicBezTo>
                  <a:cubicBezTo>
                    <a:pt x="0" y="227"/>
                    <a:pt x="0" y="363"/>
                    <a:pt x="23" y="431"/>
                  </a:cubicBezTo>
                  <a:cubicBezTo>
                    <a:pt x="46" y="499"/>
                    <a:pt x="99" y="544"/>
                    <a:pt x="159" y="567"/>
                  </a:cubicBezTo>
                  <a:cubicBezTo>
                    <a:pt x="219" y="590"/>
                    <a:pt x="333" y="575"/>
                    <a:pt x="386" y="567"/>
                  </a:cubicBezTo>
                  <a:cubicBezTo>
                    <a:pt x="439" y="559"/>
                    <a:pt x="454" y="551"/>
                    <a:pt x="477" y="521"/>
                  </a:cubicBezTo>
                  <a:cubicBezTo>
                    <a:pt x="500" y="491"/>
                    <a:pt x="515" y="408"/>
                    <a:pt x="522" y="385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39" name="Freeform 103"/>
            <p:cNvSpPr/>
            <p:nvPr/>
          </p:nvSpPr>
          <p:spPr bwMode="auto">
            <a:xfrm>
              <a:off x="3062" y="1344"/>
              <a:ext cx="522" cy="590"/>
            </a:xfrm>
            <a:custGeom>
              <a:avLst/>
              <a:gdLst>
                <a:gd name="T0" fmla="*/ 522 w 522"/>
                <a:gd name="T1" fmla="*/ 159 h 590"/>
                <a:gd name="T2" fmla="*/ 431 w 522"/>
                <a:gd name="T3" fmla="*/ 23 h 590"/>
                <a:gd name="T4" fmla="*/ 159 w 522"/>
                <a:gd name="T5" fmla="*/ 23 h 590"/>
                <a:gd name="T6" fmla="*/ 23 w 522"/>
                <a:gd name="T7" fmla="*/ 159 h 590"/>
                <a:gd name="T8" fmla="*/ 23 w 522"/>
                <a:gd name="T9" fmla="*/ 431 h 590"/>
                <a:gd name="T10" fmla="*/ 159 w 522"/>
                <a:gd name="T11" fmla="*/ 567 h 590"/>
                <a:gd name="T12" fmla="*/ 386 w 522"/>
                <a:gd name="T13" fmla="*/ 567 h 590"/>
                <a:gd name="T14" fmla="*/ 477 w 522"/>
                <a:gd name="T15" fmla="*/ 521 h 590"/>
                <a:gd name="T16" fmla="*/ 522 w 522"/>
                <a:gd name="T17" fmla="*/ 385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" h="590">
                  <a:moveTo>
                    <a:pt x="522" y="159"/>
                  </a:moveTo>
                  <a:cubicBezTo>
                    <a:pt x="506" y="102"/>
                    <a:pt x="491" y="46"/>
                    <a:pt x="431" y="23"/>
                  </a:cubicBezTo>
                  <a:cubicBezTo>
                    <a:pt x="371" y="0"/>
                    <a:pt x="227" y="0"/>
                    <a:pt x="159" y="23"/>
                  </a:cubicBezTo>
                  <a:cubicBezTo>
                    <a:pt x="91" y="46"/>
                    <a:pt x="46" y="91"/>
                    <a:pt x="23" y="159"/>
                  </a:cubicBezTo>
                  <a:cubicBezTo>
                    <a:pt x="0" y="227"/>
                    <a:pt x="0" y="363"/>
                    <a:pt x="23" y="431"/>
                  </a:cubicBezTo>
                  <a:cubicBezTo>
                    <a:pt x="46" y="499"/>
                    <a:pt x="99" y="544"/>
                    <a:pt x="159" y="567"/>
                  </a:cubicBezTo>
                  <a:cubicBezTo>
                    <a:pt x="219" y="590"/>
                    <a:pt x="333" y="575"/>
                    <a:pt x="386" y="567"/>
                  </a:cubicBezTo>
                  <a:cubicBezTo>
                    <a:pt x="439" y="559"/>
                    <a:pt x="454" y="551"/>
                    <a:pt x="477" y="521"/>
                  </a:cubicBezTo>
                  <a:cubicBezTo>
                    <a:pt x="500" y="491"/>
                    <a:pt x="515" y="408"/>
                    <a:pt x="522" y="385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640" name="Text Box 104"/>
            <p:cNvSpPr txBox="1">
              <a:spLocks noChangeArrowheads="1"/>
            </p:cNvSpPr>
            <p:nvPr/>
          </p:nvSpPr>
          <p:spPr bwMode="auto">
            <a:xfrm>
              <a:off x="1747" y="1435"/>
              <a:ext cx="4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1641" name="Text Box 105"/>
            <p:cNvSpPr txBox="1">
              <a:spLocks noChangeArrowheads="1"/>
            </p:cNvSpPr>
            <p:nvPr/>
          </p:nvSpPr>
          <p:spPr bwMode="auto">
            <a:xfrm>
              <a:off x="3153" y="1480"/>
              <a:ext cx="4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1644" name="Line 108"/>
            <p:cNvSpPr>
              <a:spLocks noChangeShapeType="1"/>
            </p:cNvSpPr>
            <p:nvPr/>
          </p:nvSpPr>
          <p:spPr bwMode="auto">
            <a:xfrm>
              <a:off x="1020" y="2251"/>
              <a:ext cx="303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1655" name="Group 119"/>
            <p:cNvGrpSpPr/>
            <p:nvPr/>
          </p:nvGrpSpPr>
          <p:grpSpPr bwMode="auto">
            <a:xfrm rot="5400000">
              <a:off x="3254" y="788"/>
              <a:ext cx="113" cy="408"/>
              <a:chOff x="1565" y="2614"/>
              <a:chExt cx="90" cy="486"/>
            </a:xfrm>
          </p:grpSpPr>
          <p:sp>
            <p:nvSpPr>
              <p:cNvPr id="321656" name="Arc 120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1657" name="Arc 121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1658" name="Arc 122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1659" name="Arc 123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21660" name="Group 124"/>
            <p:cNvGrpSpPr/>
            <p:nvPr/>
          </p:nvGrpSpPr>
          <p:grpSpPr bwMode="auto">
            <a:xfrm rot="5400000">
              <a:off x="1576" y="788"/>
              <a:ext cx="113" cy="408"/>
              <a:chOff x="1565" y="2614"/>
              <a:chExt cx="90" cy="486"/>
            </a:xfrm>
          </p:grpSpPr>
          <p:sp>
            <p:nvSpPr>
              <p:cNvPr id="321661" name="Arc 125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1662" name="Arc 126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1663" name="Arc 127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1664" name="Arc 128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21665" name="Object 129"/>
            <p:cNvGraphicFramePr>
              <a:graphicFrameLocks noChangeAspect="1"/>
            </p:cNvGraphicFramePr>
            <p:nvPr/>
          </p:nvGraphicFramePr>
          <p:xfrm>
            <a:off x="1020" y="595"/>
            <a:ext cx="284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278" name="公式" r:id="rId5" imgW="241300" imgH="355600" progId="Equation.3">
                    <p:embed/>
                  </p:oleObj>
                </mc:Choice>
                <mc:Fallback>
                  <p:oleObj name="公式" r:id="rId5" imgW="241300" imgH="355600" progId="Equation.3">
                    <p:embed/>
                    <p:pic>
                      <p:nvPicPr>
                        <p:cNvPr id="0" name="Object 1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595"/>
                          <a:ext cx="284" cy="4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1666" name="Object 130"/>
            <p:cNvGraphicFramePr>
              <a:graphicFrameLocks noChangeAspect="1"/>
            </p:cNvGraphicFramePr>
            <p:nvPr/>
          </p:nvGraphicFramePr>
          <p:xfrm>
            <a:off x="3651" y="618"/>
            <a:ext cx="284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279" name="公式" r:id="rId7" imgW="241300" imgH="355600" progId="Equation.3">
                    <p:embed/>
                  </p:oleObj>
                </mc:Choice>
                <mc:Fallback>
                  <p:oleObj name="公式" r:id="rId7" imgW="241300" imgH="355600" progId="Equation.3">
                    <p:embed/>
                    <p:pic>
                      <p:nvPicPr>
                        <p:cNvPr id="0" name="Object 1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618"/>
                          <a:ext cx="284" cy="4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状态方程例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1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1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1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1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2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1000"/>
                                        <p:tgtEl>
                                          <p:spTgt spid="32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1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1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1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1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2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642" grpId="0" bldLvl="0" animBg="1"/>
      <p:bldP spid="321643" grpId="0"/>
      <p:bldP spid="321647" grpId="0" bldLvl="0" animBg="1"/>
      <p:bldP spid="321648" grpId="0" bldLvl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560" name="Group 4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320561" name="Picture 4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0562" name="Text Box 5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20563" name="Group 5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320564" name="Picture 52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0565" name="Text Box 5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20574" name="Rectangle 62"/>
          <p:cNvSpPr>
            <a:spLocks noChangeArrowheads="1"/>
          </p:cNvSpPr>
          <p:nvPr/>
        </p:nvSpPr>
        <p:spPr bwMode="auto">
          <a:xfrm>
            <a:off x="1131270" y="1839438"/>
            <a:ext cx="54679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对回路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和回路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列出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KVL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方程：</a:t>
            </a:r>
            <a:endParaRPr lang="zh-CN" altLang="en-US">
              <a:solidFill>
                <a:schemeClr val="bg1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0575" name="Rectangle 63"/>
          <p:cNvSpPr>
            <a:spLocks noChangeArrowheads="1"/>
          </p:cNvSpPr>
          <p:nvPr/>
        </p:nvSpPr>
        <p:spPr bwMode="auto">
          <a:xfrm>
            <a:off x="1059831" y="2780189"/>
            <a:ext cx="54546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把以上方程整理成矩阵形式有：</a:t>
            </a:r>
            <a:endParaRPr lang="zh-CN" altLang="en-US">
              <a:solidFill>
                <a:schemeClr val="bg1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20613" name="Group 10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320614" name="Picture 102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0615" name="Text Box 103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320616" name="Object 104"/>
          <p:cNvGraphicFramePr>
            <a:graphicFrameLocks noChangeAspect="1"/>
          </p:cNvGraphicFramePr>
          <p:nvPr/>
        </p:nvGraphicFramePr>
        <p:xfrm>
          <a:off x="6998970" y="1344295"/>
          <a:ext cx="3995738" cy="203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25" name="公式" r:id="rId3" imgW="2222500" imgH="1117600" progId="Equation.3">
                  <p:embed/>
                </p:oleObj>
              </mc:Choice>
              <mc:Fallback>
                <p:oleObj name="公式" r:id="rId3" imgW="2222500" imgH="1117600" progId="Equation.3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8970" y="1344295"/>
                        <a:ext cx="3995738" cy="203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0618" name="Group 106"/>
          <p:cNvGrpSpPr/>
          <p:nvPr/>
        </p:nvGrpSpPr>
        <p:grpSpPr bwMode="auto">
          <a:xfrm>
            <a:off x="2351105" y="3357880"/>
            <a:ext cx="7273925" cy="2808288"/>
            <a:chOff x="521" y="2341"/>
            <a:chExt cx="4582" cy="1769"/>
          </a:xfrm>
        </p:grpSpPr>
        <p:graphicFrame>
          <p:nvGraphicFramePr>
            <p:cNvPr id="320570" name="Object 58"/>
            <p:cNvGraphicFramePr>
              <a:graphicFrameLocks noChangeAspect="1"/>
            </p:cNvGraphicFramePr>
            <p:nvPr/>
          </p:nvGraphicFramePr>
          <p:xfrm>
            <a:off x="1202" y="2341"/>
            <a:ext cx="3901" cy="17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226" name="" r:id="rId5" imgW="4318000" imgH="1625600" progId="Equation.3">
                    <p:embed/>
                  </p:oleObj>
                </mc:Choice>
                <mc:Fallback>
                  <p:oleObj name="" r:id="rId5" imgW="4318000" imgH="162560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998"/>
                        <a:stretch>
                          <a:fillRect/>
                        </a:stretch>
                      </p:blipFill>
                      <p:spPr bwMode="auto">
                        <a:xfrm>
                          <a:off x="1202" y="2341"/>
                          <a:ext cx="3901" cy="17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0617" name="Object 105"/>
            <p:cNvGraphicFramePr>
              <a:graphicFrameLocks noChangeAspect="1"/>
            </p:cNvGraphicFramePr>
            <p:nvPr/>
          </p:nvGraphicFramePr>
          <p:xfrm>
            <a:off x="521" y="2387"/>
            <a:ext cx="634" cy="17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227" name="公式" r:id="rId7" imgW="660400" imgH="1778000" progId="Equation.3">
                    <p:embed/>
                  </p:oleObj>
                </mc:Choice>
                <mc:Fallback>
                  <p:oleObj name="公式" r:id="rId7" imgW="660400" imgH="1778000" progId="Equation.3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2387"/>
                          <a:ext cx="634" cy="17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0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0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0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0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74" grpId="0" bldLvl="0" animBg="1"/>
      <p:bldP spid="320575" grpId="0" bldLvl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562" name="Group 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322563" name="Picture 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2564" name="Text Box 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22565" name="Group 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322566" name="Picture 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2567" name="Text Box 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322583" name="Object 23"/>
          <p:cNvGraphicFramePr>
            <a:graphicFrameLocks noChangeAspect="1"/>
          </p:cNvGraphicFramePr>
          <p:nvPr/>
        </p:nvGraphicFramePr>
        <p:xfrm>
          <a:off x="2927367" y="2273652"/>
          <a:ext cx="1368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96" name="" r:id="rId2" imgW="673100" imgH="304800" progId="Equation.3">
                  <p:embed/>
                </p:oleObj>
              </mc:Choice>
              <mc:Fallback>
                <p:oleObj name="" r:id="rId2" imgW="673100" imgH="3048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67" y="2273652"/>
                        <a:ext cx="1368425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82" name="Object 22"/>
          <p:cNvGraphicFramePr>
            <a:graphicFrameLocks noChangeAspect="1"/>
          </p:cNvGraphicFramePr>
          <p:nvPr/>
        </p:nvGraphicFramePr>
        <p:xfrm>
          <a:off x="2855930" y="2921318"/>
          <a:ext cx="26638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97" name="" r:id="rId4" imgW="1333500" imgH="317500" progId="Equation.DSMT4">
                  <p:embed/>
                </p:oleObj>
              </mc:Choice>
              <mc:Fallback>
                <p:oleObj name="" r:id="rId4" imgW="1333500" imgH="3175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30" y="2921318"/>
                        <a:ext cx="266382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81" name="Object 21"/>
          <p:cNvGraphicFramePr>
            <a:graphicFrameLocks noChangeAspect="1"/>
          </p:cNvGraphicFramePr>
          <p:nvPr/>
        </p:nvGraphicFramePr>
        <p:xfrm>
          <a:off x="2495550" y="4576450"/>
          <a:ext cx="6337300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98" name="" r:id="rId6" imgW="3035300" imgH="571500" progId="Equation.3">
                  <p:embed/>
                </p:oleObj>
              </mc:Choice>
              <mc:Fallback>
                <p:oleObj name="" r:id="rId6" imgW="3035300" imgH="5715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576450"/>
                        <a:ext cx="6337300" cy="1198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584" name="Rectangle 24"/>
          <p:cNvSpPr>
            <a:spLocks noChangeArrowheads="1"/>
          </p:cNvSpPr>
          <p:nvPr/>
        </p:nvSpPr>
        <p:spPr bwMode="auto">
          <a:xfrm>
            <a:off x="1705610" y="1696085"/>
            <a:ext cx="698436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若以结点①、②的电压作为输出，则有：</a:t>
            </a:r>
            <a:endParaRPr lang="zh-CN" altLang="en-US">
              <a:solidFill>
                <a:schemeClr val="bg1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2586" name="Rectangle 26"/>
          <p:cNvSpPr>
            <a:spLocks noChangeArrowheads="1"/>
          </p:cNvSpPr>
          <p:nvPr/>
        </p:nvSpPr>
        <p:spPr bwMode="auto">
          <a:xfrm>
            <a:off x="2137093" y="3855563"/>
            <a:ext cx="411543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cs typeface="Times New Roman" panose="02020603050405020304" pitchFamily="18" charset="0"/>
              </a:rPr>
              <a:t>整理并写成矩阵形式有：</a:t>
            </a:r>
            <a:endParaRPr lang="zh-CN" altLang="en-US" dirty="0">
              <a:solidFill>
                <a:schemeClr val="bg1"/>
              </a:solidFill>
              <a:latin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22587" name="Group 27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322588" name="Picture 28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2589" name="Text Box 29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2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2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84" grpId="0" bldLvl="0" animBg="1"/>
      <p:bldP spid="322586" grpId="0" bldLvl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Text Box 2"/>
          <p:cNvSpPr txBox="1">
            <a:spLocks noChangeArrowheads="1"/>
          </p:cNvSpPr>
          <p:nvPr/>
        </p:nvSpPr>
        <p:spPr bwMode="auto">
          <a:xfrm>
            <a:off x="2803542" y="1438308"/>
            <a:ext cx="309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3587" name="Text Box 3"/>
          <p:cNvSpPr txBox="1">
            <a:spLocks noChangeArrowheads="1"/>
          </p:cNvSpPr>
          <p:nvPr/>
        </p:nvSpPr>
        <p:spPr bwMode="auto">
          <a:xfrm>
            <a:off x="914734" y="1627857"/>
            <a:ext cx="83508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1.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动态电路微分方程的阶数与电路结构的关系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323591" name="Text Box 7"/>
          <p:cNvSpPr txBox="1">
            <a:spLocks noChangeArrowheads="1"/>
          </p:cNvSpPr>
          <p:nvPr/>
        </p:nvSpPr>
        <p:spPr bwMode="auto">
          <a:xfrm>
            <a:off x="1349375" y="2275205"/>
            <a:ext cx="994537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楷体_GB2312" pitchFamily="49" charset="-122"/>
              </a:rPr>
              <a:t>动态电路微分方程的阶数与电路中所含</a:t>
            </a:r>
            <a:r>
              <a:rPr kumimoji="1" lang="zh-CN" altLang="en-US" dirty="0" smtClean="0">
                <a:solidFill>
                  <a:srgbClr val="FF0000"/>
                </a:solidFill>
                <a:latin typeface="楷体_GB2312" pitchFamily="49" charset="-122"/>
              </a:rPr>
              <a:t>独立</a:t>
            </a:r>
            <a:r>
              <a:rPr kumimoji="1" lang="zh-CN" altLang="en-US" dirty="0">
                <a:latin typeface="楷体_GB2312" pitchFamily="49" charset="-122"/>
              </a:rPr>
              <a:t>动态元件个数相等。</a:t>
            </a:r>
            <a:endParaRPr kumimoji="1" lang="zh-CN" altLang="en-US" dirty="0"/>
          </a:p>
        </p:txBody>
      </p:sp>
      <p:grpSp>
        <p:nvGrpSpPr>
          <p:cNvPr id="323592" name="Group 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323593" name="Picture 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3594" name="Text Box 1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23595" name="Group 1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323596" name="Picture 12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3597" name="Text Box 1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23599" name="Text Box 15"/>
          <p:cNvSpPr txBox="1">
            <a:spLocks noChangeArrowheads="1"/>
          </p:cNvSpPr>
          <p:nvPr/>
        </p:nvSpPr>
        <p:spPr bwMode="auto">
          <a:xfrm>
            <a:off x="2803542" y="2994058"/>
            <a:ext cx="309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23623" name="Group 39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323624" name="Picture 4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3625" name="Text Box 41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en-US" altLang="zh-CN" sz="3600" baseline="30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kumimoji="1"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7-11 </a:t>
            </a:r>
            <a:r>
              <a:rPr kumimoji="1"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动态电路时域分析中的几个问题</a:t>
            </a:r>
            <a:endParaRPr kumimoji="1"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90818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22780" y="3211830"/>
            <a:ext cx="8117205" cy="297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以</a:t>
            </a:r>
            <a:r>
              <a:rPr lang="zh-CN" altLang="en-US" dirty="0">
                <a:latin typeface="Times New Roman" panose="02020603050405020304" pitchFamily="18" charset="0"/>
              </a:rPr>
              <a:t>下四种情况中非独立的</a:t>
            </a:r>
            <a:r>
              <a:rPr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dirty="0">
                <a:latin typeface="Times New Roman" panose="02020603050405020304" pitchFamily="18" charset="0"/>
              </a:rPr>
              <a:t>不能作为状态变量，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不含以</a:t>
            </a:r>
            <a:r>
              <a:rPr lang="zh-CN" altLang="en-US" dirty="0">
                <a:latin typeface="Times New Roman" panose="02020603050405020304" pitchFamily="18" charset="0"/>
              </a:rPr>
              <a:t>下四种情况的网络称为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常态网络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状态变量数等于</a:t>
            </a: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dirty="0">
                <a:latin typeface="Times New Roman" panose="02020603050405020304" pitchFamily="18" charset="0"/>
              </a:rPr>
              <a:t>元件总数。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7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含有以</a:t>
            </a:r>
            <a:r>
              <a:rPr lang="zh-CN" altLang="en-US" dirty="0">
                <a:latin typeface="Times New Roman" panose="02020603050405020304" pitchFamily="18" charset="0"/>
              </a:rPr>
              <a:t>下四种情况的网络称为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非常态网络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网络的状态变量数小于网络中</a:t>
            </a: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dirty="0">
                <a:latin typeface="Times New Roman" panose="02020603050405020304" pitchFamily="18" charset="0"/>
              </a:rPr>
              <a:t>元件总数。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3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3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23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1000"/>
                                        <p:tgtEl>
                                          <p:spTgt spid="290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7" grpId="0"/>
      <p:bldP spid="323591" grpId="0" autoUpdateAnimBg="0" build="p"/>
      <p:bldP spid="2908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1815800" y="1439228"/>
            <a:ext cx="7380287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>
                <a:latin typeface="楷体_GB2312" pitchFamily="49" charset="-122"/>
              </a:rPr>
              <a:t>图示为电容放电电路，电容原先带有电压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o</a:t>
            </a:r>
            <a:r>
              <a:rPr kumimoji="1" lang="zh-CN" altLang="en-US">
                <a:latin typeface="Times New Roman" panose="02020603050405020304" pitchFamily="18" charset="0"/>
              </a:rPr>
              <a:t>，</a:t>
            </a:r>
            <a:r>
              <a:rPr kumimoji="1" lang="zh-CN" altLang="en-US">
                <a:latin typeface="楷体_GB2312" pitchFamily="49" charset="-122"/>
              </a:rPr>
              <a:t>求开关闭合后电容电压随时间的变化。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91139" name="Text Box 3"/>
          <p:cNvSpPr txBox="1">
            <a:spLocks noChangeArrowheads="1"/>
          </p:cNvSpPr>
          <p:nvPr/>
        </p:nvSpPr>
        <p:spPr bwMode="auto">
          <a:xfrm>
            <a:off x="699770" y="1478915"/>
            <a:ext cx="1150620" cy="579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pPr algn="ctr"/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1-1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64" name="Text Box 28"/>
          <p:cNvSpPr txBox="1">
            <a:spLocks noChangeArrowheads="1"/>
          </p:cNvSpPr>
          <p:nvPr/>
        </p:nvSpPr>
        <p:spPr bwMode="auto">
          <a:xfrm>
            <a:off x="844235" y="2703354"/>
            <a:ext cx="576262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1165" name="Object 29"/>
          <p:cNvGraphicFramePr>
            <a:graphicFrameLocks noChangeAspect="1"/>
          </p:cNvGraphicFramePr>
          <p:nvPr/>
        </p:nvGraphicFramePr>
        <p:xfrm>
          <a:off x="5735322" y="2481898"/>
          <a:ext cx="2795588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68" name="公式" r:id="rId1" imgW="1574800" imgH="660400" progId="Equation.3">
                  <p:embed/>
                </p:oleObj>
              </mc:Choice>
              <mc:Fallback>
                <p:oleObj name="公式" r:id="rId1" imgW="1574800" imgH="6604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322" y="2481898"/>
                        <a:ext cx="2795588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66" name="Object 30"/>
          <p:cNvGraphicFramePr>
            <a:graphicFrameLocks noChangeAspect="1"/>
          </p:cNvGraphicFramePr>
          <p:nvPr/>
        </p:nvGraphicFramePr>
        <p:xfrm>
          <a:off x="1548767" y="2705104"/>
          <a:ext cx="36322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69" name="公式" r:id="rId3" imgW="1879600" imgH="317500" progId="Equation.3">
                  <p:embed/>
                </p:oleObj>
              </mc:Choice>
              <mc:Fallback>
                <p:oleObj name="公式" r:id="rId3" imgW="1879600" imgH="3175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8767" y="2705104"/>
                        <a:ext cx="363220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67" name="AutoShape 31"/>
          <p:cNvSpPr>
            <a:spLocks noChangeArrowheads="1"/>
          </p:cNvSpPr>
          <p:nvPr/>
        </p:nvSpPr>
        <p:spPr bwMode="auto">
          <a:xfrm>
            <a:off x="5151439" y="2995647"/>
            <a:ext cx="649287" cy="142875"/>
          </a:xfrm>
          <a:prstGeom prst="rightArrow">
            <a:avLst>
              <a:gd name="adj1" fmla="val 50000"/>
              <a:gd name="adj2" fmla="val 113611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68" name="Text Box 32"/>
          <p:cNvSpPr txBox="1">
            <a:spLocks noChangeArrowheads="1"/>
          </p:cNvSpPr>
          <p:nvPr/>
        </p:nvSpPr>
        <p:spPr bwMode="auto">
          <a:xfrm>
            <a:off x="1345248" y="3499803"/>
            <a:ext cx="2449512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特征根方程：</a:t>
            </a:r>
            <a:endParaRPr lang="zh-CN" altLang="en-US"/>
          </a:p>
        </p:txBody>
      </p:sp>
      <p:graphicFrame>
        <p:nvGraphicFramePr>
          <p:cNvPr id="91169" name="Object 33"/>
          <p:cNvGraphicFramePr>
            <a:graphicFrameLocks noChangeAspect="1"/>
          </p:cNvGraphicFramePr>
          <p:nvPr/>
        </p:nvGraphicFramePr>
        <p:xfrm>
          <a:off x="3591560" y="3572828"/>
          <a:ext cx="19764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70" name="公式" r:id="rId5" imgW="1130300" imgH="304800" progId="Equation.3">
                  <p:embed/>
                </p:oleObj>
              </mc:Choice>
              <mc:Fallback>
                <p:oleObj name="公式" r:id="rId5" imgW="1130300" imgH="3048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1560" y="3572828"/>
                        <a:ext cx="19764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70" name="Object 34"/>
          <p:cNvGraphicFramePr>
            <a:graphicFrameLocks noChangeAspect="1"/>
          </p:cNvGraphicFramePr>
          <p:nvPr/>
        </p:nvGraphicFramePr>
        <p:xfrm>
          <a:off x="6459538" y="3571558"/>
          <a:ext cx="1944687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71" name="公式" r:id="rId7" imgW="1104900" imgH="317500" progId="Equation.3">
                  <p:embed/>
                </p:oleObj>
              </mc:Choice>
              <mc:Fallback>
                <p:oleObj name="公式" r:id="rId7" imgW="1104900" imgH="3175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9538" y="3571558"/>
                        <a:ext cx="1944687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71" name="AutoShape 35"/>
          <p:cNvSpPr>
            <a:spLocks noChangeArrowheads="1"/>
          </p:cNvSpPr>
          <p:nvPr/>
        </p:nvSpPr>
        <p:spPr bwMode="auto">
          <a:xfrm>
            <a:off x="5667390" y="3787458"/>
            <a:ext cx="576263" cy="144462"/>
          </a:xfrm>
          <a:prstGeom prst="rightArrow">
            <a:avLst>
              <a:gd name="adj1" fmla="val 50000"/>
              <a:gd name="adj2" fmla="val 99726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72" name="Text Box 36"/>
          <p:cNvSpPr txBox="1">
            <a:spLocks noChangeArrowheads="1"/>
          </p:cNvSpPr>
          <p:nvPr/>
        </p:nvSpPr>
        <p:spPr bwMode="auto">
          <a:xfrm>
            <a:off x="1347470" y="4292600"/>
            <a:ext cx="12230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通解：</a:t>
            </a:r>
            <a:endParaRPr lang="zh-CN" altLang="en-US"/>
          </a:p>
        </p:txBody>
      </p:sp>
      <p:graphicFrame>
        <p:nvGraphicFramePr>
          <p:cNvPr id="91173" name="Object 37"/>
          <p:cNvGraphicFramePr>
            <a:graphicFrameLocks noChangeAspect="1"/>
          </p:cNvGraphicFramePr>
          <p:nvPr/>
        </p:nvGraphicFramePr>
        <p:xfrm>
          <a:off x="4240532" y="4939983"/>
          <a:ext cx="1122363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72" name="公式" r:id="rId9" imgW="647700" imgH="317500" progId="Equation.3">
                  <p:embed/>
                </p:oleObj>
              </mc:Choice>
              <mc:Fallback>
                <p:oleObj name="公式" r:id="rId9" imgW="647700" imgH="3175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532" y="4939983"/>
                        <a:ext cx="1122363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74" name="Object 38"/>
          <p:cNvGraphicFramePr>
            <a:graphicFrameLocks noChangeAspect="1"/>
          </p:cNvGraphicFramePr>
          <p:nvPr/>
        </p:nvGraphicFramePr>
        <p:xfrm>
          <a:off x="2771458" y="3931604"/>
          <a:ext cx="35623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73" name="公式" r:id="rId11" imgW="1816100" imgH="469900" progId="Equation.3">
                  <p:embed/>
                </p:oleObj>
              </mc:Choice>
              <mc:Fallback>
                <p:oleObj name="公式" r:id="rId11" imgW="1816100" imgH="4699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458" y="3931604"/>
                        <a:ext cx="356235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75" name="AutoShape 39"/>
          <p:cNvSpPr>
            <a:spLocks noChangeArrowheads="1"/>
          </p:cNvSpPr>
          <p:nvPr/>
        </p:nvSpPr>
        <p:spPr bwMode="auto">
          <a:xfrm>
            <a:off x="5737544" y="5155883"/>
            <a:ext cx="649287" cy="144462"/>
          </a:xfrm>
          <a:prstGeom prst="rightArrow">
            <a:avLst>
              <a:gd name="adj1" fmla="val 50000"/>
              <a:gd name="adj2" fmla="val 112363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76" name="Text Box 40"/>
          <p:cNvSpPr txBox="1">
            <a:spLocks noChangeArrowheads="1"/>
          </p:cNvSpPr>
          <p:nvPr/>
        </p:nvSpPr>
        <p:spPr bwMode="auto">
          <a:xfrm>
            <a:off x="1273510" y="4939983"/>
            <a:ext cx="33115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代入初始条件得：</a:t>
            </a:r>
            <a:endParaRPr lang="zh-CN" altLang="en-US"/>
          </a:p>
        </p:txBody>
      </p:sp>
      <p:graphicFrame>
        <p:nvGraphicFramePr>
          <p:cNvPr id="91177" name="Object 41"/>
          <p:cNvGraphicFramePr>
            <a:graphicFrameLocks noChangeAspect="1"/>
          </p:cNvGraphicFramePr>
          <p:nvPr/>
        </p:nvGraphicFramePr>
        <p:xfrm>
          <a:off x="6442393" y="4579654"/>
          <a:ext cx="255428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874" name="公式" r:id="rId13" imgW="1358900" imgH="469900" progId="Equation.3">
                  <p:embed/>
                </p:oleObj>
              </mc:Choice>
              <mc:Fallback>
                <p:oleObj name="公式" r:id="rId13" imgW="1358900" imgH="4699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2393" y="4579654"/>
                        <a:ext cx="255428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78" name="Text Box 42"/>
          <p:cNvSpPr txBox="1">
            <a:spLocks noChangeArrowheads="1"/>
          </p:cNvSpPr>
          <p:nvPr/>
        </p:nvSpPr>
        <p:spPr bwMode="auto">
          <a:xfrm>
            <a:off x="2213610" y="5555615"/>
            <a:ext cx="931799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楷体_GB2312" pitchFamily="49" charset="-122"/>
              </a:rPr>
              <a:t>在动态电路分析中，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初始条件</a:t>
            </a:r>
            <a:r>
              <a:rPr lang="zh-CN" altLang="en-US" dirty="0" smtClean="0">
                <a:latin typeface="楷体_GB2312" pitchFamily="49" charset="-122"/>
              </a:rPr>
              <a:t>是得到</a:t>
            </a:r>
            <a:r>
              <a:rPr lang="zh-CN" altLang="en-US" dirty="0">
                <a:latin typeface="楷体_GB2312" pitchFamily="49" charset="-122"/>
              </a:rPr>
              <a:t>确定解答的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必需条件</a:t>
            </a:r>
            <a:r>
              <a:rPr lang="zh-CN" altLang="en-US" dirty="0">
                <a:latin typeface="楷体_GB2312" pitchFamily="49" charset="-122"/>
              </a:rPr>
              <a:t>。</a:t>
            </a:r>
            <a:endParaRPr lang="zh-CN" altLang="en-US" dirty="0">
              <a:latin typeface="楷体_GB2312" pitchFamily="49" charset="-122"/>
            </a:endParaRPr>
          </a:p>
        </p:txBody>
      </p:sp>
      <p:grpSp>
        <p:nvGrpSpPr>
          <p:cNvPr id="91182" name="Group 46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91183" name="Picture 47" descr="7890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184" name="Text Box 4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1185" name="Group 49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91186" name="Picture 50" descr="7890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187" name="Text Box 5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1191" name="Group 55"/>
          <p:cNvGrpSpPr/>
          <p:nvPr/>
        </p:nvGrpSpPr>
        <p:grpSpPr bwMode="auto">
          <a:xfrm>
            <a:off x="556261" y="5372204"/>
            <a:ext cx="1643064" cy="850900"/>
            <a:chOff x="385" y="3022"/>
            <a:chExt cx="1035" cy="536"/>
          </a:xfrm>
        </p:grpSpPr>
        <p:pic>
          <p:nvPicPr>
            <p:cNvPr id="91192" name="Picture 56" descr="123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193" name="Text Box 57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 dirty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明确</a:t>
              </a:r>
              <a:endParaRPr kumimoji="1" lang="zh-CN" altLang="en-US" sz="3200" b="0" dirty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91223" name="Group 87"/>
          <p:cNvGrpSpPr/>
          <p:nvPr/>
        </p:nvGrpSpPr>
        <p:grpSpPr bwMode="auto">
          <a:xfrm>
            <a:off x="8682355" y="1915194"/>
            <a:ext cx="2768600" cy="1768475"/>
            <a:chOff x="3631" y="865"/>
            <a:chExt cx="1744" cy="1114"/>
          </a:xfrm>
        </p:grpSpPr>
        <p:sp>
          <p:nvSpPr>
            <p:cNvPr id="91195" name="Line 59"/>
            <p:cNvSpPr>
              <a:spLocks noChangeShapeType="1"/>
            </p:cNvSpPr>
            <p:nvPr/>
          </p:nvSpPr>
          <p:spPr bwMode="auto">
            <a:xfrm>
              <a:off x="3697" y="1191"/>
              <a:ext cx="0" cy="7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96" name="Line 60"/>
            <p:cNvSpPr>
              <a:spLocks noChangeShapeType="1"/>
            </p:cNvSpPr>
            <p:nvPr/>
          </p:nvSpPr>
          <p:spPr bwMode="auto">
            <a:xfrm>
              <a:off x="3697" y="1962"/>
              <a:ext cx="117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97" name="Line 61"/>
            <p:cNvSpPr>
              <a:spLocks noChangeShapeType="1"/>
            </p:cNvSpPr>
            <p:nvPr/>
          </p:nvSpPr>
          <p:spPr bwMode="auto">
            <a:xfrm>
              <a:off x="4876" y="1599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98" name="Line 62"/>
            <p:cNvSpPr>
              <a:spLocks noChangeShapeType="1"/>
            </p:cNvSpPr>
            <p:nvPr/>
          </p:nvSpPr>
          <p:spPr bwMode="auto">
            <a:xfrm flipH="1">
              <a:off x="4874" y="1191"/>
              <a:ext cx="2" cy="3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99" name="Line 63"/>
            <p:cNvSpPr>
              <a:spLocks noChangeShapeType="1"/>
            </p:cNvSpPr>
            <p:nvPr/>
          </p:nvSpPr>
          <p:spPr bwMode="auto">
            <a:xfrm>
              <a:off x="3697" y="1191"/>
              <a:ext cx="33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200" name="Line 64"/>
            <p:cNvSpPr>
              <a:spLocks noChangeShapeType="1"/>
            </p:cNvSpPr>
            <p:nvPr/>
          </p:nvSpPr>
          <p:spPr bwMode="auto">
            <a:xfrm>
              <a:off x="4332" y="1191"/>
              <a:ext cx="54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201" name="Line 65"/>
            <p:cNvSpPr>
              <a:spLocks noChangeShapeType="1"/>
            </p:cNvSpPr>
            <p:nvPr/>
          </p:nvSpPr>
          <p:spPr bwMode="auto">
            <a:xfrm flipV="1">
              <a:off x="4059" y="1182"/>
              <a:ext cx="273" cy="13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202" name="Line 66"/>
            <p:cNvSpPr>
              <a:spLocks noChangeShapeType="1"/>
            </p:cNvSpPr>
            <p:nvPr/>
          </p:nvSpPr>
          <p:spPr bwMode="auto">
            <a:xfrm flipH="1" flipV="1">
              <a:off x="4105" y="1162"/>
              <a:ext cx="223" cy="1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203" name="Text Box 67"/>
            <p:cNvSpPr txBox="1">
              <a:spLocks noChangeArrowheads="1"/>
            </p:cNvSpPr>
            <p:nvPr/>
          </p:nvSpPr>
          <p:spPr bwMode="auto">
            <a:xfrm>
              <a:off x="3742" y="1434"/>
              <a:ext cx="4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endPara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1204" name="Text Box 68"/>
            <p:cNvSpPr txBox="1">
              <a:spLocks noChangeArrowheads="1"/>
            </p:cNvSpPr>
            <p:nvPr/>
          </p:nvSpPr>
          <p:spPr bwMode="auto">
            <a:xfrm>
              <a:off x="4831" y="1644"/>
              <a:ext cx="4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1205" name="Text Box 69"/>
            <p:cNvSpPr txBox="1">
              <a:spLocks noChangeArrowheads="1"/>
            </p:cNvSpPr>
            <p:nvPr/>
          </p:nvSpPr>
          <p:spPr bwMode="auto">
            <a:xfrm>
              <a:off x="4831" y="1100"/>
              <a:ext cx="4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1206" name="Text Box 70"/>
            <p:cNvSpPr txBox="1">
              <a:spLocks noChangeArrowheads="1"/>
            </p:cNvSpPr>
            <p:nvPr/>
          </p:nvSpPr>
          <p:spPr bwMode="auto">
            <a:xfrm>
              <a:off x="4468" y="1372"/>
              <a:ext cx="4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1207" name="Text Box 71"/>
            <p:cNvSpPr txBox="1">
              <a:spLocks noChangeArrowheads="1"/>
            </p:cNvSpPr>
            <p:nvPr/>
          </p:nvSpPr>
          <p:spPr bwMode="auto">
            <a:xfrm>
              <a:off x="4649" y="1616"/>
              <a:ext cx="27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1208" name="Text Box 72"/>
            <p:cNvSpPr txBox="1">
              <a:spLocks noChangeArrowheads="1"/>
            </p:cNvSpPr>
            <p:nvPr/>
          </p:nvSpPr>
          <p:spPr bwMode="auto">
            <a:xfrm>
              <a:off x="4967" y="1372"/>
              <a:ext cx="4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1209" name="Line 73"/>
            <p:cNvSpPr>
              <a:spLocks noChangeShapeType="1"/>
            </p:cNvSpPr>
            <p:nvPr/>
          </p:nvSpPr>
          <p:spPr bwMode="auto">
            <a:xfrm>
              <a:off x="4875" y="1690"/>
              <a:ext cx="0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210" name="Text Box 74"/>
            <p:cNvSpPr txBox="1">
              <a:spLocks noChangeArrowheads="1"/>
            </p:cNvSpPr>
            <p:nvPr/>
          </p:nvSpPr>
          <p:spPr bwMode="auto">
            <a:xfrm>
              <a:off x="4105" y="865"/>
              <a:ext cx="63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(</a:t>
              </a: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t=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0)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pSp>
          <p:nvGrpSpPr>
            <p:cNvPr id="91211" name="Group 75"/>
            <p:cNvGrpSpPr/>
            <p:nvPr/>
          </p:nvGrpSpPr>
          <p:grpSpPr bwMode="auto">
            <a:xfrm>
              <a:off x="4740" y="1508"/>
              <a:ext cx="240" cy="93"/>
              <a:chOff x="3787" y="2478"/>
              <a:chExt cx="240" cy="93"/>
            </a:xfrm>
          </p:grpSpPr>
          <p:sp>
            <p:nvSpPr>
              <p:cNvPr id="91212" name="Line 76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13" name="Line 77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1214" name="Rectangle 78"/>
            <p:cNvSpPr>
              <a:spLocks noChangeArrowheads="1"/>
            </p:cNvSpPr>
            <p:nvPr/>
          </p:nvSpPr>
          <p:spPr bwMode="auto">
            <a:xfrm>
              <a:off x="3631" y="1418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1220" name="Group 84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91221" name="Picture 85" descr="7890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222" name="Text Box 86">
              <a:hlinkClick r:id="rId1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04729" y="2858156"/>
            <a:ext cx="3905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解电路方程的数学方法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1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1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9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1000"/>
                                        <p:tgtEl>
                                          <p:spTgt spid="9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91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91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1000"/>
                                        <p:tgtEl>
                                          <p:spTgt spid="9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8" dur="500"/>
                                        <p:tgtEl>
                                          <p:spTgt spid="9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9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1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1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1000"/>
                                        <p:tgtEl>
                                          <p:spTgt spid="9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7" dur="500"/>
                                        <p:tgtEl>
                                          <p:spTgt spid="9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9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1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1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bldLvl="0" animBg="1"/>
      <p:bldP spid="91139" grpId="0" bldLvl="0" animBg="1"/>
      <p:bldP spid="91164" grpId="0" bldLvl="0" animBg="1"/>
      <p:bldP spid="91167" grpId="0" bldLvl="0" animBg="1"/>
      <p:bldP spid="91168" grpId="0" bldLvl="0" animBg="1"/>
      <p:bldP spid="91171" grpId="0" bldLvl="0" animBg="1"/>
      <p:bldP spid="91172" grpId="0" bldLvl="0" animBg="1"/>
      <p:bldP spid="91175" grpId="0" bldLvl="0" animBg="1"/>
      <p:bldP spid="91176" grpId="0" bldLvl="0" animBg="1"/>
      <p:bldP spid="91178" grpId="0" bldLvl="0" animBg="1"/>
      <p:bldP spid="2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Text Box 2"/>
          <p:cNvSpPr txBox="1">
            <a:spLocks noChangeArrowheads="1"/>
          </p:cNvSpPr>
          <p:nvPr/>
        </p:nvSpPr>
        <p:spPr bwMode="auto">
          <a:xfrm>
            <a:off x="2803542" y="1438308"/>
            <a:ext cx="309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23592" name="Group 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323593" name="Picture 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3594" name="Text Box 1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23595" name="Group 1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323596" name="Picture 12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3597" name="Text Box 1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23599" name="Text Box 15"/>
          <p:cNvSpPr txBox="1">
            <a:spLocks noChangeArrowheads="1"/>
          </p:cNvSpPr>
          <p:nvPr/>
        </p:nvSpPr>
        <p:spPr bwMode="auto">
          <a:xfrm>
            <a:off x="2803542" y="1271938"/>
            <a:ext cx="309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3600" name="Rectangle 16"/>
          <p:cNvSpPr>
            <a:spLocks noChangeArrowheads="1"/>
          </p:cNvSpPr>
          <p:nvPr/>
        </p:nvSpPr>
        <p:spPr bwMode="auto">
          <a:xfrm>
            <a:off x="1346835" y="1561465"/>
            <a:ext cx="6909435" cy="215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circleNumDbPlain"/>
            </a:pPr>
            <a:r>
              <a:rPr kumimoji="1"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当一个网络中存在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纯电容回路</a:t>
            </a:r>
            <a:r>
              <a:rPr kumimoji="1"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endParaRPr kumimoji="1"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kumimoji="1"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kumimoji="1"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由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KVL</a:t>
            </a:r>
            <a:r>
              <a:rPr kumimoji="1"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可知其中必有一个电容电压可由</a:t>
            </a:r>
            <a:endParaRPr kumimoji="1"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kumimoji="1"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kumimoji="1"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回路中其他元件的电压求出，</a:t>
            </a:r>
            <a:endParaRPr kumimoji="1"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kumimoji="1"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kumimoji="1"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此电容电压为非独立的电容电压。</a:t>
            </a:r>
            <a:endParaRPr kumimoji="1"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23601" name="Text Box 17"/>
          <p:cNvSpPr txBox="1">
            <a:spLocks noChangeArrowheads="1"/>
          </p:cNvSpPr>
          <p:nvPr/>
        </p:nvSpPr>
        <p:spPr bwMode="auto">
          <a:xfrm>
            <a:off x="770260" y="1561465"/>
            <a:ext cx="7207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bg1"/>
                </a:solidFill>
                <a:ea typeface="宋体" panose="02010600030101010101" pitchFamily="2" charset="-122"/>
              </a:rPr>
              <a:t>例</a:t>
            </a:r>
            <a:endParaRPr lang="zh-CN" altLang="en-US" sz="32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323602" name="Group 18"/>
          <p:cNvGrpSpPr/>
          <p:nvPr/>
        </p:nvGrpSpPr>
        <p:grpSpPr bwMode="auto">
          <a:xfrm>
            <a:off x="8220092" y="1565593"/>
            <a:ext cx="2735263" cy="2233612"/>
            <a:chOff x="3152" y="799"/>
            <a:chExt cx="1723" cy="1407"/>
          </a:xfrm>
        </p:grpSpPr>
        <p:sp>
          <p:nvSpPr>
            <p:cNvPr id="323603" name="Oval 19" descr="斜纹布"/>
            <p:cNvSpPr>
              <a:spLocks noChangeArrowheads="1"/>
            </p:cNvSpPr>
            <p:nvPr/>
          </p:nvSpPr>
          <p:spPr bwMode="auto">
            <a:xfrm>
              <a:off x="4785" y="890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04" name="Line 20"/>
            <p:cNvSpPr>
              <a:spLocks noChangeShapeType="1"/>
            </p:cNvSpPr>
            <p:nvPr/>
          </p:nvSpPr>
          <p:spPr bwMode="auto">
            <a:xfrm flipV="1">
              <a:off x="3243" y="935"/>
              <a:ext cx="72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05" name="Line 21"/>
            <p:cNvSpPr>
              <a:spLocks noChangeShapeType="1"/>
            </p:cNvSpPr>
            <p:nvPr/>
          </p:nvSpPr>
          <p:spPr bwMode="auto">
            <a:xfrm flipV="1">
              <a:off x="4059" y="935"/>
              <a:ext cx="72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06" name="Line 22"/>
            <p:cNvSpPr>
              <a:spLocks noChangeShapeType="1"/>
            </p:cNvSpPr>
            <p:nvPr/>
          </p:nvSpPr>
          <p:spPr bwMode="auto">
            <a:xfrm>
              <a:off x="3560" y="1344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07" name="Line 23"/>
            <p:cNvSpPr>
              <a:spLocks noChangeShapeType="1"/>
            </p:cNvSpPr>
            <p:nvPr/>
          </p:nvSpPr>
          <p:spPr bwMode="auto">
            <a:xfrm flipH="1" flipV="1">
              <a:off x="4468" y="935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08" name="Line 24"/>
            <p:cNvSpPr>
              <a:spLocks noChangeShapeType="1"/>
            </p:cNvSpPr>
            <p:nvPr/>
          </p:nvSpPr>
          <p:spPr bwMode="auto">
            <a:xfrm flipV="1">
              <a:off x="3560" y="1616"/>
              <a:ext cx="90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09" name="Line 25"/>
            <p:cNvSpPr>
              <a:spLocks noChangeShapeType="1"/>
            </p:cNvSpPr>
            <p:nvPr/>
          </p:nvSpPr>
          <p:spPr bwMode="auto">
            <a:xfrm flipH="1">
              <a:off x="4468" y="1344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10" name="Line 26"/>
            <p:cNvSpPr>
              <a:spLocks noChangeShapeType="1"/>
            </p:cNvSpPr>
            <p:nvPr/>
          </p:nvSpPr>
          <p:spPr bwMode="auto">
            <a:xfrm>
              <a:off x="4014" y="1616"/>
              <a:ext cx="0" cy="49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3611" name="Group 27"/>
            <p:cNvGrpSpPr/>
            <p:nvPr/>
          </p:nvGrpSpPr>
          <p:grpSpPr bwMode="auto">
            <a:xfrm rot="5400000">
              <a:off x="3896" y="872"/>
              <a:ext cx="240" cy="93"/>
              <a:chOff x="3787" y="2478"/>
              <a:chExt cx="240" cy="93"/>
            </a:xfrm>
          </p:grpSpPr>
          <p:sp>
            <p:nvSpPr>
              <p:cNvPr id="323612" name="Line 28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613" name="Line 29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3614" name="Group 30"/>
            <p:cNvGrpSpPr/>
            <p:nvPr/>
          </p:nvGrpSpPr>
          <p:grpSpPr bwMode="auto">
            <a:xfrm>
              <a:off x="3424" y="1253"/>
              <a:ext cx="240" cy="93"/>
              <a:chOff x="3787" y="2478"/>
              <a:chExt cx="240" cy="93"/>
            </a:xfrm>
          </p:grpSpPr>
          <p:sp>
            <p:nvSpPr>
              <p:cNvPr id="323615" name="Line 31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616" name="Line 32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3617" name="Group 33"/>
            <p:cNvGrpSpPr/>
            <p:nvPr/>
          </p:nvGrpSpPr>
          <p:grpSpPr bwMode="auto">
            <a:xfrm>
              <a:off x="4332" y="1253"/>
              <a:ext cx="240" cy="93"/>
              <a:chOff x="3787" y="2478"/>
              <a:chExt cx="240" cy="93"/>
            </a:xfrm>
          </p:grpSpPr>
          <p:sp>
            <p:nvSpPr>
              <p:cNvPr id="323618" name="Line 34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619" name="Line 35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3620" name="Line 36"/>
            <p:cNvSpPr>
              <a:spLocks noChangeShapeType="1"/>
            </p:cNvSpPr>
            <p:nvPr/>
          </p:nvSpPr>
          <p:spPr bwMode="auto">
            <a:xfrm flipH="1" flipV="1">
              <a:off x="3560" y="935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3621" name="Oval 37" descr="斜纹布"/>
            <p:cNvSpPr>
              <a:spLocks noChangeArrowheads="1"/>
            </p:cNvSpPr>
            <p:nvPr/>
          </p:nvSpPr>
          <p:spPr bwMode="auto">
            <a:xfrm>
              <a:off x="3152" y="890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3622" name="Oval 38" descr="斜纹布"/>
            <p:cNvSpPr>
              <a:spLocks noChangeArrowheads="1"/>
            </p:cNvSpPr>
            <p:nvPr/>
          </p:nvSpPr>
          <p:spPr bwMode="auto">
            <a:xfrm>
              <a:off x="3969" y="2115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3623" name="Group 39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323624" name="Picture 4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3625" name="Text Box 41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r>
              <a:rPr kumimoji="1"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非常态网络</a:t>
            </a:r>
            <a:r>
              <a:rPr kumimoji="1"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kumimoji="1"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9832" name="Rectangle 4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03645" y="3993532"/>
            <a:ext cx="7705725" cy="215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circleNumDbPlain" startAt="2"/>
            </a:pP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当网络中存在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纯电感结点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endParaRPr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由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KCL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可知其中必有一个电感电流可由</a:t>
            </a:r>
            <a:endParaRPr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其他元件的电流求出，</a:t>
            </a:r>
            <a:endParaRPr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此电感电流是非独立的。</a:t>
            </a:r>
            <a:endParaRPr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289895" name="Group 103"/>
          <p:cNvGrpSpPr/>
          <p:nvPr/>
        </p:nvGrpSpPr>
        <p:grpSpPr bwMode="auto">
          <a:xfrm>
            <a:off x="8040371" y="4201795"/>
            <a:ext cx="3024188" cy="1816100"/>
            <a:chOff x="1746" y="1424"/>
            <a:chExt cx="1905" cy="1144"/>
          </a:xfrm>
        </p:grpSpPr>
        <p:sp>
          <p:nvSpPr>
            <p:cNvPr id="289855" name="Line 63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2608" y="1524"/>
              <a:ext cx="27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9856" name="Line 64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2744" y="1524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9857" name="Line 65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2744" y="2205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9858" name="Line 6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1837" y="1524"/>
              <a:ext cx="36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9859" name="Line 67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3289" y="1524"/>
              <a:ext cx="27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9868" name="Oval 76" descr="斜纹布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561" y="1479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69" name="Oval 77" descr="斜纹布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699" y="2477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9870" name="Oval 78" descr="斜纹布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746" y="1479"/>
              <a:ext cx="90" cy="91"/>
            </a:xfrm>
            <a:prstGeom prst="ellipse">
              <a:avLst/>
            </a:prstGeom>
            <a:noFill/>
            <a:ln w="28575" cap="sq" algn="ctr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89880" name="Group 88"/>
            <p:cNvGrpSpPr/>
            <p:nvPr/>
          </p:nvGrpSpPr>
          <p:grpSpPr bwMode="auto">
            <a:xfrm rot="5400000">
              <a:off x="2347" y="1277"/>
              <a:ext cx="113" cy="408"/>
              <a:chOff x="1565" y="2614"/>
              <a:chExt cx="90" cy="486"/>
            </a:xfrm>
          </p:grpSpPr>
          <p:sp>
            <p:nvSpPr>
              <p:cNvPr id="289881" name="Arc 89"/>
              <p:cNvSpPr/>
              <p:nvPr>
                <p:custDataLst>
                  <p:tags r:id="rId12"/>
                </p:custDataLst>
              </p:nvPr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882" name="Arc 90"/>
              <p:cNvSpPr/>
              <p:nvPr>
                <p:custDataLst>
                  <p:tags r:id="rId13"/>
                </p:custDataLst>
              </p:nvPr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883" name="Arc 91"/>
              <p:cNvSpPr/>
              <p:nvPr>
                <p:custDataLst>
                  <p:tags r:id="rId14"/>
                </p:custDataLst>
              </p:nvPr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884" name="Arc 92"/>
              <p:cNvSpPr/>
              <p:nvPr>
                <p:custDataLst>
                  <p:tags r:id="rId15"/>
                </p:custDataLst>
              </p:nvPr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89885" name="Group 93"/>
            <p:cNvGrpSpPr/>
            <p:nvPr/>
          </p:nvGrpSpPr>
          <p:grpSpPr bwMode="auto">
            <a:xfrm rot="5400000">
              <a:off x="3027" y="1277"/>
              <a:ext cx="113" cy="408"/>
              <a:chOff x="1565" y="2614"/>
              <a:chExt cx="90" cy="486"/>
            </a:xfrm>
          </p:grpSpPr>
          <p:sp>
            <p:nvSpPr>
              <p:cNvPr id="289886" name="Arc 94"/>
              <p:cNvSpPr/>
              <p:nvPr>
                <p:custDataLst>
                  <p:tags r:id="rId16"/>
                </p:custDataLst>
              </p:nvPr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887" name="Arc 95"/>
              <p:cNvSpPr/>
              <p:nvPr>
                <p:custDataLst>
                  <p:tags r:id="rId17"/>
                </p:custDataLst>
              </p:nvPr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888" name="Arc 96"/>
              <p:cNvSpPr/>
              <p:nvPr>
                <p:custDataLst>
                  <p:tags r:id="rId18"/>
                </p:custDataLst>
              </p:nvPr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889" name="Arc 97"/>
              <p:cNvSpPr/>
              <p:nvPr>
                <p:custDataLst>
                  <p:tags r:id="rId19"/>
                </p:custDataLst>
              </p:nvPr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89890" name="Group 98"/>
            <p:cNvGrpSpPr/>
            <p:nvPr/>
          </p:nvGrpSpPr>
          <p:grpSpPr bwMode="auto">
            <a:xfrm rot="10800000">
              <a:off x="2744" y="1842"/>
              <a:ext cx="90" cy="363"/>
              <a:chOff x="1565" y="2614"/>
              <a:chExt cx="90" cy="486"/>
            </a:xfrm>
          </p:grpSpPr>
          <p:sp>
            <p:nvSpPr>
              <p:cNvPr id="289891" name="Arc 99"/>
              <p:cNvSpPr/>
              <p:nvPr>
                <p:custDataLst>
                  <p:tags r:id="rId20"/>
                </p:custDataLst>
              </p:nvPr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892" name="Arc 100"/>
              <p:cNvSpPr/>
              <p:nvPr>
                <p:custDataLst>
                  <p:tags r:id="rId21"/>
                </p:custDataLst>
              </p:nvPr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893" name="Arc 101"/>
              <p:cNvSpPr/>
              <p:nvPr>
                <p:custDataLst>
                  <p:tags r:id="rId22"/>
                </p:custDataLst>
              </p:nvPr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9894" name="Arc 102"/>
              <p:cNvSpPr/>
              <p:nvPr>
                <p:custDataLst>
                  <p:tags r:id="rId23"/>
                </p:custDataLst>
              </p:nvPr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3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3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3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3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1000"/>
                                        <p:tgtEl>
                                          <p:spTgt spid="289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9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600" grpId="0" bldLvl="0" animBg="1"/>
      <p:bldP spid="323601" grpId="0" bldLvl="0" animBg="1"/>
      <p:bldP spid="289832" grpId="0" bldLvl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824" name="Group 3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289825" name="Picture 3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9826" name="Text Box 3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289827" name="Group 3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289828" name="Picture 3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9829" name="Text Box 3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89875" name="Rectangle 83"/>
          <p:cNvSpPr>
            <a:spLocks noChangeArrowheads="1"/>
          </p:cNvSpPr>
          <p:nvPr/>
        </p:nvSpPr>
        <p:spPr bwMode="auto">
          <a:xfrm>
            <a:off x="1139190" y="1925955"/>
            <a:ext cx="944689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3"/>
            </a:pPr>
            <a:r>
              <a:rPr kumimoji="1"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网络中与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独立电压源并联的电容</a:t>
            </a:r>
            <a:r>
              <a:rPr kumimoji="1"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元件，其电压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由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1" lang="en-US" altLang="zh-CN" b="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决定。</a:t>
            </a:r>
            <a:endParaRPr kumimoji="1"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89876" name="Rectangle 84"/>
          <p:cNvSpPr>
            <a:spLocks noChangeArrowheads="1"/>
          </p:cNvSpPr>
          <p:nvPr/>
        </p:nvSpPr>
        <p:spPr bwMode="auto">
          <a:xfrm>
            <a:off x="1131570" y="2646680"/>
            <a:ext cx="95186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4"/>
            </a:pP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网络中与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独立电流源串联的电感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元件，其电流</a:t>
            </a:r>
            <a:r>
              <a:rPr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L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由</a:t>
            </a:r>
            <a:r>
              <a:rPr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en-US" altLang="zh-CN" b="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决定。</a:t>
            </a:r>
            <a:endParaRPr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289877" name="Group 85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289878" name="Picture 8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9879" name="Text Box 87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8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非常态网络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0838" name="Group 22"/>
          <p:cNvGrpSpPr/>
          <p:nvPr/>
        </p:nvGrpSpPr>
        <p:grpSpPr bwMode="auto">
          <a:xfrm>
            <a:off x="1777367" y="3777649"/>
            <a:ext cx="3525838" cy="1946275"/>
            <a:chOff x="1202" y="2341"/>
            <a:chExt cx="2221" cy="1226"/>
          </a:xfrm>
        </p:grpSpPr>
        <p:sp>
          <p:nvSpPr>
            <p:cNvPr id="290839" name="Oval 2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202" y="2795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290840" name="Line 24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383" y="2342"/>
              <a:ext cx="0" cy="122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90841" name="Line 25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2200" y="2341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90842" name="Line 26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3015" y="3022"/>
              <a:ext cx="0" cy="54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90843" name="Line 27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3016" y="2341"/>
              <a:ext cx="1" cy="58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90844" name="Rectangle 2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99" y="2841"/>
              <a:ext cx="15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0845" name="Rectangle 2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656" y="2841"/>
              <a:ext cx="19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0846" name="Rectangle 3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151" y="2660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0847" name="Rectangle 31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475" y="2523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0848" name="Rectangle 3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429" y="3158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0849" name="Rectangle 33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51" y="2886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0850" name="Rectangle 3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106" y="3158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p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290851" name="Group 35"/>
            <p:cNvGrpSpPr/>
            <p:nvPr/>
          </p:nvGrpSpPr>
          <p:grpSpPr bwMode="auto">
            <a:xfrm>
              <a:off x="2879" y="2932"/>
              <a:ext cx="240" cy="93"/>
              <a:chOff x="3787" y="2478"/>
              <a:chExt cx="240" cy="93"/>
            </a:xfrm>
          </p:grpSpPr>
          <p:sp>
            <p:nvSpPr>
              <p:cNvPr id="290852" name="Line 36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90853" name="Line 37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90854" name="Rectangle 3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980" y="2750"/>
              <a:ext cx="31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0855" name="Line 39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1383" y="3566"/>
              <a:ext cx="163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90856" name="Line 40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V="1">
              <a:off x="1383" y="2341"/>
              <a:ext cx="1633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90857" name="Rectangle 4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154" y="2750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grpSp>
        <p:nvGrpSpPr>
          <p:cNvPr id="290879" name="Group 63"/>
          <p:cNvGrpSpPr/>
          <p:nvPr/>
        </p:nvGrpSpPr>
        <p:grpSpPr bwMode="auto">
          <a:xfrm>
            <a:off x="5663884" y="3960178"/>
            <a:ext cx="1296987" cy="1296988"/>
            <a:chOff x="2653" y="551"/>
            <a:chExt cx="817" cy="817"/>
          </a:xfrm>
        </p:grpSpPr>
        <p:sp>
          <p:nvSpPr>
            <p:cNvPr id="290877" name="AutoShape 61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653" y="890"/>
              <a:ext cx="771" cy="181"/>
            </a:xfrm>
            <a:prstGeom prst="leftRightArrow">
              <a:avLst>
                <a:gd name="adj1" fmla="val 50000"/>
                <a:gd name="adj2" fmla="val 85193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90878" name="Text Box 62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46" y="551"/>
              <a:ext cx="724" cy="8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p>
              <a:pPr>
                <a:lnSpc>
                  <a:spcPct val="140000"/>
                </a:lnSpc>
                <a:spcBef>
                  <a:spcPct val="50000"/>
                </a:spcBef>
              </a:pPr>
              <a:r>
                <a:rPr lang="zh-CN" altLang="en-US"/>
                <a:t>零阶电路</a:t>
              </a:r>
              <a:endParaRPr lang="zh-CN" altLang="en-US"/>
            </a:p>
          </p:txBody>
        </p:sp>
      </p:grpSp>
      <p:grpSp>
        <p:nvGrpSpPr>
          <p:cNvPr id="290889" name="Group 73"/>
          <p:cNvGrpSpPr/>
          <p:nvPr/>
        </p:nvGrpSpPr>
        <p:grpSpPr bwMode="auto">
          <a:xfrm>
            <a:off x="7462838" y="3850674"/>
            <a:ext cx="2736850" cy="1800225"/>
            <a:chOff x="3515" y="482"/>
            <a:chExt cx="1724" cy="1134"/>
          </a:xfrm>
        </p:grpSpPr>
        <p:sp>
          <p:nvSpPr>
            <p:cNvPr id="290859" name="Line 43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697" y="527"/>
              <a:ext cx="145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90864" name="Line 48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5148" y="1208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90866" name="Rectangle 50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787" y="618"/>
              <a:ext cx="27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0867" name="Rectangle 51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287" y="482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90868" name="Line 52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3696" y="527"/>
              <a:ext cx="0" cy="10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90872" name="Rectangle 56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287" y="618"/>
              <a:ext cx="31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0873" name="Rectangle 5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929" y="890"/>
              <a:ext cx="31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0874" name="Line 58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5148" y="527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90875" name="Line 59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3697" y="1616"/>
              <a:ext cx="145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90865" name="Line 49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3696" y="618"/>
              <a:ext cx="0" cy="36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endParaRPr lang="zh-CN" altLang="en-US"/>
            </a:p>
          </p:txBody>
        </p:sp>
        <p:grpSp>
          <p:nvGrpSpPr>
            <p:cNvPr id="290869" name="Group 53"/>
            <p:cNvGrpSpPr/>
            <p:nvPr/>
          </p:nvGrpSpPr>
          <p:grpSpPr bwMode="auto">
            <a:xfrm>
              <a:off x="3515" y="981"/>
              <a:ext cx="363" cy="363"/>
              <a:chOff x="4785" y="709"/>
              <a:chExt cx="363" cy="363"/>
            </a:xfrm>
          </p:grpSpPr>
          <p:sp>
            <p:nvSpPr>
              <p:cNvPr id="290870" name="Oval 54"/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290871" name="Line 55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</p:grpSp>
        <p:grpSp>
          <p:nvGrpSpPr>
            <p:cNvPr id="290884" name="Group 68"/>
            <p:cNvGrpSpPr/>
            <p:nvPr/>
          </p:nvGrpSpPr>
          <p:grpSpPr bwMode="auto">
            <a:xfrm rot="10800000">
              <a:off x="5148" y="845"/>
              <a:ext cx="90" cy="363"/>
              <a:chOff x="1565" y="2614"/>
              <a:chExt cx="90" cy="486"/>
            </a:xfrm>
          </p:grpSpPr>
          <p:sp>
            <p:nvSpPr>
              <p:cNvPr id="290885" name="Arc 69"/>
              <p:cNvSpPr/>
              <p:nvPr>
                <p:custDataLst>
                  <p:tags r:id="rId35"/>
                </p:custDataLst>
              </p:nvPr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290886" name="Arc 70"/>
              <p:cNvSpPr/>
              <p:nvPr>
                <p:custDataLst>
                  <p:tags r:id="rId36"/>
                </p:custDataLst>
              </p:nvPr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290887" name="Arc 71"/>
              <p:cNvSpPr/>
              <p:nvPr>
                <p:custDataLst>
                  <p:tags r:id="rId37"/>
                </p:custDataLst>
              </p:nvPr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290888" name="Arc 72"/>
              <p:cNvSpPr/>
              <p:nvPr>
                <p:custDataLst>
                  <p:tags r:id="rId38"/>
                </p:custDataLst>
              </p:nvPr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8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0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75" grpId="0" bldLvl="0" animBg="1"/>
      <p:bldP spid="289876" grpId="0" bldLvl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9" name="Text Box 3"/>
          <p:cNvSpPr txBox="1">
            <a:spLocks noChangeArrowheads="1"/>
          </p:cNvSpPr>
          <p:nvPr/>
        </p:nvSpPr>
        <p:spPr bwMode="auto">
          <a:xfrm>
            <a:off x="1704340" y="1552608"/>
            <a:ext cx="50844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2.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动态电路中初始值的计算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grpSp>
        <p:nvGrpSpPr>
          <p:cNvPr id="326661" name="Group 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326662" name="Picture 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6663" name="Text Box 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26664" name="Group 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326665" name="Picture 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6666" name="Text Box 1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326693" name="Object 37"/>
          <p:cNvGraphicFramePr>
            <a:graphicFrameLocks noChangeAspect="1"/>
          </p:cNvGraphicFramePr>
          <p:nvPr/>
        </p:nvGraphicFramePr>
        <p:xfrm>
          <a:off x="2783853" y="3135316"/>
          <a:ext cx="2735263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17" name="公式" r:id="rId2" imgW="1422400" imgH="304800" progId="Equation.3">
                  <p:embed/>
                </p:oleObj>
              </mc:Choice>
              <mc:Fallback>
                <p:oleObj name="公式" r:id="rId2" imgW="1422400" imgH="3048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853" y="3135316"/>
                        <a:ext cx="2735263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92" name="Object 36"/>
          <p:cNvGraphicFramePr>
            <a:graphicFrameLocks noChangeAspect="1"/>
          </p:cNvGraphicFramePr>
          <p:nvPr/>
        </p:nvGraphicFramePr>
        <p:xfrm>
          <a:off x="6168390" y="3114676"/>
          <a:ext cx="26654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18" name="公式" r:id="rId4" imgW="1308100" imgH="292100" progId="Equation.3">
                  <p:embed/>
                </p:oleObj>
              </mc:Choice>
              <mc:Fallback>
                <p:oleObj name="公式" r:id="rId4" imgW="1308100" imgH="2921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8390" y="3114676"/>
                        <a:ext cx="2665413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6694" name="Rectangle 38"/>
          <p:cNvSpPr>
            <a:spLocks noChangeArrowheads="1"/>
          </p:cNvSpPr>
          <p:nvPr/>
        </p:nvSpPr>
        <p:spPr bwMode="auto">
          <a:xfrm>
            <a:off x="1848485" y="2272030"/>
            <a:ext cx="676783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对于通常电路，初始值由下面关系确定。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26697" name="Object 41"/>
          <p:cNvGraphicFramePr>
            <a:graphicFrameLocks noChangeAspect="1"/>
          </p:cNvGraphicFramePr>
          <p:nvPr/>
        </p:nvGraphicFramePr>
        <p:xfrm>
          <a:off x="5014295" y="4071303"/>
          <a:ext cx="266382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19" name="公式" r:id="rId6" imgW="1422400" imgH="304800" progId="Equation.3">
                  <p:embed/>
                </p:oleObj>
              </mc:Choice>
              <mc:Fallback>
                <p:oleObj name="公式" r:id="rId6" imgW="1422400" imgH="3048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295" y="4071303"/>
                        <a:ext cx="2663825" cy="569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96" name="Object 40"/>
          <p:cNvGraphicFramePr>
            <a:graphicFrameLocks noChangeAspect="1"/>
          </p:cNvGraphicFramePr>
          <p:nvPr/>
        </p:nvGraphicFramePr>
        <p:xfrm>
          <a:off x="4942523" y="4792028"/>
          <a:ext cx="2735262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20" name="公式" r:id="rId8" imgW="1308100" imgH="292100" progId="Equation.3">
                  <p:embed/>
                </p:oleObj>
              </mc:Choice>
              <mc:Fallback>
                <p:oleObj name="公式" r:id="rId8" imgW="1308100" imgH="2921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2523" y="4792028"/>
                        <a:ext cx="2735262" cy="611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6698" name="Rectangle 42"/>
          <p:cNvSpPr>
            <a:spLocks noChangeArrowheads="1"/>
          </p:cNvSpPr>
          <p:nvPr/>
        </p:nvSpPr>
        <p:spPr bwMode="auto">
          <a:xfrm>
            <a:off x="2135824" y="4069874"/>
            <a:ext cx="23279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在下面情况下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326700" name="Rectangle 44"/>
          <p:cNvSpPr>
            <a:spLocks noChangeArrowheads="1"/>
          </p:cNvSpPr>
          <p:nvPr/>
        </p:nvSpPr>
        <p:spPr bwMode="auto">
          <a:xfrm>
            <a:off x="5495925" y="3767138"/>
            <a:ext cx="221615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1100" b="0">
                <a:solidFill>
                  <a:schemeClr val="tx1"/>
                </a:solidFill>
              </a:rPr>
              <a:t> </a:t>
            </a:r>
            <a:endParaRPr lang="en-US" altLang="zh-CN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326706" name="Group 50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326707" name="Picture 51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6708" name="Text Box 52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动态电路中初始值的计算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6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6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6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6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6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6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26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6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59" grpId="0"/>
      <p:bldP spid="326694" grpId="0" bldLvl="0" animBg="1"/>
      <p:bldP spid="326698" grpId="0" bldLvl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661" name="Group 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326662" name="Picture 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6663" name="Text Box 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26664" name="Group 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326665" name="Picture 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6666" name="Text Box 1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26703" name="Rectangle 47"/>
          <p:cNvSpPr>
            <a:spLocks noChangeArrowheads="1"/>
          </p:cNvSpPr>
          <p:nvPr/>
        </p:nvSpPr>
        <p:spPr bwMode="auto">
          <a:xfrm>
            <a:off x="1168400" y="1743710"/>
            <a:ext cx="9987280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circleNumDbPlain"/>
            </a:pP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换路后的电路有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纯电容构成的回路</a:t>
            </a: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，或有由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电容和独立电压</a:t>
            </a: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源构成的回路，且回路中各个电容上电压值</a:t>
            </a:r>
            <a:r>
              <a:rPr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(0</a:t>
            </a:r>
            <a:r>
              <a:rPr lang="en-US" altLang="zh-CN" b="0" baseline="-25000" dirty="0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  <a:cs typeface="Times New Roman" panose="02020603050405020304" pitchFamily="18" charset="0"/>
              </a:rPr>
              <a:t>的代数和不等于该回路中各个电压源初始值的代数和。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26706" name="Group 50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326707" name="Picture 51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6708" name="Text Box 52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27698" name="Rectangle 1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74445" y="3741420"/>
            <a:ext cx="9946005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circleNumDbPlain" startAt="2"/>
            </a:pP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换路后的电路有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纯电感构成的结点</a:t>
            </a: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（或割集）或有由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电感和独立电流源</a:t>
            </a: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构成的结点（或割集），且结点上各电感的电流值</a:t>
            </a:r>
            <a:r>
              <a:rPr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(0</a:t>
            </a:r>
            <a:r>
              <a:rPr lang="en-US" altLang="zh-CN" b="0" baseline="-25000" dirty="0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  <a:cs typeface="Times New Roman" panose="02020603050405020304" pitchFamily="18" charset="0"/>
              </a:rPr>
              <a:t>与电流源电流的初始值的代数和不等于零， 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8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换路定则不成立的情况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6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703" grpId="0" bldLvl="0" animBg="1"/>
      <p:bldP spid="327698" grpId="0" bldLvl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86" name="Group 6"/>
          <p:cNvGrpSpPr/>
          <p:nvPr/>
        </p:nvGrpSpPr>
        <p:grpSpPr bwMode="auto">
          <a:xfrm>
            <a:off x="9840881" y="6446871"/>
            <a:ext cx="792162" cy="368300"/>
            <a:chOff x="4649" y="4020"/>
            <a:chExt cx="499" cy="232"/>
          </a:xfrm>
        </p:grpSpPr>
        <p:pic>
          <p:nvPicPr>
            <p:cNvPr id="327687" name="Picture 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688" name="Text Box 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27700" name="Rectangle 20"/>
          <p:cNvSpPr>
            <a:spLocks noChangeArrowheads="1"/>
          </p:cNvSpPr>
          <p:nvPr/>
        </p:nvSpPr>
        <p:spPr bwMode="auto">
          <a:xfrm>
            <a:off x="1480820" y="1728470"/>
            <a:ext cx="9586595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在上述两种情况下，求初始值，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必须遵循换路前后电路中</a:t>
            </a:r>
            <a:r>
              <a:rPr lang="zh-CN" altLang="en-US" dirty="0">
                <a:solidFill>
                  <a:srgbClr val="FF0000"/>
                </a:solidFill>
              </a:rPr>
              <a:t>电荷守恒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磁通链守恒</a:t>
            </a:r>
            <a:r>
              <a:rPr lang="zh-CN" altLang="en-US" dirty="0"/>
              <a:t>的约束关系，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即：</a:t>
            </a:r>
            <a:endParaRPr lang="zh-CN" altLang="en-US" dirty="0"/>
          </a:p>
        </p:txBody>
      </p:sp>
      <p:graphicFrame>
        <p:nvGraphicFramePr>
          <p:cNvPr id="327704" name="Object 24"/>
          <p:cNvGraphicFramePr>
            <a:graphicFrameLocks noChangeAspect="1"/>
          </p:cNvGraphicFramePr>
          <p:nvPr/>
        </p:nvGraphicFramePr>
        <p:xfrm>
          <a:off x="3648092" y="3142298"/>
          <a:ext cx="35290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21" name="" r:id="rId2" imgW="1536700" imgH="304800" progId="Equation.3">
                  <p:embed/>
                </p:oleObj>
              </mc:Choice>
              <mc:Fallback>
                <p:oleObj name="" r:id="rId2" imgW="1536700" imgH="3048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92" y="3142298"/>
                        <a:ext cx="3529013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03" name="Object 23"/>
          <p:cNvGraphicFramePr>
            <a:graphicFrameLocks noChangeAspect="1"/>
          </p:cNvGraphicFramePr>
          <p:nvPr/>
        </p:nvGraphicFramePr>
        <p:xfrm>
          <a:off x="3648076" y="3770982"/>
          <a:ext cx="3816350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22" name="" r:id="rId4" imgW="1968500" imgH="304800" progId="Equation.3">
                  <p:embed/>
                </p:oleObj>
              </mc:Choice>
              <mc:Fallback>
                <p:oleObj name="" r:id="rId4" imgW="1968500" imgH="3048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6" y="3770982"/>
                        <a:ext cx="3816350" cy="668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01" name="Object 21"/>
          <p:cNvGraphicFramePr>
            <a:graphicFrameLocks noChangeAspect="1"/>
          </p:cNvGraphicFramePr>
          <p:nvPr/>
        </p:nvGraphicFramePr>
        <p:xfrm>
          <a:off x="3646505" y="5445760"/>
          <a:ext cx="38893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23" name="" r:id="rId6" imgW="1790700" imgH="304800" progId="Equation.3">
                  <p:embed/>
                </p:oleObj>
              </mc:Choice>
              <mc:Fallback>
                <p:oleObj name="" r:id="rId6" imgW="1790700" imgH="3048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505" y="5445760"/>
                        <a:ext cx="3889375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05" name="Rectangle 25"/>
          <p:cNvSpPr>
            <a:spLocks noChangeArrowheads="1"/>
          </p:cNvSpPr>
          <p:nvPr/>
        </p:nvSpPr>
        <p:spPr bwMode="auto">
          <a:xfrm>
            <a:off x="1524017" y="1993265"/>
            <a:ext cx="3098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27708" name="Rectangle 28"/>
          <p:cNvSpPr>
            <a:spLocks noChangeArrowheads="1"/>
          </p:cNvSpPr>
          <p:nvPr/>
        </p:nvSpPr>
        <p:spPr bwMode="auto">
          <a:xfrm>
            <a:off x="2279650" y="3774440"/>
            <a:ext cx="71564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>
                <a:latin typeface="楷体_GB2312" pitchFamily="49" charset="-122"/>
                <a:cs typeface="Times New Roman" panose="02020603050405020304" pitchFamily="18" charset="0"/>
              </a:rPr>
              <a:t>或</a:t>
            </a:r>
            <a:endParaRPr lang="zh-CN" altLang="en-US">
              <a:solidFill>
                <a:schemeClr val="bg1"/>
              </a:solidFill>
              <a:latin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709" name="Rectangle 29"/>
          <p:cNvSpPr>
            <a:spLocks noChangeArrowheads="1"/>
          </p:cNvSpPr>
          <p:nvPr/>
        </p:nvSpPr>
        <p:spPr bwMode="auto">
          <a:xfrm>
            <a:off x="1524000" y="4358992"/>
            <a:ext cx="24638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10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altLang="zh-CN" sz="18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27710" name="Rectangle 30"/>
          <p:cNvSpPr>
            <a:spLocks noChangeArrowheads="1"/>
          </p:cNvSpPr>
          <p:nvPr/>
        </p:nvSpPr>
        <p:spPr bwMode="auto">
          <a:xfrm>
            <a:off x="2208530" y="5429885"/>
            <a:ext cx="65532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zh-CN" altLang="en-US" dirty="0">
                <a:latin typeface="楷体_GB2312" pitchFamily="49" charset="-122"/>
                <a:cs typeface="Times New Roman" panose="02020603050405020304" pitchFamily="18" charset="0"/>
              </a:rPr>
              <a:t>或</a:t>
            </a:r>
            <a:endParaRPr lang="zh-CN" altLang="en-US" dirty="0">
              <a:latin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27711" name="Group 31"/>
          <p:cNvGrpSpPr/>
          <p:nvPr/>
        </p:nvGrpSpPr>
        <p:grpSpPr bwMode="auto">
          <a:xfrm>
            <a:off x="8975702" y="6446871"/>
            <a:ext cx="792163" cy="368300"/>
            <a:chOff x="4649" y="4020"/>
            <a:chExt cx="499" cy="232"/>
          </a:xfrm>
        </p:grpSpPr>
        <p:pic>
          <p:nvPicPr>
            <p:cNvPr id="327712" name="Picture 32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7713" name="Text Box 33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27714" name="Text Box 34"/>
          <p:cNvSpPr txBox="1">
            <a:spLocks noChangeArrowheads="1"/>
          </p:cNvSpPr>
          <p:nvPr/>
        </p:nvSpPr>
        <p:spPr bwMode="auto">
          <a:xfrm>
            <a:off x="3648076" y="4798060"/>
            <a:ext cx="3671888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</a:t>
            </a:r>
            <a:r>
              <a:rPr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</a:t>
            </a:r>
            <a:r>
              <a:rPr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(0</a:t>
            </a:r>
            <a:r>
              <a:rPr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n-US" altLang="zh-CN" sz="3200" b="0">
                <a:solidFill>
                  <a:schemeClr val="bg1"/>
                </a:solidFill>
                <a:sym typeface="Symbol" panose="05050102010706020507" pitchFamily="18" charset="2"/>
              </a:rPr>
              <a:t></a:t>
            </a:r>
            <a:r>
              <a:rPr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</a:t>
            </a:r>
            <a:r>
              <a:rPr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(0</a:t>
            </a:r>
            <a:r>
              <a:rPr lang="en-US" altLang="zh-CN" sz="3200" b="0" baseline="-25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)</a:t>
            </a:r>
            <a:endParaRPr lang="en-US" altLang="zh-CN" sz="3200" b="0">
              <a:solidFill>
                <a:schemeClr val="bg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77796" y="5431473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书中有举例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508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换路定则不成立情况下求初值方法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2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27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27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0" grpId="0" bldLvl="0" animBg="1"/>
      <p:bldP spid="327708" grpId="0" bldLvl="0" animBg="1"/>
      <p:bldP spid="327710" grpId="0" bldLvl="0" animBg="1"/>
      <p:bldP spid="327714" grpId="0" bldLvl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7" name="Object 5"/>
          <p:cNvGraphicFramePr>
            <a:graphicFrameLocks noChangeAspect="1"/>
          </p:cNvGraphicFramePr>
          <p:nvPr/>
        </p:nvGraphicFramePr>
        <p:xfrm>
          <a:off x="4583432" y="1472249"/>
          <a:ext cx="3457575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88" name="Equation" r:id="rId1" imgW="1676400" imgH="520700" progId="Equation.DSMT4">
                  <p:embed/>
                </p:oleObj>
              </mc:Choice>
              <mc:Fallback>
                <p:oleObj name="Equation" r:id="rId1" imgW="1676400" imgH="520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432" y="1472249"/>
                        <a:ext cx="3457575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8" name="Object 6"/>
          <p:cNvGraphicFramePr>
            <a:graphicFrameLocks noChangeAspect="1"/>
          </p:cNvGraphicFramePr>
          <p:nvPr/>
        </p:nvGraphicFramePr>
        <p:xfrm>
          <a:off x="1301433" y="2347595"/>
          <a:ext cx="4754562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89" name="Equation" r:id="rId3" imgW="2425700" imgH="546100" progId="Equation.DSMT4">
                  <p:embed/>
                </p:oleObj>
              </mc:Choice>
              <mc:Fallback>
                <p:oleObj name="Equation" r:id="rId3" imgW="2425700" imgH="546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433" y="2347595"/>
                        <a:ext cx="4754562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9" name="Object 7"/>
          <p:cNvGraphicFramePr>
            <a:graphicFrameLocks noChangeAspect="1"/>
          </p:cNvGraphicFramePr>
          <p:nvPr/>
        </p:nvGraphicFramePr>
        <p:xfrm>
          <a:off x="6095684" y="2263777"/>
          <a:ext cx="4170362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90" name="公式" r:id="rId5" imgW="2184400" imgH="609600" progId="Equation.3">
                  <p:embed/>
                </p:oleObj>
              </mc:Choice>
              <mc:Fallback>
                <p:oleObj name="公式" r:id="rId5" imgW="2184400" imgH="609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684" y="2263777"/>
                        <a:ext cx="4170362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1343662" y="3716498"/>
            <a:ext cx="174117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时刻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90122" name="Object 10"/>
          <p:cNvGraphicFramePr>
            <a:graphicFrameLocks noChangeAspect="1"/>
          </p:cNvGraphicFramePr>
          <p:nvPr/>
        </p:nvGraphicFramePr>
        <p:xfrm>
          <a:off x="3465831" y="3344579"/>
          <a:ext cx="53086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91" name="公式" r:id="rId7" imgW="2832100" imgH="609600" progId="Equation.3">
                  <p:embed/>
                </p:oleObj>
              </mc:Choice>
              <mc:Fallback>
                <p:oleObj name="公式" r:id="rId7" imgW="2832100" imgH="609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5831" y="3344579"/>
                        <a:ext cx="5308600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0179" name="Group 67"/>
          <p:cNvGrpSpPr/>
          <p:nvPr/>
        </p:nvGrpSpPr>
        <p:grpSpPr bwMode="auto">
          <a:xfrm>
            <a:off x="9217344" y="1050926"/>
            <a:ext cx="2405062" cy="1455738"/>
            <a:chOff x="3671" y="436"/>
            <a:chExt cx="1515" cy="917"/>
          </a:xfrm>
        </p:grpSpPr>
        <p:sp>
          <p:nvSpPr>
            <p:cNvPr id="90126" name="Line 14"/>
            <p:cNvSpPr>
              <a:spLocks noChangeShapeType="1"/>
            </p:cNvSpPr>
            <p:nvPr/>
          </p:nvSpPr>
          <p:spPr bwMode="auto">
            <a:xfrm>
              <a:off x="4574" y="881"/>
              <a:ext cx="306" cy="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7" name="Line 15"/>
            <p:cNvSpPr>
              <a:spLocks noChangeShapeType="1"/>
            </p:cNvSpPr>
            <p:nvPr/>
          </p:nvSpPr>
          <p:spPr bwMode="auto">
            <a:xfrm>
              <a:off x="4574" y="974"/>
              <a:ext cx="306" cy="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8" name="Line 16"/>
            <p:cNvSpPr>
              <a:spLocks noChangeShapeType="1"/>
            </p:cNvSpPr>
            <p:nvPr/>
          </p:nvSpPr>
          <p:spPr bwMode="auto">
            <a:xfrm flipV="1">
              <a:off x="3789" y="480"/>
              <a:ext cx="916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29" name="Line 17"/>
            <p:cNvSpPr>
              <a:spLocks noChangeShapeType="1"/>
            </p:cNvSpPr>
            <p:nvPr/>
          </p:nvSpPr>
          <p:spPr bwMode="auto">
            <a:xfrm>
              <a:off x="3747" y="1319"/>
              <a:ext cx="95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0" name="Line 18"/>
            <p:cNvSpPr>
              <a:spLocks noChangeShapeType="1"/>
            </p:cNvSpPr>
            <p:nvPr/>
          </p:nvSpPr>
          <p:spPr bwMode="auto">
            <a:xfrm>
              <a:off x="3917" y="472"/>
              <a:ext cx="268" cy="1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1" name="Text Box 19"/>
            <p:cNvSpPr txBox="1">
              <a:spLocks noChangeArrowheads="1"/>
            </p:cNvSpPr>
            <p:nvPr/>
          </p:nvSpPr>
          <p:spPr bwMode="auto">
            <a:xfrm>
              <a:off x="3970" y="436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32" name="Text Box 20"/>
            <p:cNvSpPr txBox="1">
              <a:spLocks noChangeArrowheads="1"/>
            </p:cNvSpPr>
            <p:nvPr/>
          </p:nvSpPr>
          <p:spPr bwMode="auto">
            <a:xfrm>
              <a:off x="4271" y="743"/>
              <a:ext cx="34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33" name="Line 21"/>
            <p:cNvSpPr>
              <a:spLocks noChangeShapeType="1"/>
            </p:cNvSpPr>
            <p:nvPr/>
          </p:nvSpPr>
          <p:spPr bwMode="auto">
            <a:xfrm flipH="1">
              <a:off x="4662" y="1319"/>
              <a:ext cx="5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4" name="Line 22"/>
            <p:cNvSpPr>
              <a:spLocks noChangeShapeType="1"/>
            </p:cNvSpPr>
            <p:nvPr/>
          </p:nvSpPr>
          <p:spPr bwMode="auto">
            <a:xfrm>
              <a:off x="4717" y="983"/>
              <a:ext cx="0" cy="33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5" name="Line 23"/>
            <p:cNvSpPr>
              <a:spLocks noChangeShapeType="1"/>
            </p:cNvSpPr>
            <p:nvPr/>
          </p:nvSpPr>
          <p:spPr bwMode="auto">
            <a:xfrm flipV="1">
              <a:off x="4717" y="480"/>
              <a:ext cx="0" cy="39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6" name="Text Box 24"/>
            <p:cNvSpPr txBox="1">
              <a:spLocks noChangeArrowheads="1"/>
            </p:cNvSpPr>
            <p:nvPr/>
          </p:nvSpPr>
          <p:spPr bwMode="auto">
            <a:xfrm>
              <a:off x="4921" y="799"/>
              <a:ext cx="26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37" name="Oval 25"/>
            <p:cNvSpPr>
              <a:spLocks noChangeArrowheads="1"/>
            </p:cNvSpPr>
            <p:nvPr/>
          </p:nvSpPr>
          <p:spPr bwMode="auto">
            <a:xfrm>
              <a:off x="3696" y="436"/>
              <a:ext cx="82" cy="95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8" name="Oval 26"/>
            <p:cNvSpPr>
              <a:spLocks noChangeArrowheads="1"/>
            </p:cNvSpPr>
            <p:nvPr/>
          </p:nvSpPr>
          <p:spPr bwMode="auto">
            <a:xfrm>
              <a:off x="3671" y="1258"/>
              <a:ext cx="81" cy="95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139" name="Text Box 27"/>
            <p:cNvSpPr txBox="1">
              <a:spLocks noChangeArrowheads="1"/>
            </p:cNvSpPr>
            <p:nvPr/>
          </p:nvSpPr>
          <p:spPr bwMode="auto">
            <a:xfrm>
              <a:off x="4457" y="530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40" name="Text Box 28"/>
            <p:cNvSpPr txBox="1">
              <a:spLocks noChangeArrowheads="1"/>
            </p:cNvSpPr>
            <p:nvPr/>
          </p:nvSpPr>
          <p:spPr bwMode="auto">
            <a:xfrm>
              <a:off x="4456" y="949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90149" name="Text Box 37"/>
          <p:cNvSpPr txBox="1">
            <a:spLocks noChangeArrowheads="1"/>
          </p:cNvSpPr>
          <p:nvPr/>
        </p:nvSpPr>
        <p:spPr bwMode="auto">
          <a:xfrm>
            <a:off x="1202690" y="1499235"/>
            <a:ext cx="3067050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 startAt="2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电容的初始条件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0152" name="Group 40"/>
          <p:cNvGrpSpPr/>
          <p:nvPr/>
        </p:nvGrpSpPr>
        <p:grpSpPr bwMode="auto">
          <a:xfrm>
            <a:off x="7179310" y="3187065"/>
            <a:ext cx="969010" cy="1183640"/>
            <a:chOff x="3833" y="1525"/>
            <a:chExt cx="1043" cy="862"/>
          </a:xfrm>
        </p:grpSpPr>
        <p:sp>
          <p:nvSpPr>
            <p:cNvPr id="90150" name="Line 38"/>
            <p:cNvSpPr>
              <a:spLocks noChangeShapeType="1"/>
            </p:cNvSpPr>
            <p:nvPr/>
          </p:nvSpPr>
          <p:spPr bwMode="auto">
            <a:xfrm flipV="1">
              <a:off x="3833" y="1752"/>
              <a:ext cx="771" cy="63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151" name="Text Box 39"/>
            <p:cNvSpPr txBox="1">
              <a:spLocks noChangeArrowheads="1"/>
            </p:cNvSpPr>
            <p:nvPr/>
          </p:nvSpPr>
          <p:spPr bwMode="auto">
            <a:xfrm>
              <a:off x="4603" y="1525"/>
              <a:ext cx="273" cy="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0">
                  <a:solidFill>
                    <a:srgbClr val="FF33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  <a:endParaRPr lang="en-US" altLang="zh-CN" sz="3200" b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90160" name="Group 48"/>
          <p:cNvGrpSpPr/>
          <p:nvPr/>
        </p:nvGrpSpPr>
        <p:grpSpPr bwMode="auto">
          <a:xfrm>
            <a:off x="11204226" y="6446871"/>
            <a:ext cx="792162" cy="368300"/>
            <a:chOff x="5193" y="4020"/>
            <a:chExt cx="499" cy="232"/>
          </a:xfrm>
        </p:grpSpPr>
        <p:pic>
          <p:nvPicPr>
            <p:cNvPr id="90161" name="Picture 49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162" name="Text Box 5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0163" name="Group 51"/>
          <p:cNvGrpSpPr/>
          <p:nvPr/>
        </p:nvGrpSpPr>
        <p:grpSpPr bwMode="auto">
          <a:xfrm>
            <a:off x="10340626" y="6446871"/>
            <a:ext cx="792162" cy="368300"/>
            <a:chOff x="4649" y="4020"/>
            <a:chExt cx="499" cy="232"/>
          </a:xfrm>
        </p:grpSpPr>
        <p:pic>
          <p:nvPicPr>
            <p:cNvPr id="90164" name="Picture 52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165" name="Text Box 5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90172" name="Rectangle 60"/>
          <p:cNvSpPr>
            <a:spLocks noChangeArrowheads="1"/>
          </p:cNvSpPr>
          <p:nvPr/>
        </p:nvSpPr>
        <p:spPr bwMode="auto">
          <a:xfrm>
            <a:off x="8903829" y="3632359"/>
            <a:ext cx="28384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>
                <a:latin typeface="Times New Roman" panose="02020603050405020304" pitchFamily="18" charset="0"/>
              </a:rPr>
              <a:t>当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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kumimoji="1" lang="zh-CN" altLang="en-US">
                <a:latin typeface="Times New Roman" panose="02020603050405020304" pitchFamily="18" charset="0"/>
              </a:rPr>
              <a:t>为有限值时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90176" name="Group 64"/>
          <p:cNvGrpSpPr/>
          <p:nvPr/>
        </p:nvGrpSpPr>
        <p:grpSpPr bwMode="auto">
          <a:xfrm>
            <a:off x="9475447" y="6445251"/>
            <a:ext cx="792163" cy="368300"/>
            <a:chOff x="4649" y="4020"/>
            <a:chExt cx="499" cy="232"/>
          </a:xfrm>
        </p:grpSpPr>
        <p:pic>
          <p:nvPicPr>
            <p:cNvPr id="90177" name="Picture 65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178" name="Text Box 66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电容的初始条件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544" name="Text Box 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519545" y="4484370"/>
            <a:ext cx="3173095" cy="630555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p>
            <a:pPr algn="ctr">
              <a:spcBef>
                <a:spcPct val="50000"/>
              </a:spcBef>
            </a:pP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kumimoji="1"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q</a:t>
            </a:r>
            <a:r>
              <a:rPr kumimoji="1"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sz="36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45" name="Text Box 2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354139" y="4461193"/>
            <a:ext cx="3384550" cy="64516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p>
            <a:pPr algn="ctr">
              <a:spcBef>
                <a:spcPct val="50000"/>
              </a:spcBef>
            </a:pP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sz="36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7551" name="Group 31"/>
          <p:cNvGrpSpPr/>
          <p:nvPr/>
        </p:nvGrpSpPr>
        <p:grpSpPr bwMode="auto">
          <a:xfrm>
            <a:off x="4793617" y="4351341"/>
            <a:ext cx="1477963" cy="650875"/>
            <a:chOff x="541" y="2612"/>
            <a:chExt cx="931" cy="410"/>
          </a:xfrm>
        </p:grpSpPr>
        <p:sp>
          <p:nvSpPr>
            <p:cNvPr id="107552" name="Text Box 32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41" y="2612"/>
              <a:ext cx="93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=C u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3" name="Line 33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703" y="3022"/>
              <a:ext cx="635" cy="0"/>
            </a:xfrm>
            <a:prstGeom prst="line">
              <a:avLst/>
            </a:prstGeom>
            <a:noFill/>
            <a:ln w="76200">
              <a:solidFill>
                <a:srgbClr val="0099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7" name="AutoShape 34" descr="羊皮纸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345420" y="4187825"/>
            <a:ext cx="1079500" cy="958850"/>
          </a:xfrm>
          <a:prstGeom prst="wedgeRoundRectCallout">
            <a:avLst>
              <a:gd name="adj1" fmla="val -101323"/>
              <a:gd name="adj2" fmla="val 15228"/>
              <a:gd name="adj3" fmla="val 16667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pPr algn="ctr"/>
            <a:r>
              <a:rPr lang="zh-CN" altLang="en-US">
                <a:solidFill>
                  <a:schemeClr val="tx1"/>
                </a:solidFill>
              </a:rPr>
              <a:t>电荷守恒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7546" name="Text Box 2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886585" y="5131435"/>
            <a:ext cx="973582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dirty="0">
                <a:latin typeface="楷体_GB2312" pitchFamily="49" charset="-122"/>
                <a:sym typeface="+mn-ea"/>
              </a:rPr>
              <a:t>若</a:t>
            </a:r>
            <a:r>
              <a:rPr kumimoji="1" lang="zh-CN" altLang="en-US" dirty="0">
                <a:latin typeface="楷体_GB2312" pitchFamily="49" charset="-122"/>
              </a:rPr>
              <a:t>换路瞬间电容电流为有限值，则电容电压</a:t>
            </a:r>
            <a:r>
              <a:rPr kumimoji="1" lang="en-US" altLang="zh-CN" dirty="0">
                <a:latin typeface="楷体_GB2312" pitchFamily="49" charset="-122"/>
              </a:rPr>
              <a:t>(</a:t>
            </a:r>
            <a:r>
              <a:rPr kumimoji="1" lang="zh-CN" altLang="en-US" dirty="0">
                <a:latin typeface="楷体_GB2312" pitchFamily="49" charset="-122"/>
              </a:rPr>
              <a:t>电荷</a:t>
            </a:r>
            <a:r>
              <a:rPr kumimoji="1" lang="en-US" altLang="zh-CN" dirty="0">
                <a:latin typeface="楷体_GB2312" pitchFamily="49" charset="-122"/>
              </a:rPr>
              <a:t>)</a:t>
            </a:r>
            <a:r>
              <a:rPr kumimoji="1" lang="zh-CN" altLang="en-US" dirty="0">
                <a:latin typeface="楷体_GB2312" pitchFamily="49" charset="-122"/>
              </a:rPr>
              <a:t>保持不变。</a:t>
            </a:r>
            <a:endParaRPr kumimoji="1" lang="zh-CN" altLang="en-US" dirty="0">
              <a:latin typeface="楷体_GB2312" pitchFamily="49" charset="-122"/>
            </a:endParaRPr>
          </a:p>
        </p:txBody>
      </p:sp>
      <p:grpSp>
        <p:nvGrpSpPr>
          <p:cNvPr id="107561" name="Group 41"/>
          <p:cNvGrpSpPr/>
          <p:nvPr/>
        </p:nvGrpSpPr>
        <p:grpSpPr bwMode="auto">
          <a:xfrm>
            <a:off x="127319" y="5005070"/>
            <a:ext cx="1643064" cy="850900"/>
            <a:chOff x="385" y="3022"/>
            <a:chExt cx="1035" cy="536"/>
          </a:xfrm>
        </p:grpSpPr>
        <p:pic>
          <p:nvPicPr>
            <p:cNvPr id="107562" name="Picture 42" descr="123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563" name="Text Box 43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结论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8" name="TextBox 1"/>
          <p:cNvSpPr txBox="1"/>
          <p:nvPr>
            <p:custDataLst>
              <p:tags r:id="rId21"/>
            </p:custDataLst>
          </p:nvPr>
        </p:nvSpPr>
        <p:spPr>
          <a:xfrm>
            <a:off x="2926415" y="5755630"/>
            <a:ext cx="65131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∴在换路瞬间电容可视为一个电压源</a:t>
            </a:r>
            <a:r>
              <a:rPr lang="en-US" altLang="zh-CN" b="0" dirty="0" err="1" smtClean="0">
                <a:latin typeface="+mn-lt"/>
                <a:ea typeface="华文行楷" panose="02010800040101010101" pitchFamily="2" charset="-122"/>
              </a:rPr>
              <a:t>u</a:t>
            </a:r>
            <a:r>
              <a:rPr lang="en-US" altLang="zh-CN" b="0" baseline="-25000" dirty="0" err="1" smtClean="0">
                <a:latin typeface="+mn-lt"/>
                <a:ea typeface="华文行楷" panose="02010800040101010101" pitchFamily="2" charset="-122"/>
              </a:rPr>
              <a:t>c</a:t>
            </a:r>
            <a:r>
              <a:rPr lang="en-US" altLang="zh-CN" b="0" dirty="0" smtClean="0">
                <a:latin typeface="+mn-lt"/>
                <a:ea typeface="华文行楷" panose="02010800040101010101" pitchFamily="2" charset="-122"/>
              </a:rPr>
              <a:t>(0)</a:t>
            </a:r>
            <a:endParaRPr lang="zh-CN" altLang="en-US" b="0" dirty="0">
              <a:latin typeface="+mn-lt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0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0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0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9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7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7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7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7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7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7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07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"/>
                                        <p:tgtEl>
                                          <p:spTgt spid="107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1" grpId="0" autoUpdateAnimBg="0" uiExpand="1" build="p"/>
      <p:bldP spid="90149" grpId="0" bldLvl="0" animBg="1"/>
      <p:bldP spid="90172" grpId="0" autoUpdateAnimBg="0" uiExpand="1" build="p"/>
      <p:bldP spid="107544" grpId="0" bldLvl="0" animBg="1"/>
      <p:bldP spid="107545" grpId="0" bldLvl="0" animBg="1"/>
      <p:bldP spid="7" grpId="0" bldLvl="0" animBg="1"/>
      <p:bldP spid="107546" grpId="0" bldLvl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" y="489903"/>
            <a:ext cx="10972800" cy="1143000"/>
          </a:xfrm>
        </p:spPr>
        <p:txBody>
          <a:bodyPr/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本章重点</a:t>
            </a:r>
            <a:endParaRPr lang="zh-CN" altLang="en-US" sz="4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2804" name="Text Box 4"/>
          <p:cNvSpPr txBox="1">
            <a:spLocks noChangeArrowheads="1"/>
          </p:cNvSpPr>
          <p:nvPr/>
        </p:nvSpPr>
        <p:spPr bwMode="auto">
          <a:xfrm>
            <a:off x="1793240" y="2809240"/>
            <a:ext cx="8435340" cy="127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arabicPeriod" startAt="2"/>
            </a:pPr>
            <a:r>
              <a:rPr kumimoji="1" lang="zh-CN" altLang="en-US" sz="3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一阶和二阶电路的</a:t>
            </a:r>
            <a:r>
              <a:rPr kumimoji="1" lang="zh-CN" altLang="en-US" sz="32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零输入</a:t>
            </a:r>
            <a:r>
              <a:rPr kumimoji="1" lang="zh-CN" altLang="en-US" sz="3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响应、</a:t>
            </a:r>
            <a:r>
              <a:rPr kumimoji="1" lang="zh-CN" altLang="en-US" sz="32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零状态</a:t>
            </a:r>
            <a:r>
              <a:rPr kumimoji="1" lang="zh-CN" altLang="en-US" sz="3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响应和</a:t>
            </a:r>
            <a:r>
              <a:rPr kumimoji="1" lang="zh-CN" altLang="en-US" sz="32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全响应</a:t>
            </a:r>
            <a:r>
              <a:rPr kumimoji="1" lang="zh-CN" altLang="en-US" sz="3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的概念及求解</a:t>
            </a:r>
            <a:endParaRPr kumimoji="1" lang="zh-CN" altLang="en-US" sz="32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2805" name="Text Box 5"/>
          <p:cNvSpPr txBox="1">
            <a:spLocks noChangeArrowheads="1"/>
          </p:cNvSpPr>
          <p:nvPr/>
        </p:nvSpPr>
        <p:spPr bwMode="auto">
          <a:xfrm>
            <a:off x="1362727" y="1374333"/>
            <a:ext cx="1662113" cy="58356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buFont typeface="Wingdings" panose="05000000000000000000" pitchFamily="2" charset="2"/>
              <a:buChar char="l"/>
            </a:pPr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重点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332806" name="Text Box 6"/>
          <p:cNvSpPr txBox="1">
            <a:spLocks noChangeArrowheads="1"/>
          </p:cNvSpPr>
          <p:nvPr/>
        </p:nvSpPr>
        <p:spPr bwMode="auto">
          <a:xfrm>
            <a:off x="1777366" y="4117024"/>
            <a:ext cx="7904163" cy="68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arabicPeriod" startAt="3"/>
            </a:pPr>
            <a:r>
              <a:rPr kumimoji="1" lang="zh-CN" altLang="en-US" sz="3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一阶和二阶电路的</a:t>
            </a:r>
            <a:r>
              <a:rPr kumimoji="1" lang="zh-CN" altLang="en-US" sz="32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阶跃响应</a:t>
            </a:r>
            <a:r>
              <a:rPr kumimoji="1" lang="zh-CN" altLang="en-US" sz="3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概念及求解</a:t>
            </a:r>
            <a:endParaRPr kumimoji="1" lang="zh-CN" altLang="en-US" sz="3200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2807" name="Text Box 7"/>
          <p:cNvSpPr txBox="1">
            <a:spLocks noChangeArrowheads="1"/>
          </p:cNvSpPr>
          <p:nvPr/>
        </p:nvSpPr>
        <p:spPr bwMode="auto">
          <a:xfrm>
            <a:off x="1759919" y="2128679"/>
            <a:ext cx="753427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3200" dirty="0">
                <a:latin typeface="楷体_GB2312" pitchFamily="49" charset="-122"/>
              </a:rPr>
              <a:t>1.</a:t>
            </a:r>
            <a:r>
              <a:rPr kumimoji="1" lang="zh-CN" altLang="en-US" sz="3200" dirty="0">
                <a:latin typeface="楷体_GB2312" pitchFamily="49" charset="-122"/>
              </a:rPr>
              <a:t>动态电路</a:t>
            </a:r>
            <a:r>
              <a:rPr kumimoji="1" lang="zh-CN" altLang="en-US" sz="3200" dirty="0">
                <a:solidFill>
                  <a:srgbClr val="FF0000"/>
                </a:solidFill>
                <a:latin typeface="楷体_GB2312" pitchFamily="49" charset="-122"/>
              </a:rPr>
              <a:t>方程的建立</a:t>
            </a:r>
            <a:r>
              <a:rPr kumimoji="1" lang="zh-CN" altLang="en-US" sz="3200" dirty="0">
                <a:latin typeface="楷体_GB2312" pitchFamily="49" charset="-122"/>
              </a:rPr>
              <a:t>及</a:t>
            </a:r>
            <a:r>
              <a:rPr kumimoji="1" lang="zh-CN" altLang="en-US" sz="3200" dirty="0">
                <a:solidFill>
                  <a:srgbClr val="FF0000"/>
                </a:solidFill>
                <a:latin typeface="楷体_GB2312" pitchFamily="49" charset="-122"/>
              </a:rPr>
              <a:t>初始条件</a:t>
            </a:r>
            <a:r>
              <a:rPr kumimoji="1" lang="zh-CN" altLang="en-US" sz="3200" dirty="0">
                <a:latin typeface="楷体_GB2312" pitchFamily="49" charset="-122"/>
              </a:rPr>
              <a:t>的确定</a:t>
            </a:r>
            <a:endParaRPr kumimoji="1" lang="zh-CN" altLang="en-US" sz="3200" dirty="0">
              <a:latin typeface="楷体_GB2312" pitchFamily="49" charset="-122"/>
            </a:endParaRPr>
          </a:p>
        </p:txBody>
      </p:sp>
      <p:grpSp>
        <p:nvGrpSpPr>
          <p:cNvPr id="332808" name="Group 8"/>
          <p:cNvGrpSpPr/>
          <p:nvPr/>
        </p:nvGrpSpPr>
        <p:grpSpPr bwMode="auto">
          <a:xfrm>
            <a:off x="9840881" y="6453221"/>
            <a:ext cx="792162" cy="368300"/>
            <a:chOff x="4649" y="4020"/>
            <a:chExt cx="499" cy="232"/>
          </a:xfrm>
        </p:grpSpPr>
        <p:pic>
          <p:nvPicPr>
            <p:cNvPr id="332809" name="Picture 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2810" name="Text Box 10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56246" y="5018803"/>
            <a:ext cx="21475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4.</a:t>
            </a:r>
            <a:r>
              <a:rPr lang="zh-CN" altLang="en-US" sz="32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三要素法</a:t>
            </a:r>
            <a:endParaRPr lang="zh-CN" altLang="en-US" sz="32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05" grpId="0" bldLvl="0" animBg="1" autoUpdateAnimBg="0"/>
      <p:bldP spid="2" grpId="0"/>
      <p:bldP spid="332807" grpId="0" animBg="1"/>
      <p:bldP spid="332804" grpId="0" animBg="1"/>
      <p:bldP spid="33280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4126865" y="1296672"/>
          <a:ext cx="37147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92" name="Equation" r:id="rId1" imgW="1727200" imgH="520700" progId="Equation.DSMT4">
                  <p:embed/>
                </p:oleObj>
              </mc:Choice>
              <mc:Fallback>
                <p:oleObj name="Equation" r:id="rId1" imgW="1727200" imgH="520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6865" y="1296672"/>
                        <a:ext cx="37147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910590" y="2241584"/>
          <a:ext cx="520700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93" name="Equation" r:id="rId3" imgW="2628900" imgH="546100" progId="Equation.DSMT4">
                  <p:embed/>
                </p:oleObj>
              </mc:Choice>
              <mc:Fallback>
                <p:oleObj name="Equation" r:id="rId3" imgW="2628900" imgH="546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590" y="2241584"/>
                        <a:ext cx="520700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25" name="Text Box 37"/>
          <p:cNvSpPr txBox="1">
            <a:spLocks noChangeArrowheads="1"/>
          </p:cNvSpPr>
          <p:nvPr/>
        </p:nvSpPr>
        <p:spPr bwMode="auto">
          <a:xfrm>
            <a:off x="848995" y="1499235"/>
            <a:ext cx="3081655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 startAt="3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电感的初始条件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9130" name="Object 42"/>
          <p:cNvGraphicFramePr>
            <a:graphicFrameLocks noChangeAspect="1"/>
          </p:cNvGraphicFramePr>
          <p:nvPr/>
        </p:nvGraphicFramePr>
        <p:xfrm>
          <a:off x="6076633" y="2210118"/>
          <a:ext cx="426561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95" name="公式" r:id="rId5" imgW="2222500" imgH="596900" progId="Equation.3">
                  <p:embed/>
                </p:oleObj>
              </mc:Choice>
              <mc:Fallback>
                <p:oleObj name="公式" r:id="rId5" imgW="2222500" imgH="5969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6633" y="2210118"/>
                        <a:ext cx="4265612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141" name="Group 53"/>
          <p:cNvGrpSpPr/>
          <p:nvPr/>
        </p:nvGrpSpPr>
        <p:grpSpPr bwMode="auto">
          <a:xfrm>
            <a:off x="11204226" y="6446871"/>
            <a:ext cx="792162" cy="368300"/>
            <a:chOff x="5193" y="4020"/>
            <a:chExt cx="499" cy="232"/>
          </a:xfrm>
        </p:grpSpPr>
        <p:pic>
          <p:nvPicPr>
            <p:cNvPr id="89142" name="Picture 54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143" name="Text Box 5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9144" name="Group 56"/>
          <p:cNvGrpSpPr/>
          <p:nvPr/>
        </p:nvGrpSpPr>
        <p:grpSpPr bwMode="auto">
          <a:xfrm>
            <a:off x="10340626" y="6446871"/>
            <a:ext cx="792162" cy="368300"/>
            <a:chOff x="4649" y="4020"/>
            <a:chExt cx="499" cy="232"/>
          </a:xfrm>
        </p:grpSpPr>
        <p:pic>
          <p:nvPicPr>
            <p:cNvPr id="89145" name="Picture 57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146" name="Text Box 5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89153" name="Rectangle 65"/>
          <p:cNvSpPr>
            <a:spLocks noChangeArrowheads="1"/>
          </p:cNvSpPr>
          <p:nvPr/>
        </p:nvSpPr>
        <p:spPr bwMode="auto">
          <a:xfrm>
            <a:off x="8472330" y="3531078"/>
            <a:ext cx="26339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>
                <a:latin typeface="楷体_GB2312" pitchFamily="49" charset="-122"/>
              </a:rPr>
              <a:t>当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>
                <a:latin typeface="楷体_GB2312" pitchFamily="49" charset="-122"/>
              </a:rPr>
              <a:t>为有限值时</a:t>
            </a:r>
            <a:endParaRPr kumimoji="1" lang="zh-CN" altLang="en-US">
              <a:latin typeface="楷体_GB2312" pitchFamily="49" charset="-122"/>
            </a:endParaRPr>
          </a:p>
        </p:txBody>
      </p:sp>
      <p:grpSp>
        <p:nvGrpSpPr>
          <p:cNvPr id="89175" name="Group 87"/>
          <p:cNvGrpSpPr/>
          <p:nvPr/>
        </p:nvGrpSpPr>
        <p:grpSpPr bwMode="auto">
          <a:xfrm>
            <a:off x="9475447" y="6445251"/>
            <a:ext cx="792163" cy="368300"/>
            <a:chOff x="4649" y="4020"/>
            <a:chExt cx="499" cy="232"/>
          </a:xfrm>
        </p:grpSpPr>
        <p:pic>
          <p:nvPicPr>
            <p:cNvPr id="89176" name="Picture 88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177" name="Text Box 89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9183" name="Group 95"/>
          <p:cNvGrpSpPr/>
          <p:nvPr/>
        </p:nvGrpSpPr>
        <p:grpSpPr bwMode="auto">
          <a:xfrm>
            <a:off x="8755402" y="978886"/>
            <a:ext cx="2281246" cy="1441451"/>
            <a:chOff x="3606" y="481"/>
            <a:chExt cx="1437" cy="908"/>
          </a:xfrm>
        </p:grpSpPr>
        <p:sp>
          <p:nvSpPr>
            <p:cNvPr id="89155" name="Line 67"/>
            <p:cNvSpPr>
              <a:spLocks noChangeShapeType="1"/>
            </p:cNvSpPr>
            <p:nvPr/>
          </p:nvSpPr>
          <p:spPr bwMode="auto">
            <a:xfrm>
              <a:off x="3699" y="523"/>
              <a:ext cx="100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56" name="Line 68"/>
            <p:cNvSpPr>
              <a:spLocks noChangeShapeType="1"/>
            </p:cNvSpPr>
            <p:nvPr/>
          </p:nvSpPr>
          <p:spPr bwMode="auto">
            <a:xfrm>
              <a:off x="3699" y="1360"/>
              <a:ext cx="100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57" name="Line 69"/>
            <p:cNvSpPr>
              <a:spLocks noChangeShapeType="1"/>
            </p:cNvSpPr>
            <p:nvPr/>
          </p:nvSpPr>
          <p:spPr bwMode="auto">
            <a:xfrm>
              <a:off x="3833" y="527"/>
              <a:ext cx="280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58" name="Text Box 70"/>
            <p:cNvSpPr txBox="1">
              <a:spLocks noChangeArrowheads="1"/>
            </p:cNvSpPr>
            <p:nvPr/>
          </p:nvSpPr>
          <p:spPr bwMode="auto">
            <a:xfrm>
              <a:off x="3787" y="481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59" name="Text Box 71"/>
            <p:cNvSpPr txBox="1">
              <a:spLocks noChangeArrowheads="1"/>
            </p:cNvSpPr>
            <p:nvPr/>
          </p:nvSpPr>
          <p:spPr bwMode="auto">
            <a:xfrm>
              <a:off x="4252" y="801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60" name="Text Box 72"/>
            <p:cNvSpPr txBox="1">
              <a:spLocks noChangeArrowheads="1"/>
            </p:cNvSpPr>
            <p:nvPr/>
          </p:nvSpPr>
          <p:spPr bwMode="auto">
            <a:xfrm>
              <a:off x="4803" y="709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61" name="Oval 73"/>
            <p:cNvSpPr>
              <a:spLocks noChangeArrowheads="1"/>
            </p:cNvSpPr>
            <p:nvPr/>
          </p:nvSpPr>
          <p:spPr bwMode="auto">
            <a:xfrm>
              <a:off x="3606" y="1308"/>
              <a:ext cx="84" cy="81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62" name="Oval 74"/>
            <p:cNvSpPr>
              <a:spLocks noChangeArrowheads="1"/>
            </p:cNvSpPr>
            <p:nvPr/>
          </p:nvSpPr>
          <p:spPr bwMode="auto">
            <a:xfrm>
              <a:off x="3606" y="482"/>
              <a:ext cx="84" cy="81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63" name="Line 75"/>
            <p:cNvSpPr>
              <a:spLocks noChangeShapeType="1"/>
            </p:cNvSpPr>
            <p:nvPr/>
          </p:nvSpPr>
          <p:spPr bwMode="auto">
            <a:xfrm>
              <a:off x="4701" y="517"/>
              <a:ext cx="0" cy="1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64" name="Line 76"/>
            <p:cNvSpPr>
              <a:spLocks noChangeShapeType="1"/>
            </p:cNvSpPr>
            <p:nvPr/>
          </p:nvSpPr>
          <p:spPr bwMode="auto">
            <a:xfrm flipV="1">
              <a:off x="4690" y="1072"/>
              <a:ext cx="5" cy="29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65" name="Text Box 77"/>
            <p:cNvSpPr txBox="1">
              <a:spLocks noChangeArrowheads="1"/>
            </p:cNvSpPr>
            <p:nvPr/>
          </p:nvSpPr>
          <p:spPr bwMode="auto">
            <a:xfrm>
              <a:off x="4396" y="542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166" name="Text Box 78"/>
            <p:cNvSpPr txBox="1">
              <a:spLocks noChangeArrowheads="1"/>
            </p:cNvSpPr>
            <p:nvPr/>
          </p:nvSpPr>
          <p:spPr bwMode="auto">
            <a:xfrm>
              <a:off x="4361" y="1026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9167" name="Text Box 79"/>
            <p:cNvSpPr txBox="1">
              <a:spLocks noChangeArrowheads="1"/>
            </p:cNvSpPr>
            <p:nvPr/>
          </p:nvSpPr>
          <p:spPr bwMode="auto">
            <a:xfrm>
              <a:off x="4397" y="860"/>
              <a:ext cx="19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kumimoji="1" lang="zh-CN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9178" name="Group 90"/>
            <p:cNvGrpSpPr/>
            <p:nvPr/>
          </p:nvGrpSpPr>
          <p:grpSpPr bwMode="auto">
            <a:xfrm rot="10800000">
              <a:off x="4694" y="709"/>
              <a:ext cx="90" cy="363"/>
              <a:chOff x="1565" y="2614"/>
              <a:chExt cx="90" cy="486"/>
            </a:xfrm>
          </p:grpSpPr>
          <p:sp>
            <p:nvSpPr>
              <p:cNvPr id="89179" name="Arc 91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180" name="Arc 92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181" name="Arc 93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182" name="Arc 94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电感的初始条件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2685100" y="3143250"/>
          <a:ext cx="5449887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9" imgW="2705100" imgH="596900" progId="Equation.3">
                  <p:embed/>
                </p:oleObj>
              </mc:Choice>
              <mc:Fallback>
                <p:oleObj name="公式" r:id="rId9" imgW="2705100" imgH="596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5100" y="3143250"/>
                        <a:ext cx="5449887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8"/>
          <p:cNvSpPr txBox="1">
            <a:spLocks noChangeArrowheads="1"/>
          </p:cNvSpPr>
          <p:nvPr/>
        </p:nvSpPr>
        <p:spPr bwMode="auto">
          <a:xfrm>
            <a:off x="816293" y="3573623"/>
            <a:ext cx="16833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p>
            <a:pPr algn="ctr"/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zh-CN" altLang="en-US">
                <a:latin typeface="Times New Roman" panose="02020603050405020304" pitchFamily="18" charset="0"/>
              </a:rPr>
              <a:t>时刻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6" name="Group 39"/>
          <p:cNvGrpSpPr/>
          <p:nvPr/>
        </p:nvGrpSpPr>
        <p:grpSpPr bwMode="auto">
          <a:xfrm>
            <a:off x="6428740" y="3049270"/>
            <a:ext cx="1191260" cy="1174750"/>
            <a:chOff x="3833" y="1525"/>
            <a:chExt cx="1043" cy="862"/>
          </a:xfrm>
        </p:grpSpPr>
        <p:sp>
          <p:nvSpPr>
            <p:cNvPr id="7" name="Line 40"/>
            <p:cNvSpPr>
              <a:spLocks noChangeShapeType="1"/>
            </p:cNvSpPr>
            <p:nvPr/>
          </p:nvSpPr>
          <p:spPr bwMode="auto">
            <a:xfrm flipV="1">
              <a:off x="3833" y="1752"/>
              <a:ext cx="771" cy="63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8" name="Text Box 41"/>
            <p:cNvSpPr txBox="1">
              <a:spLocks noChangeArrowheads="1"/>
            </p:cNvSpPr>
            <p:nvPr/>
          </p:nvSpPr>
          <p:spPr bwMode="auto">
            <a:xfrm>
              <a:off x="4603" y="1525"/>
              <a:ext cx="273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0">
                  <a:solidFill>
                    <a:srgbClr val="FF33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  <a:endParaRPr lang="en-US" altLang="zh-CN" sz="3200" b="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sp>
        <p:nvSpPr>
          <p:cNvPr id="108550" name="Text Box 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056948" y="4353878"/>
            <a:ext cx="3421380" cy="64516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p>
            <a:pPr algn="ctr">
              <a:spcBef>
                <a:spcPct val="50000"/>
              </a:spcBef>
            </a:pP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</a:t>
            </a:r>
            <a:r>
              <a:rPr kumimoji="1"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</a:t>
            </a:r>
            <a:r>
              <a:rPr kumimoji="1"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sz="36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51" name="Text Box 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51535" y="4351020"/>
            <a:ext cx="3240088" cy="64516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p>
            <a:pPr algn="ctr">
              <a:spcBef>
                <a:spcPct val="50000"/>
              </a:spcBef>
            </a:pP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6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6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sz="36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83" name="AutoShape 39" descr="羊皮纸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051415" y="4137660"/>
            <a:ext cx="1079500" cy="979805"/>
          </a:xfrm>
          <a:prstGeom prst="wedgeRoundRectCallout">
            <a:avLst>
              <a:gd name="adj1" fmla="val -100000"/>
              <a:gd name="adj2" fmla="val 25335"/>
              <a:gd name="adj3" fmla="val 16667"/>
            </a:avLst>
          </a:prstGeom>
          <a:blipFill dpi="0" rotWithShape="1">
            <a:blip r:embed="rId1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pPr algn="ctr"/>
            <a:r>
              <a:rPr lang="zh-CN" altLang="en-US">
                <a:solidFill>
                  <a:schemeClr val="tx1"/>
                </a:solidFill>
              </a:rPr>
              <a:t>磁链守恒</a:t>
            </a:r>
            <a:endParaRPr lang="zh-CN" altLang="en-US"/>
          </a:p>
        </p:txBody>
      </p:sp>
      <p:grpSp>
        <p:nvGrpSpPr>
          <p:cNvPr id="108602" name="Group 58"/>
          <p:cNvGrpSpPr/>
          <p:nvPr/>
        </p:nvGrpSpPr>
        <p:grpSpPr bwMode="auto">
          <a:xfrm>
            <a:off x="4287855" y="4212275"/>
            <a:ext cx="1338263" cy="574675"/>
            <a:chOff x="611" y="981"/>
            <a:chExt cx="843" cy="362"/>
          </a:xfrm>
        </p:grpSpPr>
        <p:sp>
          <p:nvSpPr>
            <p:cNvPr id="108582" name="Line 38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612" y="1343"/>
              <a:ext cx="817" cy="0"/>
            </a:xfrm>
            <a:prstGeom prst="line">
              <a:avLst/>
            </a:prstGeom>
            <a:noFill/>
            <a:ln w="76200">
              <a:solidFill>
                <a:srgbClr val="0099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108601" name="Text Box 57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11" y="981"/>
              <a:ext cx="8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 =Li</a:t>
              </a:r>
              <a:r>
                <a:rPr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L</a:t>
              </a:r>
              <a:endParaRPr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08584" name="Text Box 4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751330" y="5117465"/>
            <a:ext cx="9585325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latin typeface="楷体_GB2312" pitchFamily="49" charset="-122"/>
                <a:sym typeface="+mn-ea"/>
              </a:rPr>
              <a:t>若</a:t>
            </a:r>
            <a:r>
              <a:rPr lang="zh-CN" altLang="en-US" dirty="0">
                <a:latin typeface="楷体_GB2312" pitchFamily="49" charset="-122"/>
              </a:rPr>
              <a:t>换路瞬间电感电压为有限值，则电感电流</a:t>
            </a:r>
            <a:r>
              <a:rPr lang="en-US" altLang="zh-CN" dirty="0">
                <a:latin typeface="楷体_GB2312" pitchFamily="49" charset="-122"/>
              </a:rPr>
              <a:t>(</a:t>
            </a:r>
            <a:r>
              <a:rPr lang="zh-CN" altLang="en-US" dirty="0">
                <a:latin typeface="楷体_GB2312" pitchFamily="49" charset="-122"/>
              </a:rPr>
              <a:t>磁链</a:t>
            </a:r>
            <a:r>
              <a:rPr lang="en-US" altLang="zh-CN" dirty="0">
                <a:latin typeface="楷体_GB2312" pitchFamily="49" charset="-122"/>
              </a:rPr>
              <a:t>)</a:t>
            </a:r>
            <a:r>
              <a:rPr lang="zh-CN" altLang="en-US" dirty="0">
                <a:latin typeface="楷体_GB2312" pitchFamily="49" charset="-122"/>
              </a:rPr>
              <a:t>保持不变。</a:t>
            </a:r>
            <a:endParaRPr lang="zh-CN" altLang="en-US" dirty="0">
              <a:latin typeface="楷体_GB2312" pitchFamily="49" charset="-122"/>
            </a:endParaRPr>
          </a:p>
        </p:txBody>
      </p:sp>
      <p:grpSp>
        <p:nvGrpSpPr>
          <p:cNvPr id="108591" name="Group 47"/>
          <p:cNvGrpSpPr/>
          <p:nvPr/>
        </p:nvGrpSpPr>
        <p:grpSpPr bwMode="auto">
          <a:xfrm>
            <a:off x="199710" y="5004435"/>
            <a:ext cx="1643064" cy="850900"/>
            <a:chOff x="385" y="3022"/>
            <a:chExt cx="1035" cy="536"/>
          </a:xfrm>
        </p:grpSpPr>
        <p:pic>
          <p:nvPicPr>
            <p:cNvPr id="108592" name="Picture 48" descr="123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593" name="Text Box 49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结论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1" name="TextBox 20"/>
          <p:cNvSpPr txBox="1"/>
          <p:nvPr>
            <p:custDataLst>
              <p:tags r:id="rId21"/>
            </p:custDataLst>
          </p:nvPr>
        </p:nvSpPr>
        <p:spPr>
          <a:xfrm>
            <a:off x="2854643" y="5755630"/>
            <a:ext cx="64071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∴在换路瞬间电感可视为一个电流源</a:t>
            </a:r>
            <a:r>
              <a:rPr lang="en-US" altLang="zh-CN" b="0" dirty="0" err="1" smtClean="0">
                <a:latin typeface="+mn-lt"/>
                <a:ea typeface="华文行楷" panose="02010800040101010101" pitchFamily="2" charset="-122"/>
              </a:rPr>
              <a:t>i</a:t>
            </a:r>
            <a:r>
              <a:rPr lang="en-US" altLang="zh-CN" b="0" baseline="-25000" dirty="0" err="1" smtClean="0">
                <a:latin typeface="+mn-lt"/>
                <a:ea typeface="华文行楷" panose="02010800040101010101" pitchFamily="2" charset="-122"/>
              </a:rPr>
              <a:t>L</a:t>
            </a:r>
            <a:r>
              <a:rPr lang="en-US" altLang="zh-CN" b="0" dirty="0" smtClean="0">
                <a:latin typeface="+mn-lt"/>
                <a:ea typeface="华文行楷" panose="02010800040101010101" pitchFamily="2" charset="-122"/>
              </a:rPr>
              <a:t>(0)</a:t>
            </a:r>
            <a:endParaRPr lang="zh-CN" altLang="en-US" b="0" dirty="0">
              <a:latin typeface="+mn-lt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8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10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5" dur="500"/>
                                        <p:tgtEl>
                                          <p:spTgt spid="108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"/>
                                        <p:tgtEl>
                                          <p:spTgt spid="10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25" grpId="0" bldLvl="0" animBg="1"/>
      <p:bldP spid="89153" grpId="0" autoUpdateAnimBg="0" uiExpand="1" build="p"/>
      <p:bldP spid="5" grpId="0" autoUpdateAnimBg="0" uiExpand="1" build="p"/>
      <p:bldP spid="108550" grpId="0" bldLvl="0" animBg="1"/>
      <p:bldP spid="108551" grpId="0" bldLvl="0" animBg="1"/>
      <p:bldP spid="108583" grpId="0" bldLvl="0" animBg="1" autoUpdateAnimBg="0"/>
      <p:bldP spid="108584" grpId="0" bldLvl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83" name="Group 19"/>
          <p:cNvGrpSpPr/>
          <p:nvPr/>
        </p:nvGrpSpPr>
        <p:grpSpPr bwMode="auto">
          <a:xfrm>
            <a:off x="1561466" y="3567112"/>
            <a:ext cx="2968625" cy="1304924"/>
            <a:chOff x="340" y="1659"/>
            <a:chExt cx="1870" cy="822"/>
          </a:xfrm>
        </p:grpSpPr>
        <p:sp>
          <p:nvSpPr>
            <p:cNvPr id="88069" name="Text Box 5"/>
            <p:cNvSpPr txBox="1">
              <a:spLocks noChangeArrowheads="1"/>
            </p:cNvSpPr>
            <p:nvPr/>
          </p:nvSpPr>
          <p:spPr bwMode="auto">
            <a:xfrm>
              <a:off x="416" y="1659"/>
              <a:ext cx="179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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 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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20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70" name="Text Box 6"/>
            <p:cNvSpPr txBox="1">
              <a:spLocks noChangeArrowheads="1"/>
            </p:cNvSpPr>
            <p:nvPr/>
          </p:nvSpPr>
          <p:spPr bwMode="auto">
            <a:xfrm>
              <a:off x="471" y="2113"/>
              <a:ext cx="144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 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20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71" name="AutoShape 7"/>
            <p:cNvSpPr/>
            <p:nvPr/>
          </p:nvSpPr>
          <p:spPr bwMode="auto">
            <a:xfrm>
              <a:off x="340" y="1842"/>
              <a:ext cx="91" cy="590"/>
            </a:xfrm>
            <a:prstGeom prst="leftBrace">
              <a:avLst>
                <a:gd name="adj1" fmla="val 54029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8081" name="Group 17"/>
          <p:cNvGrpSpPr/>
          <p:nvPr/>
        </p:nvGrpSpPr>
        <p:grpSpPr bwMode="auto">
          <a:xfrm>
            <a:off x="1489719" y="2126302"/>
            <a:ext cx="2944822" cy="1231899"/>
            <a:chOff x="340" y="707"/>
            <a:chExt cx="1855" cy="776"/>
          </a:xfrm>
        </p:grpSpPr>
        <p:sp>
          <p:nvSpPr>
            <p:cNvPr id="88073" name="Text Box 9"/>
            <p:cNvSpPr txBox="1">
              <a:spLocks noChangeArrowheads="1"/>
            </p:cNvSpPr>
            <p:nvPr/>
          </p:nvSpPr>
          <p:spPr bwMode="auto">
            <a:xfrm>
              <a:off x="436" y="707"/>
              <a:ext cx="170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q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24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74" name="Text Box 10"/>
            <p:cNvSpPr txBox="1">
              <a:spLocks noChangeArrowheads="1"/>
            </p:cNvSpPr>
            <p:nvPr/>
          </p:nvSpPr>
          <p:spPr bwMode="auto">
            <a:xfrm>
              <a:off x="452" y="1115"/>
              <a:ext cx="174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= 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20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75" name="AutoShape 11"/>
            <p:cNvSpPr/>
            <p:nvPr/>
          </p:nvSpPr>
          <p:spPr bwMode="auto">
            <a:xfrm>
              <a:off x="340" y="845"/>
              <a:ext cx="136" cy="635"/>
            </a:xfrm>
            <a:prstGeom prst="leftBrace">
              <a:avLst>
                <a:gd name="adj1" fmla="val 38909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1059180" y="1423353"/>
            <a:ext cx="2256155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234000" rIns="198000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4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换路定律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8077" name="Text Box 13"/>
          <p:cNvSpPr txBox="1">
            <a:spLocks noChangeArrowheads="1"/>
          </p:cNvSpPr>
          <p:nvPr/>
        </p:nvSpPr>
        <p:spPr bwMode="auto">
          <a:xfrm>
            <a:off x="2349307" y="5013775"/>
            <a:ext cx="9073008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circleNumDbPlain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电容电流和电感电压为有限值是换路定律成立的条件。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8079" name="Text Box 15"/>
          <p:cNvSpPr txBox="1">
            <a:spLocks noChangeArrowheads="1"/>
          </p:cNvSpPr>
          <p:nvPr/>
        </p:nvSpPr>
        <p:spPr bwMode="auto">
          <a:xfrm>
            <a:off x="4724400" y="3622993"/>
            <a:ext cx="6708140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dirty="0">
                <a:latin typeface="楷体_GB2312" pitchFamily="49" charset="-122"/>
              </a:rPr>
              <a:t>换路瞬间，若电感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电压</a:t>
            </a:r>
            <a:r>
              <a:rPr kumimoji="1" lang="zh-CN" altLang="en-US" dirty="0">
                <a:latin typeface="楷体_GB2312" pitchFamily="49" charset="-122"/>
              </a:rPr>
              <a:t>保持为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有限值</a:t>
            </a:r>
            <a:r>
              <a:rPr kumimoji="1" lang="zh-CN" altLang="en-US" dirty="0">
                <a:latin typeface="楷体_GB2312" pitchFamily="49" charset="-122"/>
              </a:rPr>
              <a:t>，</a:t>
            </a:r>
            <a:endParaRPr kumimoji="1" lang="zh-CN" altLang="en-US" dirty="0">
              <a:latin typeface="楷体_GB2312" pitchFamily="49" charset="-122"/>
            </a:endParaRPr>
          </a:p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dirty="0">
                <a:latin typeface="楷体_GB2312" pitchFamily="49" charset="-122"/>
              </a:rPr>
              <a:t>则电感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电流</a:t>
            </a:r>
            <a:r>
              <a:rPr kumimoji="1" lang="zh-CN" altLang="en-US" dirty="0">
                <a:latin typeface="楷体_GB2312" pitchFamily="49" charset="-122"/>
              </a:rPr>
              <a:t>（磁链）换路前、后保持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不变</a:t>
            </a:r>
            <a:r>
              <a:rPr kumimoji="1" lang="zh-CN" altLang="en-US" dirty="0">
                <a:latin typeface="楷体_GB2312" pitchFamily="49" charset="-122"/>
              </a:rPr>
              <a:t>。</a:t>
            </a:r>
            <a:endParaRPr kumimoji="1" lang="zh-CN" altLang="en-US" dirty="0">
              <a:latin typeface="楷体_GB2312" pitchFamily="49" charset="-122"/>
            </a:endParaRPr>
          </a:p>
        </p:txBody>
      </p:sp>
      <p:sp>
        <p:nvSpPr>
          <p:cNvPr id="88080" name="Text Box 16"/>
          <p:cNvSpPr txBox="1">
            <a:spLocks noChangeArrowheads="1"/>
          </p:cNvSpPr>
          <p:nvPr/>
        </p:nvSpPr>
        <p:spPr bwMode="auto">
          <a:xfrm>
            <a:off x="4729480" y="2160905"/>
            <a:ext cx="6674485" cy="124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dirty="0">
                <a:latin typeface="楷体_GB2312" pitchFamily="49" charset="-122"/>
              </a:rPr>
              <a:t>换路瞬间，若电容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电流</a:t>
            </a:r>
            <a:r>
              <a:rPr kumimoji="1" lang="zh-CN" altLang="en-US" dirty="0">
                <a:latin typeface="楷体_GB2312" pitchFamily="49" charset="-122"/>
              </a:rPr>
              <a:t>保持为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有限值</a:t>
            </a:r>
            <a:r>
              <a:rPr kumimoji="1" lang="zh-CN" altLang="en-US" dirty="0">
                <a:latin typeface="楷体_GB2312" pitchFamily="49" charset="-122"/>
              </a:rPr>
              <a:t>，</a:t>
            </a:r>
            <a:endParaRPr kumimoji="1" lang="zh-CN" altLang="en-US" dirty="0">
              <a:latin typeface="楷体_GB2312" pitchFamily="49" charset="-122"/>
            </a:endParaRPr>
          </a:p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dirty="0">
                <a:latin typeface="楷体_GB2312" pitchFamily="49" charset="-122"/>
              </a:rPr>
              <a:t>则电容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电压</a:t>
            </a:r>
            <a:r>
              <a:rPr kumimoji="1" lang="zh-CN" altLang="en-US" dirty="0">
                <a:latin typeface="楷体_GB2312" pitchFamily="49" charset="-122"/>
              </a:rPr>
              <a:t>（电荷）换路前、后保持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不变</a:t>
            </a:r>
            <a:r>
              <a:rPr kumimoji="1" lang="zh-CN" altLang="en-US" dirty="0">
                <a:latin typeface="楷体_GB2312" pitchFamily="49" charset="-122"/>
              </a:rPr>
              <a:t>。</a:t>
            </a:r>
            <a:endParaRPr kumimoji="1" lang="zh-CN" altLang="en-US" dirty="0">
              <a:latin typeface="楷体_GB2312" pitchFamily="49" charset="-122"/>
            </a:endParaRPr>
          </a:p>
        </p:txBody>
      </p:sp>
      <p:sp>
        <p:nvSpPr>
          <p:cNvPr id="88082" name="Text Box 18"/>
          <p:cNvSpPr txBox="1">
            <a:spLocks noChangeArrowheads="1"/>
          </p:cNvSpPr>
          <p:nvPr/>
        </p:nvSpPr>
        <p:spPr bwMode="auto">
          <a:xfrm>
            <a:off x="2349307" y="5659566"/>
            <a:ext cx="60483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换路定律反映了能量不能跃变。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8087" name="Group 2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88088" name="Picture 24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89" name="Text Box 2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8090" name="Group 2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88091" name="Picture 2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92" name="Text Box 2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8096" name="Group 32"/>
          <p:cNvGrpSpPr/>
          <p:nvPr/>
        </p:nvGrpSpPr>
        <p:grpSpPr bwMode="auto">
          <a:xfrm>
            <a:off x="556261" y="4938395"/>
            <a:ext cx="1643064" cy="850900"/>
            <a:chOff x="385" y="3022"/>
            <a:chExt cx="1035" cy="536"/>
          </a:xfrm>
        </p:grpSpPr>
        <p:pic>
          <p:nvPicPr>
            <p:cNvPr id="88097" name="Picture 33" descr="1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98" name="Text Box 34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88102" name="Group 38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88103" name="Picture 3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104" name="Text Box 40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35662" y="142225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换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路定则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换路定律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88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8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88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88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6" grpId="0" bldLvl="0" animBg="1"/>
      <p:bldP spid="88077" grpId="0" autoUpdateAnimBg="0" uiExpand="1" build="p"/>
      <p:bldP spid="88079" grpId="0" bldLvl="0" animBg="1" autoUpdateAnimBg="0"/>
      <p:bldP spid="88080" grpId="0" bldLvl="0" animBg="1" autoUpdateAnimBg="0"/>
      <p:bldP spid="88082" grpId="0" autoUpdateAnimBg="0" uiExpand="1" build="p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628968" y="1494949"/>
            <a:ext cx="3744912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 startAt="5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电路初始值的确定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7" name="Text Box 7"/>
          <p:cNvSpPr txBox="1">
            <a:spLocks noChangeArrowheads="1"/>
          </p:cNvSpPr>
          <p:nvPr/>
        </p:nvSpPr>
        <p:spPr bwMode="auto">
          <a:xfrm>
            <a:off x="4302125" y="3498215"/>
            <a:ext cx="2683510" cy="50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r>
              <a:rPr kumimoji="1" lang="en-US" altLang="zh-CN" b="0">
                <a:latin typeface="楷体_GB2312" pitchFamily="49" charset="-122"/>
              </a:rPr>
              <a:t>(2)</a:t>
            </a:r>
            <a:r>
              <a:rPr kumimoji="1" lang="zh-CN" altLang="en-US">
                <a:latin typeface="楷体_GB2312" pitchFamily="49" charset="-122"/>
              </a:rPr>
              <a:t>由换路定律 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6957697" y="3427254"/>
            <a:ext cx="381635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)=8V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7070" name="Object 30"/>
          <p:cNvGraphicFramePr>
            <a:graphicFrameLocks noChangeAspect="1"/>
          </p:cNvGraphicFramePr>
          <p:nvPr/>
        </p:nvGraphicFramePr>
        <p:xfrm>
          <a:off x="5164774" y="4725387"/>
          <a:ext cx="3579812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35" name="公式" r:id="rId1" imgW="2324100" imgH="520700" progId="Equation.3">
                  <p:embed/>
                </p:oleObj>
              </mc:Choice>
              <mc:Fallback>
                <p:oleObj name="公式" r:id="rId1" imgW="2324100" imgH="5207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774" y="4725387"/>
                        <a:ext cx="3579812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71" name="Text Box 31"/>
          <p:cNvSpPr txBox="1">
            <a:spLocks noChangeArrowheads="1"/>
          </p:cNvSpPr>
          <p:nvPr/>
        </p:nvSpPr>
        <p:spPr bwMode="auto">
          <a:xfrm>
            <a:off x="4353244" y="2268698"/>
            <a:ext cx="35909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由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zh-CN" altLang="en-US">
                <a:latin typeface="Times New Roman" panose="02020603050405020304" pitchFamily="18" charset="0"/>
              </a:rPr>
              <a:t>电路求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89" name="Text Box 49"/>
          <p:cNvSpPr txBox="1">
            <a:spLocks noChangeArrowheads="1"/>
          </p:cNvSpPr>
          <p:nvPr/>
        </p:nvSpPr>
        <p:spPr bwMode="auto">
          <a:xfrm>
            <a:off x="4949192" y="2849722"/>
            <a:ext cx="208915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)=8V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90" name="Text Box 50"/>
          <p:cNvSpPr txBox="1">
            <a:spLocks noChangeArrowheads="1"/>
          </p:cNvSpPr>
          <p:nvPr/>
        </p:nvSpPr>
        <p:spPr bwMode="auto">
          <a:xfrm>
            <a:off x="4344035" y="4228465"/>
            <a:ext cx="4207510" cy="49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r>
              <a:rPr kumimoji="1"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dirty="0">
                <a:latin typeface="Times New Roman" panose="02020603050405020304" pitchFamily="18" charset="0"/>
              </a:rPr>
              <a:t>由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zh-CN" altLang="en-US" dirty="0">
                <a:latin typeface="Times New Roman" panose="02020603050405020304" pitchFamily="18" charset="0"/>
              </a:rPr>
              <a:t>等效电路求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92" name="Text Box 52"/>
          <p:cNvSpPr txBox="1">
            <a:spLocks noChangeArrowheads="1"/>
          </p:cNvSpPr>
          <p:nvPr/>
        </p:nvSpPr>
        <p:spPr bwMode="auto">
          <a:xfrm>
            <a:off x="6443663" y="5802948"/>
            <a:ext cx="25184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≠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98" name="Text Box 58"/>
          <p:cNvSpPr txBox="1">
            <a:spLocks noChangeArrowheads="1"/>
          </p:cNvSpPr>
          <p:nvPr/>
        </p:nvSpPr>
        <p:spPr bwMode="auto">
          <a:xfrm>
            <a:off x="4675188" y="1519748"/>
            <a:ext cx="1296987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1-2</a:t>
            </a:r>
            <a:endParaRPr kumimoji="1"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124" name="Text Box 84"/>
          <p:cNvSpPr txBox="1">
            <a:spLocks noChangeArrowheads="1"/>
          </p:cNvSpPr>
          <p:nvPr/>
        </p:nvSpPr>
        <p:spPr bwMode="auto">
          <a:xfrm>
            <a:off x="6030595" y="1600200"/>
            <a:ext cx="1720215" cy="53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algn="l"/>
            <a:r>
              <a:rPr kumimoji="1" lang="zh-CN" altLang="en-US">
                <a:latin typeface="Times New Roman" panose="02020603050405020304" pitchFamily="18" charset="0"/>
              </a:rPr>
              <a:t>求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zh-CN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7134" name="Group 94"/>
          <p:cNvGrpSpPr/>
          <p:nvPr/>
        </p:nvGrpSpPr>
        <p:grpSpPr bwMode="auto">
          <a:xfrm>
            <a:off x="11060716" y="6446871"/>
            <a:ext cx="792162" cy="368300"/>
            <a:chOff x="5193" y="4020"/>
            <a:chExt cx="499" cy="232"/>
          </a:xfrm>
        </p:grpSpPr>
        <p:pic>
          <p:nvPicPr>
            <p:cNvPr id="87135" name="Picture 95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136" name="Text Box 96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7137" name="Group 97"/>
          <p:cNvGrpSpPr/>
          <p:nvPr/>
        </p:nvGrpSpPr>
        <p:grpSpPr bwMode="auto">
          <a:xfrm>
            <a:off x="10197116" y="6446871"/>
            <a:ext cx="792162" cy="368300"/>
            <a:chOff x="4649" y="4020"/>
            <a:chExt cx="499" cy="232"/>
          </a:xfrm>
        </p:grpSpPr>
        <p:pic>
          <p:nvPicPr>
            <p:cNvPr id="87138" name="Picture 98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139" name="Text Box 99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7230" name="Group 190"/>
          <p:cNvGrpSpPr/>
          <p:nvPr/>
        </p:nvGrpSpPr>
        <p:grpSpPr bwMode="auto">
          <a:xfrm>
            <a:off x="8192459" y="1527528"/>
            <a:ext cx="3271843" cy="1543050"/>
            <a:chOff x="449" y="1369"/>
            <a:chExt cx="2061" cy="972"/>
          </a:xfrm>
        </p:grpSpPr>
        <p:sp>
          <p:nvSpPr>
            <p:cNvPr id="87144" name="Oval 104"/>
            <p:cNvSpPr>
              <a:spLocks noChangeArrowheads="1"/>
            </p:cNvSpPr>
            <p:nvPr/>
          </p:nvSpPr>
          <p:spPr bwMode="auto">
            <a:xfrm>
              <a:off x="477" y="170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7145" name="Line 105"/>
            <p:cNvSpPr>
              <a:spLocks noChangeShapeType="1"/>
            </p:cNvSpPr>
            <p:nvPr/>
          </p:nvSpPr>
          <p:spPr bwMode="auto">
            <a:xfrm>
              <a:off x="1652" y="2197"/>
              <a:ext cx="1" cy="1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46" name="Line 106"/>
            <p:cNvSpPr>
              <a:spLocks noChangeShapeType="1"/>
            </p:cNvSpPr>
            <p:nvPr/>
          </p:nvSpPr>
          <p:spPr bwMode="auto">
            <a:xfrm flipV="1">
              <a:off x="1519" y="2024"/>
              <a:ext cx="177" cy="14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47" name="Line 107"/>
            <p:cNvSpPr>
              <a:spLocks noChangeShapeType="1"/>
            </p:cNvSpPr>
            <p:nvPr/>
          </p:nvSpPr>
          <p:spPr bwMode="auto">
            <a:xfrm flipH="1" flipV="1">
              <a:off x="1656" y="1434"/>
              <a:ext cx="0" cy="59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48" name="Line 108"/>
            <p:cNvSpPr>
              <a:spLocks noChangeShapeType="1"/>
            </p:cNvSpPr>
            <p:nvPr/>
          </p:nvSpPr>
          <p:spPr bwMode="auto">
            <a:xfrm flipH="1">
              <a:off x="2110" y="1842"/>
              <a:ext cx="0" cy="49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49" name="Line 109"/>
            <p:cNvSpPr>
              <a:spLocks noChangeShapeType="1"/>
            </p:cNvSpPr>
            <p:nvPr/>
          </p:nvSpPr>
          <p:spPr bwMode="auto">
            <a:xfrm flipH="1" flipV="1">
              <a:off x="2110" y="1434"/>
              <a:ext cx="0" cy="3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50" name="Line 110"/>
            <p:cNvSpPr>
              <a:spLocks noChangeShapeType="1"/>
            </p:cNvSpPr>
            <p:nvPr/>
          </p:nvSpPr>
          <p:spPr bwMode="auto">
            <a:xfrm flipV="1">
              <a:off x="658" y="1434"/>
              <a:ext cx="14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51" name="Line 111"/>
            <p:cNvSpPr>
              <a:spLocks noChangeShapeType="1"/>
            </p:cNvSpPr>
            <p:nvPr/>
          </p:nvSpPr>
          <p:spPr bwMode="auto">
            <a:xfrm>
              <a:off x="658" y="1434"/>
              <a:ext cx="19" cy="8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52" name="Line 112"/>
            <p:cNvSpPr>
              <a:spLocks noChangeShapeType="1"/>
            </p:cNvSpPr>
            <p:nvPr/>
          </p:nvSpPr>
          <p:spPr bwMode="auto">
            <a:xfrm>
              <a:off x="676" y="2323"/>
              <a:ext cx="1449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53" name="Text Box 113"/>
            <p:cNvSpPr txBox="1">
              <a:spLocks noChangeArrowheads="1"/>
            </p:cNvSpPr>
            <p:nvPr/>
          </p:nvSpPr>
          <p:spPr bwMode="auto">
            <a:xfrm>
              <a:off x="449" y="1461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154" name="Text Box 114"/>
            <p:cNvSpPr txBox="1">
              <a:spLocks noChangeArrowheads="1"/>
            </p:cNvSpPr>
            <p:nvPr/>
          </p:nvSpPr>
          <p:spPr bwMode="auto">
            <a:xfrm>
              <a:off x="705" y="1977"/>
              <a:ext cx="50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155" name="Line 115"/>
            <p:cNvSpPr>
              <a:spLocks noChangeShapeType="1"/>
            </p:cNvSpPr>
            <p:nvPr/>
          </p:nvSpPr>
          <p:spPr bwMode="auto">
            <a:xfrm>
              <a:off x="704" y="1429"/>
              <a:ext cx="226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56" name="Text Box 116"/>
            <p:cNvSpPr txBox="1">
              <a:spLocks noChangeArrowheads="1"/>
            </p:cNvSpPr>
            <p:nvPr/>
          </p:nvSpPr>
          <p:spPr bwMode="auto">
            <a:xfrm>
              <a:off x="705" y="1386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157" name="Line 117"/>
            <p:cNvSpPr>
              <a:spLocks noChangeShapeType="1"/>
            </p:cNvSpPr>
            <p:nvPr/>
          </p:nvSpPr>
          <p:spPr bwMode="auto">
            <a:xfrm>
              <a:off x="2102" y="1500"/>
              <a:ext cx="1" cy="19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58" name="Text Box 118"/>
            <p:cNvSpPr txBox="1">
              <a:spLocks noChangeArrowheads="1"/>
            </p:cNvSpPr>
            <p:nvPr/>
          </p:nvSpPr>
          <p:spPr bwMode="auto">
            <a:xfrm>
              <a:off x="1815" y="1404"/>
              <a:ext cx="2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159" name="Text Box 119"/>
            <p:cNvSpPr txBox="1">
              <a:spLocks noChangeArrowheads="1"/>
            </p:cNvSpPr>
            <p:nvPr/>
          </p:nvSpPr>
          <p:spPr bwMode="auto">
            <a:xfrm>
              <a:off x="2163" y="1417"/>
              <a:ext cx="347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160" name="Text Box 120"/>
            <p:cNvSpPr txBox="1">
              <a:spLocks noChangeArrowheads="1"/>
            </p:cNvSpPr>
            <p:nvPr/>
          </p:nvSpPr>
          <p:spPr bwMode="auto">
            <a:xfrm>
              <a:off x="1673" y="1979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161" name="Text Box 121"/>
            <p:cNvSpPr txBox="1">
              <a:spLocks noChangeArrowheads="1"/>
            </p:cNvSpPr>
            <p:nvPr/>
          </p:nvSpPr>
          <p:spPr bwMode="auto">
            <a:xfrm>
              <a:off x="889" y="1476"/>
              <a:ext cx="62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7162" name="Text Box 122"/>
            <p:cNvSpPr txBox="1">
              <a:spLocks noChangeArrowheads="1"/>
            </p:cNvSpPr>
            <p:nvPr/>
          </p:nvSpPr>
          <p:spPr bwMode="auto">
            <a:xfrm>
              <a:off x="1020" y="1705"/>
              <a:ext cx="62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7163" name="Line 123"/>
            <p:cNvSpPr>
              <a:spLocks noChangeShapeType="1"/>
            </p:cNvSpPr>
            <p:nvPr/>
          </p:nvSpPr>
          <p:spPr bwMode="auto">
            <a:xfrm>
              <a:off x="1519" y="2024"/>
              <a:ext cx="136" cy="18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64" name="Rectangle 124"/>
            <p:cNvSpPr>
              <a:spLocks noChangeArrowheads="1"/>
            </p:cNvSpPr>
            <p:nvPr/>
          </p:nvSpPr>
          <p:spPr bwMode="auto">
            <a:xfrm>
              <a:off x="930" y="136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7165" name="Group 125"/>
            <p:cNvGrpSpPr/>
            <p:nvPr/>
          </p:nvGrpSpPr>
          <p:grpSpPr bwMode="auto">
            <a:xfrm>
              <a:off x="1974" y="1752"/>
              <a:ext cx="240" cy="93"/>
              <a:chOff x="3787" y="2478"/>
              <a:chExt cx="240" cy="93"/>
            </a:xfrm>
          </p:grpSpPr>
          <p:sp>
            <p:nvSpPr>
              <p:cNvPr id="87166" name="Line 126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167" name="Line 127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7168" name="Rectangle 128"/>
            <p:cNvSpPr>
              <a:spLocks noChangeArrowheads="1"/>
            </p:cNvSpPr>
            <p:nvPr/>
          </p:nvSpPr>
          <p:spPr bwMode="auto">
            <a:xfrm>
              <a:off x="1594" y="1525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7228" name="Group 188"/>
          <p:cNvGrpSpPr/>
          <p:nvPr/>
        </p:nvGrpSpPr>
        <p:grpSpPr bwMode="auto">
          <a:xfrm>
            <a:off x="671508" y="2273618"/>
            <a:ext cx="2636842" cy="1511300"/>
            <a:chOff x="2853" y="709"/>
            <a:chExt cx="1661" cy="952"/>
          </a:xfrm>
        </p:grpSpPr>
        <p:sp>
          <p:nvSpPr>
            <p:cNvPr id="87170" name="Oval 130"/>
            <p:cNvSpPr>
              <a:spLocks noChangeArrowheads="1"/>
            </p:cNvSpPr>
            <p:nvPr/>
          </p:nvSpPr>
          <p:spPr bwMode="auto">
            <a:xfrm>
              <a:off x="2881" y="102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7171" name="Line 131"/>
            <p:cNvSpPr>
              <a:spLocks noChangeShapeType="1"/>
            </p:cNvSpPr>
            <p:nvPr/>
          </p:nvSpPr>
          <p:spPr bwMode="auto">
            <a:xfrm flipV="1">
              <a:off x="4059" y="754"/>
              <a:ext cx="1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72" name="Line 132"/>
            <p:cNvSpPr>
              <a:spLocks noChangeShapeType="1"/>
            </p:cNvSpPr>
            <p:nvPr/>
          </p:nvSpPr>
          <p:spPr bwMode="auto">
            <a:xfrm>
              <a:off x="4513" y="1253"/>
              <a:ext cx="1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73" name="Line 133"/>
            <p:cNvSpPr>
              <a:spLocks noChangeShapeType="1"/>
            </p:cNvSpPr>
            <p:nvPr/>
          </p:nvSpPr>
          <p:spPr bwMode="auto">
            <a:xfrm flipH="1">
              <a:off x="4513" y="754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74" name="Line 134"/>
            <p:cNvSpPr>
              <a:spLocks noChangeShapeType="1"/>
            </p:cNvSpPr>
            <p:nvPr/>
          </p:nvSpPr>
          <p:spPr bwMode="auto">
            <a:xfrm flipV="1">
              <a:off x="3062" y="754"/>
              <a:ext cx="145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75" name="Line 135"/>
            <p:cNvSpPr>
              <a:spLocks noChangeShapeType="1"/>
            </p:cNvSpPr>
            <p:nvPr/>
          </p:nvSpPr>
          <p:spPr bwMode="auto">
            <a:xfrm>
              <a:off x="3062" y="754"/>
              <a:ext cx="0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76" name="Line 136"/>
            <p:cNvSpPr>
              <a:spLocks noChangeShapeType="1"/>
            </p:cNvSpPr>
            <p:nvPr/>
          </p:nvSpPr>
          <p:spPr bwMode="auto">
            <a:xfrm>
              <a:off x="3062" y="1661"/>
              <a:ext cx="145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77" name="Text Box 137"/>
            <p:cNvSpPr txBox="1">
              <a:spLocks noChangeArrowheads="1"/>
            </p:cNvSpPr>
            <p:nvPr/>
          </p:nvSpPr>
          <p:spPr bwMode="auto">
            <a:xfrm>
              <a:off x="2853" y="781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178" name="Text Box 138"/>
            <p:cNvSpPr txBox="1">
              <a:spLocks noChangeArrowheads="1"/>
            </p:cNvSpPr>
            <p:nvPr/>
          </p:nvSpPr>
          <p:spPr bwMode="auto">
            <a:xfrm>
              <a:off x="3064" y="1297"/>
              <a:ext cx="50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179" name="Text Box 139"/>
            <p:cNvSpPr txBox="1">
              <a:spLocks noChangeArrowheads="1"/>
            </p:cNvSpPr>
            <p:nvPr/>
          </p:nvSpPr>
          <p:spPr bwMode="auto">
            <a:xfrm>
              <a:off x="4162" y="737"/>
              <a:ext cx="347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180" name="Text Box 140"/>
            <p:cNvSpPr txBox="1">
              <a:spLocks noChangeArrowheads="1"/>
            </p:cNvSpPr>
            <p:nvPr/>
          </p:nvSpPr>
          <p:spPr bwMode="auto">
            <a:xfrm>
              <a:off x="3157" y="799"/>
              <a:ext cx="62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7181" name="Text Box 141"/>
            <p:cNvSpPr txBox="1">
              <a:spLocks noChangeArrowheads="1"/>
            </p:cNvSpPr>
            <p:nvPr/>
          </p:nvSpPr>
          <p:spPr bwMode="auto">
            <a:xfrm rot="5400000">
              <a:off x="3552" y="1071"/>
              <a:ext cx="62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40k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7182" name="Rectangle 142"/>
            <p:cNvSpPr>
              <a:spLocks noChangeArrowheads="1"/>
            </p:cNvSpPr>
            <p:nvPr/>
          </p:nvSpPr>
          <p:spPr bwMode="auto">
            <a:xfrm>
              <a:off x="3334" y="70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83" name="Rectangle 143"/>
            <p:cNvSpPr>
              <a:spLocks noChangeArrowheads="1"/>
            </p:cNvSpPr>
            <p:nvPr/>
          </p:nvSpPr>
          <p:spPr bwMode="auto">
            <a:xfrm>
              <a:off x="4004" y="1071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7229" name="Group 189"/>
          <p:cNvGrpSpPr/>
          <p:nvPr/>
        </p:nvGrpSpPr>
        <p:grpSpPr bwMode="auto">
          <a:xfrm>
            <a:off x="729941" y="4117024"/>
            <a:ext cx="3076567" cy="1993900"/>
            <a:chOff x="449" y="2503"/>
            <a:chExt cx="1938" cy="1256"/>
          </a:xfrm>
        </p:grpSpPr>
        <p:sp>
          <p:nvSpPr>
            <p:cNvPr id="87202" name="Oval 162"/>
            <p:cNvSpPr>
              <a:spLocks noChangeArrowheads="1"/>
            </p:cNvSpPr>
            <p:nvPr/>
          </p:nvSpPr>
          <p:spPr bwMode="auto">
            <a:xfrm>
              <a:off x="1928" y="2841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7203" name="Text Box 163"/>
            <p:cNvSpPr txBox="1">
              <a:spLocks noChangeArrowheads="1"/>
            </p:cNvSpPr>
            <p:nvPr/>
          </p:nvSpPr>
          <p:spPr bwMode="auto">
            <a:xfrm>
              <a:off x="1566" y="2613"/>
              <a:ext cx="389" cy="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8V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 i="1" baseline="-25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204" name="Text Box 164"/>
            <p:cNvSpPr txBox="1">
              <a:spLocks noChangeArrowheads="1"/>
            </p:cNvSpPr>
            <p:nvPr/>
          </p:nvSpPr>
          <p:spPr bwMode="auto">
            <a:xfrm>
              <a:off x="793" y="3430"/>
              <a:ext cx="121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zh-CN" altLang="en-US">
                  <a:latin typeface="Times New Roman" panose="02020603050405020304" pitchFamily="18" charset="0"/>
                </a:rPr>
                <a:t>等效电路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7205" name="Oval 165"/>
            <p:cNvSpPr>
              <a:spLocks noChangeArrowheads="1"/>
            </p:cNvSpPr>
            <p:nvPr/>
          </p:nvSpPr>
          <p:spPr bwMode="auto">
            <a:xfrm>
              <a:off x="477" y="2841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7206" name="Line 166"/>
            <p:cNvSpPr>
              <a:spLocks noChangeShapeType="1"/>
            </p:cNvSpPr>
            <p:nvPr/>
          </p:nvSpPr>
          <p:spPr bwMode="auto">
            <a:xfrm flipV="1">
              <a:off x="2109" y="2569"/>
              <a:ext cx="1" cy="86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207" name="Line 167"/>
            <p:cNvSpPr>
              <a:spLocks noChangeShapeType="1"/>
            </p:cNvSpPr>
            <p:nvPr/>
          </p:nvSpPr>
          <p:spPr bwMode="auto">
            <a:xfrm flipV="1">
              <a:off x="658" y="2569"/>
              <a:ext cx="14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208" name="Line 168"/>
            <p:cNvSpPr>
              <a:spLocks noChangeShapeType="1"/>
            </p:cNvSpPr>
            <p:nvPr/>
          </p:nvSpPr>
          <p:spPr bwMode="auto">
            <a:xfrm flipH="1">
              <a:off x="657" y="2569"/>
              <a:ext cx="1" cy="86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209" name="Line 169"/>
            <p:cNvSpPr>
              <a:spLocks noChangeShapeType="1"/>
            </p:cNvSpPr>
            <p:nvPr/>
          </p:nvSpPr>
          <p:spPr bwMode="auto">
            <a:xfrm>
              <a:off x="657" y="3430"/>
              <a:ext cx="14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210" name="Text Box 170"/>
            <p:cNvSpPr txBox="1">
              <a:spLocks noChangeArrowheads="1"/>
            </p:cNvSpPr>
            <p:nvPr/>
          </p:nvSpPr>
          <p:spPr bwMode="auto">
            <a:xfrm>
              <a:off x="449" y="2596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211" name="Text Box 171"/>
            <p:cNvSpPr txBox="1">
              <a:spLocks noChangeArrowheads="1"/>
            </p:cNvSpPr>
            <p:nvPr/>
          </p:nvSpPr>
          <p:spPr bwMode="auto">
            <a:xfrm>
              <a:off x="795" y="2932"/>
              <a:ext cx="50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212" name="Line 172"/>
            <p:cNvSpPr>
              <a:spLocks noChangeShapeType="1"/>
            </p:cNvSpPr>
            <p:nvPr/>
          </p:nvSpPr>
          <p:spPr bwMode="auto">
            <a:xfrm>
              <a:off x="704" y="2574"/>
              <a:ext cx="226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213" name="Text Box 173"/>
            <p:cNvSpPr txBox="1">
              <a:spLocks noChangeArrowheads="1"/>
            </p:cNvSpPr>
            <p:nvPr/>
          </p:nvSpPr>
          <p:spPr bwMode="auto">
            <a:xfrm>
              <a:off x="704" y="2523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214" name="Line 174"/>
            <p:cNvSpPr>
              <a:spLocks noChangeShapeType="1"/>
            </p:cNvSpPr>
            <p:nvPr/>
          </p:nvSpPr>
          <p:spPr bwMode="auto">
            <a:xfrm>
              <a:off x="2115" y="2614"/>
              <a:ext cx="1" cy="19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215" name="Text Box 175"/>
            <p:cNvSpPr txBox="1">
              <a:spLocks noChangeArrowheads="1"/>
            </p:cNvSpPr>
            <p:nvPr/>
          </p:nvSpPr>
          <p:spPr bwMode="auto">
            <a:xfrm>
              <a:off x="2112" y="2523"/>
              <a:ext cx="2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216" name="Text Box 176"/>
            <p:cNvSpPr txBox="1">
              <a:spLocks noChangeArrowheads="1"/>
            </p:cNvSpPr>
            <p:nvPr/>
          </p:nvSpPr>
          <p:spPr bwMode="auto">
            <a:xfrm>
              <a:off x="935" y="2614"/>
              <a:ext cx="62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7217" name="Rectangle 177"/>
            <p:cNvSpPr>
              <a:spLocks noChangeArrowheads="1"/>
            </p:cNvSpPr>
            <p:nvPr/>
          </p:nvSpPr>
          <p:spPr bwMode="auto">
            <a:xfrm>
              <a:off x="1112" y="2503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7130" name="AutoShape 90" descr="羊皮纸"/>
          <p:cNvSpPr>
            <a:spLocks noChangeArrowheads="1"/>
          </p:cNvSpPr>
          <p:nvPr/>
        </p:nvSpPr>
        <p:spPr bwMode="auto">
          <a:xfrm>
            <a:off x="3728085" y="5227955"/>
            <a:ext cx="1362710" cy="671830"/>
          </a:xfrm>
          <a:prstGeom prst="wedgeRoundRectCallout">
            <a:avLst>
              <a:gd name="adj1" fmla="val -71015"/>
              <a:gd name="adj2" fmla="val -39224"/>
              <a:gd name="adj3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电容用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电压源</a:t>
            </a:r>
            <a:r>
              <a:rPr lang="zh-CN" altLang="en-US" sz="2000" dirty="0">
                <a:solidFill>
                  <a:schemeClr val="tx1"/>
                </a:solidFill>
              </a:rPr>
              <a:t>替代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grpSp>
        <p:nvGrpSpPr>
          <p:cNvPr id="87218" name="Group 178"/>
          <p:cNvGrpSpPr/>
          <p:nvPr/>
        </p:nvGrpSpPr>
        <p:grpSpPr bwMode="auto">
          <a:xfrm>
            <a:off x="4787900" y="5589746"/>
            <a:ext cx="1643064" cy="850900"/>
            <a:chOff x="385" y="3022"/>
            <a:chExt cx="1035" cy="536"/>
          </a:xfrm>
        </p:grpSpPr>
        <p:pic>
          <p:nvPicPr>
            <p:cNvPr id="87219" name="Picture 179" descr="1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220" name="Text Box 180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b="0">
                  <a:solidFill>
                    <a:srgbClr val="CC6600"/>
                  </a:solidFill>
                  <a:ea typeface="华文行楷" panose="02010800040101010101" pitchFamily="2" charset="-122"/>
                </a:rPr>
                <a:t>注意</a:t>
              </a:r>
              <a:endParaRPr lang="zh-CN" altLang="en-US" sz="3200" b="0">
                <a:solidFill>
                  <a:srgbClr val="CC6600"/>
                </a:solidFill>
                <a:ea typeface="华文行楷" panose="02010800040101010101" pitchFamily="2" charset="-122"/>
              </a:endParaRPr>
            </a:p>
          </p:txBody>
        </p:sp>
      </p:grpSp>
      <p:grpSp>
        <p:nvGrpSpPr>
          <p:cNvPr id="87224" name="Group 184"/>
          <p:cNvGrpSpPr/>
          <p:nvPr/>
        </p:nvGrpSpPr>
        <p:grpSpPr bwMode="auto">
          <a:xfrm>
            <a:off x="9331937" y="6445251"/>
            <a:ext cx="792163" cy="368300"/>
            <a:chOff x="4649" y="4020"/>
            <a:chExt cx="499" cy="232"/>
          </a:xfrm>
        </p:grpSpPr>
        <p:pic>
          <p:nvPicPr>
            <p:cNvPr id="87225" name="Picture 185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226" name="Text Box 186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求初值例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6123" name="Text Box 10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42695" y="2206149"/>
            <a:ext cx="574675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400">
              <a:ea typeface="仿宋_GB2312" pitchFamily="49" charset="-122"/>
            </a:endParaRPr>
          </a:p>
        </p:txBody>
      </p:sp>
      <p:sp>
        <p:nvSpPr>
          <p:cNvPr id="87129" name="AutoShape 89" descr="羊皮纸"/>
          <p:cNvSpPr>
            <a:spLocks noChangeArrowheads="1"/>
          </p:cNvSpPr>
          <p:nvPr/>
        </p:nvSpPr>
        <p:spPr bwMode="auto">
          <a:xfrm>
            <a:off x="3740785" y="2202180"/>
            <a:ext cx="417195" cy="1520825"/>
          </a:xfrm>
          <a:prstGeom prst="wedgeRoundRectCallout">
            <a:avLst>
              <a:gd name="adj1" fmla="val -144117"/>
              <a:gd name="adj2" fmla="val 228"/>
              <a:gd name="adj3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电容开路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7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6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6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6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6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87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871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8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0"/>
                                        <p:tgtEl>
                                          <p:spTgt spid="87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87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0"/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87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8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5" dur="2000"/>
                                        <p:tgtEl>
                                          <p:spTgt spid="871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0"/>
                                        <p:tgtEl>
                                          <p:spTgt spid="87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8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7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 bldLvl="0" animBg="1"/>
      <p:bldP spid="87047" grpId="0" autoUpdateAnimBg="0" uiExpand="1" build="p"/>
      <p:bldP spid="87048" grpId="0" autoUpdateAnimBg="0" uiExpand="1" build="p"/>
      <p:bldP spid="87071" grpId="0" autoUpdateAnimBg="0" uiExpand="1" build="p"/>
      <p:bldP spid="87089" grpId="0" autoUpdateAnimBg="0" uiExpand="1" build="p"/>
      <p:bldP spid="87090" grpId="0" autoUpdateAnimBg="0" uiExpand="1" build="p"/>
      <p:bldP spid="87098" grpId="0" bldLvl="0" animBg="1"/>
      <p:bldP spid="87124" grpId="0" bldLvl="0" animBg="1"/>
      <p:bldP spid="87129" grpId="0" bldLvl="0" animBg="1"/>
      <p:bldP spid="87130" grpId="0" bldLvl="0" animBg="1"/>
      <p:bldP spid="8612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22" name="Object 6"/>
          <p:cNvGraphicFramePr>
            <a:graphicFrameLocks noChangeAspect="1"/>
          </p:cNvGraphicFramePr>
          <p:nvPr/>
        </p:nvGraphicFramePr>
        <p:xfrm>
          <a:off x="6926264" y="5747419"/>
          <a:ext cx="2554287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33" name="Equation" r:id="rId1" imgW="1270000" imgH="304800" progId="Equation.DSMT4">
                  <p:embed/>
                </p:oleObj>
              </mc:Choice>
              <mc:Fallback>
                <p:oleObj name="Equation" r:id="rId1" imgW="1270000" imgH="304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4" y="5747419"/>
                        <a:ext cx="2554287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7978775" y="3636488"/>
            <a:ext cx="284035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=2A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6025" name="Object 9"/>
          <p:cNvGraphicFramePr>
            <a:graphicFrameLocks noChangeAspect="1"/>
          </p:cNvGraphicFramePr>
          <p:nvPr/>
        </p:nvGraphicFramePr>
        <p:xfrm>
          <a:off x="5582603" y="4976813"/>
          <a:ext cx="38401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34" name="公式" r:id="rId3" imgW="2286000" imgH="317500" progId="Equation.3">
                  <p:embed/>
                </p:oleObj>
              </mc:Choice>
              <mc:Fallback>
                <p:oleObj name="公式" r:id="rId3" imgW="2286000" imgH="317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2603" y="4976813"/>
                        <a:ext cx="38401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9" name="Text Box 13"/>
          <p:cNvSpPr txBox="1">
            <a:spLocks noChangeArrowheads="1"/>
          </p:cNvSpPr>
          <p:nvPr/>
        </p:nvSpPr>
        <p:spPr bwMode="auto">
          <a:xfrm>
            <a:off x="734695" y="1407001"/>
            <a:ext cx="165735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1- 3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6055" name="Text Box 39"/>
          <p:cNvSpPr txBox="1">
            <a:spLocks noChangeArrowheads="1"/>
          </p:cNvSpPr>
          <p:nvPr/>
        </p:nvSpPr>
        <p:spPr bwMode="auto">
          <a:xfrm>
            <a:off x="2354580" y="1480185"/>
            <a:ext cx="447103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= 0</a:t>
            </a:r>
            <a:r>
              <a:rPr kumimoji="1" lang="zh-CN" altLang="en-US">
                <a:latin typeface="楷体_GB2312" pitchFamily="49" charset="-122"/>
              </a:rPr>
              <a:t>时闭合开关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S</a:t>
            </a:r>
            <a:r>
              <a:rPr kumimoji="1" lang="en-US" altLang="zh-CN">
                <a:latin typeface="仿宋_GB2312" pitchFamily="49" charset="-122"/>
                <a:ea typeface="仿宋_GB2312" pitchFamily="49" charset="-122"/>
              </a:rPr>
              <a:t>,</a:t>
            </a:r>
            <a:r>
              <a:rPr kumimoji="1" lang="zh-CN" altLang="en-US">
                <a:latin typeface="楷体_GB2312" pitchFamily="49" charset="-122"/>
              </a:rPr>
              <a:t>求</a:t>
            </a:r>
            <a:r>
              <a:rPr kumimoji="1" lang="zh-CN" altLang="en-US"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kumimoji="1" lang="zh-CN" altLang="en-US" b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kumimoji="1" lang="zh-CN" altLang="en-US" b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6089" name="Text Box 73"/>
          <p:cNvSpPr txBox="1">
            <a:spLocks noChangeArrowheads="1"/>
          </p:cNvSpPr>
          <p:nvPr/>
        </p:nvSpPr>
        <p:spPr bwMode="auto">
          <a:xfrm>
            <a:off x="5151120" y="2104266"/>
            <a:ext cx="1512888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/>
            </a:pPr>
            <a:r>
              <a:rPr kumimoji="1" lang="zh-CN" altLang="en-US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先求</a:t>
            </a:r>
            <a:endParaRPr kumimoji="1"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86090" name="Object 74"/>
          <p:cNvGraphicFramePr>
            <a:graphicFrameLocks noChangeAspect="1"/>
          </p:cNvGraphicFramePr>
          <p:nvPr/>
        </p:nvGraphicFramePr>
        <p:xfrm>
          <a:off x="5293360" y="2723515"/>
          <a:ext cx="3189288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35" name="公式" r:id="rId5" imgW="1993900" imgH="596900" progId="Equation.3">
                  <p:embed/>
                </p:oleObj>
              </mc:Choice>
              <mc:Fallback>
                <p:oleObj name="公式" r:id="rId5" imgW="1993900" imgH="596900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360" y="2723515"/>
                        <a:ext cx="3189288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91" name="Text Box 75"/>
          <p:cNvSpPr txBox="1">
            <a:spLocks noChangeArrowheads="1"/>
          </p:cNvSpPr>
          <p:nvPr/>
        </p:nvSpPr>
        <p:spPr bwMode="auto">
          <a:xfrm>
            <a:off x="5168282" y="3634264"/>
            <a:ext cx="286512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应用换路定律</a:t>
            </a:r>
            <a:r>
              <a:rPr kumimoji="1"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kumimoji="1" lang="en-US" altLang="zh-CN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6094" name="AutoShape 78" descr="羊皮纸"/>
          <p:cNvSpPr>
            <a:spLocks noChangeArrowheads="1"/>
          </p:cNvSpPr>
          <p:nvPr/>
        </p:nvSpPr>
        <p:spPr bwMode="auto">
          <a:xfrm>
            <a:off x="3811905" y="5350510"/>
            <a:ext cx="931545" cy="986155"/>
          </a:xfrm>
          <a:prstGeom prst="wedgeRoundRectCallout">
            <a:avLst>
              <a:gd name="adj1" fmla="val -80947"/>
              <a:gd name="adj2" fmla="val -84771"/>
              <a:gd name="adj3" fmla="val 16667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ea typeface="仿宋_GB2312" pitchFamily="49" charset="-122"/>
              </a:rPr>
              <a:t>电感用</a:t>
            </a:r>
            <a:endParaRPr lang="zh-CN" altLang="en-US" sz="2000" dirty="0">
              <a:solidFill>
                <a:schemeClr val="tx1"/>
              </a:solidFill>
              <a:ea typeface="仿宋_GB2312" pitchFamily="49" charset="-122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电流源</a:t>
            </a:r>
            <a:r>
              <a:rPr lang="zh-CN" altLang="en-US" sz="2000" dirty="0">
                <a:solidFill>
                  <a:schemeClr val="tx1"/>
                </a:solidFill>
                <a:ea typeface="仿宋_GB2312" pitchFamily="49" charset="-122"/>
              </a:rPr>
              <a:t>替代</a:t>
            </a:r>
            <a:endParaRPr lang="zh-CN" altLang="en-US" sz="2000" dirty="0">
              <a:solidFill>
                <a:schemeClr val="tx1"/>
              </a:solidFill>
              <a:ea typeface="仿宋_GB2312" pitchFamily="49" charset="-122"/>
            </a:endParaRPr>
          </a:p>
        </p:txBody>
      </p:sp>
      <p:graphicFrame>
        <p:nvGraphicFramePr>
          <p:cNvPr id="86095" name="Object 79"/>
          <p:cNvGraphicFramePr>
            <a:graphicFrameLocks noChangeAspect="1"/>
          </p:cNvGraphicFramePr>
          <p:nvPr/>
        </p:nvGraphicFramePr>
        <p:xfrm>
          <a:off x="6368415" y="2080260"/>
          <a:ext cx="10160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36" name="公式" r:id="rId8" imgW="609600" imgH="355600" progId="Equation.3">
                  <p:embed/>
                </p:oleObj>
              </mc:Choice>
              <mc:Fallback>
                <p:oleObj name="公式" r:id="rId8" imgW="609600" imgH="35560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8415" y="2080260"/>
                        <a:ext cx="10160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123" name="Text Box 107"/>
          <p:cNvSpPr txBox="1">
            <a:spLocks noChangeArrowheads="1"/>
          </p:cNvSpPr>
          <p:nvPr/>
        </p:nvSpPr>
        <p:spPr bwMode="auto">
          <a:xfrm>
            <a:off x="4503755" y="2062639"/>
            <a:ext cx="574675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400">
              <a:ea typeface="仿宋_GB2312" pitchFamily="49" charset="-122"/>
            </a:endParaRPr>
          </a:p>
        </p:txBody>
      </p:sp>
      <p:sp>
        <p:nvSpPr>
          <p:cNvPr id="86124" name="AutoShape 108" descr="羊皮纸"/>
          <p:cNvSpPr>
            <a:spLocks noChangeArrowheads="1"/>
          </p:cNvSpPr>
          <p:nvPr/>
        </p:nvSpPr>
        <p:spPr bwMode="auto">
          <a:xfrm>
            <a:off x="3903980" y="2212975"/>
            <a:ext cx="381635" cy="1616075"/>
          </a:xfrm>
          <a:prstGeom prst="wedgeRoundRectCallout">
            <a:avLst>
              <a:gd name="adj1" fmla="val -145008"/>
              <a:gd name="adj2" fmla="val 1984"/>
              <a:gd name="adj3" fmla="val 16667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电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感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短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路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86128" name="Group 11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86129" name="Picture 113" descr="7890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130" name="Text Box 11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6131" name="Group 11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86132" name="Picture 116" descr="7890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133" name="Text Box 11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6216" name="Group 200"/>
          <p:cNvGrpSpPr/>
          <p:nvPr/>
        </p:nvGrpSpPr>
        <p:grpSpPr bwMode="auto">
          <a:xfrm>
            <a:off x="844233" y="2251395"/>
            <a:ext cx="2665412" cy="1489075"/>
            <a:chOff x="295" y="2503"/>
            <a:chExt cx="1679" cy="938"/>
          </a:xfrm>
        </p:grpSpPr>
        <p:sp>
          <p:nvSpPr>
            <p:cNvPr id="86165" name="Oval 149"/>
            <p:cNvSpPr>
              <a:spLocks noChangeArrowheads="1"/>
            </p:cNvSpPr>
            <p:nvPr/>
          </p:nvSpPr>
          <p:spPr bwMode="auto">
            <a:xfrm>
              <a:off x="295" y="2795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6166" name="Text Box 150"/>
            <p:cNvSpPr txBox="1">
              <a:spLocks noChangeArrowheads="1"/>
            </p:cNvSpPr>
            <p:nvPr/>
          </p:nvSpPr>
          <p:spPr bwMode="auto">
            <a:xfrm>
              <a:off x="1703" y="3022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67" name="Line 151"/>
            <p:cNvSpPr>
              <a:spLocks noChangeShapeType="1"/>
            </p:cNvSpPr>
            <p:nvPr/>
          </p:nvSpPr>
          <p:spPr bwMode="auto">
            <a:xfrm flipV="1">
              <a:off x="477" y="2568"/>
              <a:ext cx="8" cy="84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68" name="Line 152"/>
            <p:cNvSpPr>
              <a:spLocks noChangeShapeType="1"/>
            </p:cNvSpPr>
            <p:nvPr/>
          </p:nvSpPr>
          <p:spPr bwMode="auto">
            <a:xfrm>
              <a:off x="485" y="3400"/>
              <a:ext cx="148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69" name="Line 153"/>
            <p:cNvSpPr>
              <a:spLocks noChangeShapeType="1"/>
            </p:cNvSpPr>
            <p:nvPr/>
          </p:nvSpPr>
          <p:spPr bwMode="auto">
            <a:xfrm flipV="1">
              <a:off x="477" y="2568"/>
              <a:ext cx="149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70" name="Line 154"/>
            <p:cNvSpPr>
              <a:spLocks noChangeShapeType="1"/>
            </p:cNvSpPr>
            <p:nvPr/>
          </p:nvSpPr>
          <p:spPr bwMode="auto">
            <a:xfrm>
              <a:off x="1974" y="2569"/>
              <a:ext cx="0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71" name="Text Box 155"/>
            <p:cNvSpPr txBox="1">
              <a:spLocks noChangeArrowheads="1"/>
            </p:cNvSpPr>
            <p:nvPr/>
          </p:nvSpPr>
          <p:spPr bwMode="auto">
            <a:xfrm>
              <a:off x="614" y="2885"/>
              <a:ext cx="50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72" name="Text Box 156"/>
            <p:cNvSpPr txBox="1">
              <a:spLocks noChangeArrowheads="1"/>
            </p:cNvSpPr>
            <p:nvPr/>
          </p:nvSpPr>
          <p:spPr bwMode="auto">
            <a:xfrm>
              <a:off x="731" y="2610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73" name="Text Box 157"/>
            <p:cNvSpPr txBox="1">
              <a:spLocks noChangeArrowheads="1"/>
            </p:cNvSpPr>
            <p:nvPr/>
          </p:nvSpPr>
          <p:spPr bwMode="auto">
            <a:xfrm>
              <a:off x="1367" y="2610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6174" name="Line 158"/>
            <p:cNvSpPr>
              <a:spLocks noChangeShapeType="1"/>
            </p:cNvSpPr>
            <p:nvPr/>
          </p:nvSpPr>
          <p:spPr bwMode="auto">
            <a:xfrm>
              <a:off x="1973" y="3067"/>
              <a:ext cx="0" cy="26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75" name="Rectangle 159"/>
            <p:cNvSpPr>
              <a:spLocks noChangeArrowheads="1"/>
            </p:cNvSpPr>
            <p:nvPr/>
          </p:nvSpPr>
          <p:spPr bwMode="auto">
            <a:xfrm>
              <a:off x="1429" y="2503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76" name="Rectangle 160"/>
            <p:cNvSpPr>
              <a:spLocks noChangeArrowheads="1"/>
            </p:cNvSpPr>
            <p:nvPr/>
          </p:nvSpPr>
          <p:spPr bwMode="auto">
            <a:xfrm>
              <a:off x="703" y="2503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77" name="Text Box 161"/>
            <p:cNvSpPr txBox="1">
              <a:spLocks noChangeArrowheads="1"/>
            </p:cNvSpPr>
            <p:nvPr/>
          </p:nvSpPr>
          <p:spPr bwMode="auto">
            <a:xfrm>
              <a:off x="494" y="2568"/>
              <a:ext cx="26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78" name="Text Box 162"/>
            <p:cNvSpPr txBox="1">
              <a:spLocks noChangeArrowheads="1"/>
            </p:cNvSpPr>
            <p:nvPr/>
          </p:nvSpPr>
          <p:spPr bwMode="auto">
            <a:xfrm>
              <a:off x="415" y="3112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6179" name="Text Box 163"/>
          <p:cNvSpPr txBox="1">
            <a:spLocks noChangeArrowheads="1"/>
          </p:cNvSpPr>
          <p:nvPr/>
        </p:nvSpPr>
        <p:spPr bwMode="auto">
          <a:xfrm>
            <a:off x="5090495" y="4427731"/>
            <a:ext cx="42513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3"/>
            </a:pPr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由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等效电路求</a:t>
            </a:r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6209" name="Group 193"/>
          <p:cNvGrpSpPr/>
          <p:nvPr/>
        </p:nvGrpSpPr>
        <p:grpSpPr bwMode="auto">
          <a:xfrm>
            <a:off x="793475" y="4074478"/>
            <a:ext cx="3444876" cy="1585913"/>
            <a:chOff x="2794" y="1979"/>
            <a:chExt cx="2170" cy="999"/>
          </a:xfrm>
        </p:grpSpPr>
        <p:sp>
          <p:nvSpPr>
            <p:cNvPr id="86181" name="Oval 165"/>
            <p:cNvSpPr>
              <a:spLocks noChangeArrowheads="1"/>
            </p:cNvSpPr>
            <p:nvPr/>
          </p:nvSpPr>
          <p:spPr bwMode="auto">
            <a:xfrm>
              <a:off x="2794" y="2332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6182" name="Text Box 166"/>
            <p:cNvSpPr txBox="1">
              <a:spLocks noChangeArrowheads="1"/>
            </p:cNvSpPr>
            <p:nvPr/>
          </p:nvSpPr>
          <p:spPr bwMode="auto">
            <a:xfrm>
              <a:off x="4079" y="2559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83" name="Text Box 167"/>
            <p:cNvSpPr txBox="1">
              <a:spLocks noChangeArrowheads="1"/>
            </p:cNvSpPr>
            <p:nvPr/>
          </p:nvSpPr>
          <p:spPr bwMode="auto">
            <a:xfrm>
              <a:off x="4656" y="1979"/>
              <a:ext cx="308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6184" name="Line 168"/>
            <p:cNvSpPr>
              <a:spLocks noChangeShapeType="1"/>
            </p:cNvSpPr>
            <p:nvPr/>
          </p:nvSpPr>
          <p:spPr bwMode="auto">
            <a:xfrm flipV="1">
              <a:off x="2976" y="2105"/>
              <a:ext cx="8" cy="84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85" name="Line 169"/>
            <p:cNvSpPr>
              <a:spLocks noChangeShapeType="1"/>
            </p:cNvSpPr>
            <p:nvPr/>
          </p:nvSpPr>
          <p:spPr bwMode="auto">
            <a:xfrm>
              <a:off x="2975" y="2967"/>
              <a:ext cx="149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86" name="Line 170"/>
            <p:cNvSpPr>
              <a:spLocks noChangeShapeType="1"/>
            </p:cNvSpPr>
            <p:nvPr/>
          </p:nvSpPr>
          <p:spPr bwMode="auto">
            <a:xfrm flipV="1">
              <a:off x="2976" y="2105"/>
              <a:ext cx="149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87" name="Line 171"/>
            <p:cNvSpPr>
              <a:spLocks noChangeShapeType="1"/>
            </p:cNvSpPr>
            <p:nvPr/>
          </p:nvSpPr>
          <p:spPr bwMode="auto">
            <a:xfrm>
              <a:off x="4472" y="2105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88" name="Line 172"/>
            <p:cNvSpPr>
              <a:spLocks noChangeShapeType="1"/>
            </p:cNvSpPr>
            <p:nvPr/>
          </p:nvSpPr>
          <p:spPr bwMode="auto">
            <a:xfrm>
              <a:off x="3747" y="2105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89" name="Text Box 173"/>
            <p:cNvSpPr txBox="1">
              <a:spLocks noChangeArrowheads="1"/>
            </p:cNvSpPr>
            <p:nvPr/>
          </p:nvSpPr>
          <p:spPr bwMode="auto">
            <a:xfrm>
              <a:off x="3113" y="2422"/>
              <a:ext cx="50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90" name="Text Box 174"/>
            <p:cNvSpPr txBox="1">
              <a:spLocks noChangeArrowheads="1"/>
            </p:cNvSpPr>
            <p:nvPr/>
          </p:nvSpPr>
          <p:spPr bwMode="auto">
            <a:xfrm>
              <a:off x="3141" y="2148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91" name="Text Box 175"/>
            <p:cNvSpPr txBox="1">
              <a:spLocks noChangeArrowheads="1"/>
            </p:cNvSpPr>
            <p:nvPr/>
          </p:nvSpPr>
          <p:spPr bwMode="auto">
            <a:xfrm>
              <a:off x="3867" y="2148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6192" name="Line 176"/>
            <p:cNvSpPr>
              <a:spLocks noChangeShapeType="1"/>
            </p:cNvSpPr>
            <p:nvPr/>
          </p:nvSpPr>
          <p:spPr bwMode="auto">
            <a:xfrm>
              <a:off x="4468" y="2478"/>
              <a:ext cx="0" cy="39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93" name="Rectangle 177"/>
            <p:cNvSpPr>
              <a:spLocks noChangeArrowheads="1"/>
            </p:cNvSpPr>
            <p:nvPr/>
          </p:nvSpPr>
          <p:spPr bwMode="auto">
            <a:xfrm>
              <a:off x="3928" y="2060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94" name="Rectangle 178"/>
            <p:cNvSpPr>
              <a:spLocks noChangeArrowheads="1"/>
            </p:cNvSpPr>
            <p:nvPr/>
          </p:nvSpPr>
          <p:spPr bwMode="auto">
            <a:xfrm>
              <a:off x="3202" y="2060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95" name="Text Box 179"/>
            <p:cNvSpPr txBox="1">
              <a:spLocks noChangeArrowheads="1"/>
            </p:cNvSpPr>
            <p:nvPr/>
          </p:nvSpPr>
          <p:spPr bwMode="auto">
            <a:xfrm>
              <a:off x="2993" y="2105"/>
              <a:ext cx="26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96" name="Text Box 180"/>
            <p:cNvSpPr txBox="1">
              <a:spLocks noChangeArrowheads="1"/>
            </p:cNvSpPr>
            <p:nvPr/>
          </p:nvSpPr>
          <p:spPr bwMode="auto">
            <a:xfrm>
              <a:off x="2914" y="2649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86197" name="Group 181"/>
            <p:cNvGrpSpPr/>
            <p:nvPr/>
          </p:nvGrpSpPr>
          <p:grpSpPr bwMode="auto">
            <a:xfrm>
              <a:off x="4291" y="2205"/>
              <a:ext cx="363" cy="363"/>
              <a:chOff x="4785" y="709"/>
              <a:chExt cx="363" cy="363"/>
            </a:xfrm>
          </p:grpSpPr>
          <p:sp>
            <p:nvSpPr>
              <p:cNvPr id="86198" name="Oval 182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86199" name="Line 183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6200" name="Group 184"/>
          <p:cNvGrpSpPr/>
          <p:nvPr/>
        </p:nvGrpSpPr>
        <p:grpSpPr bwMode="auto">
          <a:xfrm>
            <a:off x="5159377" y="5588635"/>
            <a:ext cx="1643064" cy="850900"/>
            <a:chOff x="385" y="3022"/>
            <a:chExt cx="1035" cy="536"/>
          </a:xfrm>
        </p:grpSpPr>
        <p:pic>
          <p:nvPicPr>
            <p:cNvPr id="86201" name="Picture 185" descr="12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202" name="Text Box 186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b="0">
                  <a:solidFill>
                    <a:srgbClr val="CC6600"/>
                  </a:solidFill>
                  <a:ea typeface="华文行楷" panose="02010800040101010101" pitchFamily="2" charset="-122"/>
                </a:rPr>
                <a:t>注意</a:t>
              </a:r>
              <a:endParaRPr lang="zh-CN" altLang="en-US" sz="3200" b="0">
                <a:solidFill>
                  <a:srgbClr val="CC6600"/>
                </a:solidFill>
                <a:ea typeface="华文行楷" panose="02010800040101010101" pitchFamily="2" charset="-122"/>
              </a:endParaRPr>
            </a:p>
          </p:txBody>
        </p:sp>
      </p:grpSp>
      <p:grpSp>
        <p:nvGrpSpPr>
          <p:cNvPr id="86206" name="Group 190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86207" name="Picture 191" descr="7890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208" name="Text Box 192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6215" name="Group 199"/>
          <p:cNvGrpSpPr/>
          <p:nvPr/>
        </p:nvGrpSpPr>
        <p:grpSpPr bwMode="auto">
          <a:xfrm>
            <a:off x="8020388" y="979807"/>
            <a:ext cx="3308352" cy="1889125"/>
            <a:chOff x="431" y="572"/>
            <a:chExt cx="2084" cy="1190"/>
          </a:xfrm>
        </p:grpSpPr>
        <p:sp>
          <p:nvSpPr>
            <p:cNvPr id="86138" name="Oval 122"/>
            <p:cNvSpPr>
              <a:spLocks noChangeArrowheads="1"/>
            </p:cNvSpPr>
            <p:nvPr/>
          </p:nvSpPr>
          <p:spPr bwMode="auto">
            <a:xfrm>
              <a:off x="431" y="111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6139" name="Line 123"/>
            <p:cNvSpPr>
              <a:spLocks noChangeShapeType="1"/>
            </p:cNvSpPr>
            <p:nvPr/>
          </p:nvSpPr>
          <p:spPr bwMode="auto">
            <a:xfrm>
              <a:off x="2109" y="1433"/>
              <a:ext cx="0" cy="2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40" name="Text Box 124"/>
            <p:cNvSpPr txBox="1">
              <a:spLocks noChangeArrowheads="1"/>
            </p:cNvSpPr>
            <p:nvPr/>
          </p:nvSpPr>
          <p:spPr bwMode="auto">
            <a:xfrm>
              <a:off x="1839" y="1389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41" name="Text Box 125"/>
            <p:cNvSpPr txBox="1">
              <a:spLocks noChangeArrowheads="1"/>
            </p:cNvSpPr>
            <p:nvPr/>
          </p:nvSpPr>
          <p:spPr bwMode="auto">
            <a:xfrm>
              <a:off x="2207" y="846"/>
              <a:ext cx="308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6142" name="Text Box 126"/>
            <p:cNvSpPr txBox="1">
              <a:spLocks noChangeArrowheads="1"/>
            </p:cNvSpPr>
            <p:nvPr/>
          </p:nvSpPr>
          <p:spPr bwMode="auto">
            <a:xfrm>
              <a:off x="1901" y="1071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43" name="Line 127"/>
            <p:cNvSpPr>
              <a:spLocks noChangeShapeType="1"/>
            </p:cNvSpPr>
            <p:nvPr/>
          </p:nvSpPr>
          <p:spPr bwMode="auto">
            <a:xfrm flipV="1">
              <a:off x="613" y="889"/>
              <a:ext cx="8" cy="84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44" name="Line 128"/>
            <p:cNvSpPr>
              <a:spLocks noChangeShapeType="1"/>
            </p:cNvSpPr>
            <p:nvPr/>
          </p:nvSpPr>
          <p:spPr bwMode="auto">
            <a:xfrm>
              <a:off x="621" y="1721"/>
              <a:ext cx="148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45" name="Line 129"/>
            <p:cNvSpPr>
              <a:spLocks noChangeShapeType="1"/>
            </p:cNvSpPr>
            <p:nvPr/>
          </p:nvSpPr>
          <p:spPr bwMode="auto">
            <a:xfrm flipV="1">
              <a:off x="613" y="889"/>
              <a:ext cx="149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46" name="Line 130"/>
            <p:cNvSpPr>
              <a:spLocks noChangeShapeType="1"/>
            </p:cNvSpPr>
            <p:nvPr/>
          </p:nvSpPr>
          <p:spPr bwMode="auto">
            <a:xfrm>
              <a:off x="2109" y="889"/>
              <a:ext cx="0" cy="1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47" name="Line 131"/>
            <p:cNvSpPr>
              <a:spLocks noChangeShapeType="1"/>
            </p:cNvSpPr>
            <p:nvPr/>
          </p:nvSpPr>
          <p:spPr bwMode="auto">
            <a:xfrm>
              <a:off x="1384" y="889"/>
              <a:ext cx="0" cy="2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48" name="Line 132"/>
            <p:cNvSpPr>
              <a:spLocks noChangeShapeType="1"/>
            </p:cNvSpPr>
            <p:nvPr/>
          </p:nvSpPr>
          <p:spPr bwMode="auto">
            <a:xfrm>
              <a:off x="1292" y="1162"/>
              <a:ext cx="86" cy="19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49" name="Line 133"/>
            <p:cNvSpPr>
              <a:spLocks noChangeShapeType="1"/>
            </p:cNvSpPr>
            <p:nvPr/>
          </p:nvSpPr>
          <p:spPr bwMode="auto">
            <a:xfrm>
              <a:off x="1389" y="1337"/>
              <a:ext cx="0" cy="38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50" name="Line 134"/>
            <p:cNvSpPr>
              <a:spLocks noChangeShapeType="1"/>
            </p:cNvSpPr>
            <p:nvPr/>
          </p:nvSpPr>
          <p:spPr bwMode="auto">
            <a:xfrm flipH="1">
              <a:off x="1292" y="1207"/>
              <a:ext cx="131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51" name="Text Box 135"/>
            <p:cNvSpPr txBox="1">
              <a:spLocks noChangeArrowheads="1"/>
            </p:cNvSpPr>
            <p:nvPr/>
          </p:nvSpPr>
          <p:spPr bwMode="auto">
            <a:xfrm>
              <a:off x="750" y="1116"/>
              <a:ext cx="50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52" name="Text Box 136"/>
            <p:cNvSpPr txBox="1">
              <a:spLocks noChangeArrowheads="1"/>
            </p:cNvSpPr>
            <p:nvPr/>
          </p:nvSpPr>
          <p:spPr bwMode="auto">
            <a:xfrm>
              <a:off x="1401" y="1117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53" name="Text Box 137"/>
            <p:cNvSpPr txBox="1">
              <a:spLocks noChangeArrowheads="1"/>
            </p:cNvSpPr>
            <p:nvPr/>
          </p:nvSpPr>
          <p:spPr bwMode="auto">
            <a:xfrm>
              <a:off x="778" y="572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54" name="Text Box 138"/>
            <p:cNvSpPr txBox="1">
              <a:spLocks noChangeArrowheads="1"/>
            </p:cNvSpPr>
            <p:nvPr/>
          </p:nvSpPr>
          <p:spPr bwMode="auto">
            <a:xfrm>
              <a:off x="1504" y="572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6155" name="Line 139"/>
            <p:cNvSpPr>
              <a:spLocks noChangeShapeType="1"/>
            </p:cNvSpPr>
            <p:nvPr/>
          </p:nvSpPr>
          <p:spPr bwMode="auto">
            <a:xfrm>
              <a:off x="2109" y="1434"/>
              <a:ext cx="0" cy="26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60" name="Rectangle 144"/>
            <p:cNvSpPr>
              <a:spLocks noChangeArrowheads="1"/>
            </p:cNvSpPr>
            <p:nvPr/>
          </p:nvSpPr>
          <p:spPr bwMode="auto">
            <a:xfrm>
              <a:off x="1565" y="844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61" name="Rectangle 145"/>
            <p:cNvSpPr>
              <a:spLocks noChangeArrowheads="1"/>
            </p:cNvSpPr>
            <p:nvPr/>
          </p:nvSpPr>
          <p:spPr bwMode="auto">
            <a:xfrm>
              <a:off x="839" y="844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162" name="Text Box 146"/>
            <p:cNvSpPr txBox="1">
              <a:spLocks noChangeArrowheads="1"/>
            </p:cNvSpPr>
            <p:nvPr/>
          </p:nvSpPr>
          <p:spPr bwMode="auto">
            <a:xfrm>
              <a:off x="630" y="889"/>
              <a:ext cx="26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63" name="Text Box 147"/>
            <p:cNvSpPr txBox="1">
              <a:spLocks noChangeArrowheads="1"/>
            </p:cNvSpPr>
            <p:nvPr/>
          </p:nvSpPr>
          <p:spPr bwMode="auto">
            <a:xfrm>
              <a:off x="551" y="1433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86210" name="Group 194"/>
            <p:cNvGrpSpPr/>
            <p:nvPr/>
          </p:nvGrpSpPr>
          <p:grpSpPr bwMode="auto">
            <a:xfrm rot="10800000">
              <a:off x="2109" y="1071"/>
              <a:ext cx="90" cy="363"/>
              <a:chOff x="1565" y="2614"/>
              <a:chExt cx="90" cy="486"/>
            </a:xfrm>
          </p:grpSpPr>
          <p:sp>
            <p:nvSpPr>
              <p:cNvPr id="86211" name="Arc 195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212" name="Arc 196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213" name="Arc 197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214" name="Arc 198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求初值例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6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6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6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6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6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6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6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6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6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861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86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1000"/>
                                        <p:tgtEl>
                                          <p:spTgt spid="8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6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6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8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8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8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3" dur="2000"/>
                                        <p:tgtEl>
                                          <p:spTgt spid="860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8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8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4" grpId="0" autoUpdateAnimBg="0" uiExpand="1" build="p"/>
      <p:bldP spid="86029" grpId="0" bldLvl="0" animBg="1"/>
      <p:bldP spid="86055" grpId="0" bldLvl="0" animBg="1"/>
      <p:bldP spid="86089" grpId="0" bldLvl="0" animBg="1" autoUpdateAnimBg="0"/>
      <p:bldP spid="86091" grpId="0" bldLvl="0" animBg="1" autoUpdateAnimBg="0"/>
      <p:bldP spid="86123" grpId="0" bldLvl="0" animBg="1"/>
      <p:bldP spid="86124" grpId="0" bldLvl="0" animBg="1"/>
      <p:bldP spid="86179" grpId="0" autoUpdateAnimBg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Text Box 4" descr="绿色大理石"/>
          <p:cNvSpPr txBox="1">
            <a:spLocks noChangeArrowheads="1"/>
          </p:cNvSpPr>
          <p:nvPr/>
        </p:nvSpPr>
        <p:spPr bwMode="auto">
          <a:xfrm>
            <a:off x="2500948" y="1480060"/>
            <a:ext cx="324612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1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楷体_GB2312" pitchFamily="49" charset="-122"/>
              </a:rPr>
              <a:t>求初始值的步骤</a:t>
            </a:r>
            <a:r>
              <a:rPr kumimoji="1" lang="en-US" altLang="zh-CN" sz="3200" dirty="0">
                <a:solidFill>
                  <a:schemeClr val="bg1"/>
                </a:solidFill>
                <a:latin typeface="楷体_GB2312" pitchFamily="49" charset="-122"/>
              </a:rPr>
              <a:t>:</a:t>
            </a:r>
            <a:endParaRPr kumimoji="1" lang="en-US" altLang="zh-CN" sz="3200" dirty="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1417955" y="2185670"/>
            <a:ext cx="77533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dirty="0">
                <a:latin typeface="楷体_GB2312" pitchFamily="49" charset="-122"/>
              </a:rPr>
              <a:t>1.</a:t>
            </a:r>
            <a:r>
              <a:rPr kumimoji="1" lang="zh-CN" altLang="en-US" dirty="0">
                <a:latin typeface="楷体_GB2312" pitchFamily="49" charset="-122"/>
              </a:rPr>
              <a:t>由换路前电路（稳定状态）求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(0</a:t>
            </a:r>
            <a:r>
              <a:rPr kumimoji="1" lang="zh-CN" altLang="en-US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－</a:t>
            </a:r>
            <a:r>
              <a:rPr kumimoji="1" lang="en-US" altLang="zh-CN" b="0" dirty="0">
                <a:solidFill>
                  <a:schemeClr val="bg1"/>
                </a:solidFill>
                <a:latin typeface="楷体_GB2312" pitchFamily="49" charset="-122"/>
              </a:rPr>
              <a:t>)</a:t>
            </a:r>
            <a:r>
              <a:rPr kumimoji="1" lang="zh-CN" altLang="en-US" dirty="0">
                <a:latin typeface="楷体_GB2312" pitchFamily="49" charset="-122"/>
              </a:rPr>
              <a:t>和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(0</a:t>
            </a:r>
            <a:r>
              <a:rPr kumimoji="1" lang="zh-CN" altLang="en-US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－</a:t>
            </a:r>
            <a:r>
              <a:rPr kumimoji="1" lang="en-US" altLang="zh-CN" b="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b="0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；</a:t>
            </a:r>
            <a:endParaRPr kumimoji="1" lang="zh-CN" altLang="en-US" b="0" dirty="0" smtClean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1435435" y="2688749"/>
            <a:ext cx="5513387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dirty="0">
                <a:latin typeface="楷体_GB2312" pitchFamily="49" charset="-122"/>
              </a:rPr>
              <a:t>2.</a:t>
            </a:r>
            <a:r>
              <a:rPr kumimoji="1" lang="zh-CN" altLang="en-US" dirty="0">
                <a:latin typeface="楷体_GB2312" pitchFamily="49" charset="-122"/>
              </a:rPr>
              <a:t>由换路定律得 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dirty="0">
                <a:latin typeface="楷体_GB2312" pitchFamily="49" charset="-122"/>
              </a:rPr>
              <a:t> </a:t>
            </a:r>
            <a:r>
              <a:rPr kumimoji="1" lang="zh-CN" altLang="en-US" dirty="0">
                <a:latin typeface="楷体_GB2312" pitchFamily="49" charset="-122"/>
              </a:rPr>
              <a:t>和 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b="0" baseline="-250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b="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b="0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；</a:t>
            </a:r>
            <a:endParaRPr kumimoji="1" lang="zh-CN" altLang="en-US" b="0" dirty="0" smtClean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1417955" y="3266440"/>
            <a:ext cx="30137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dirty="0">
                <a:latin typeface="楷体_GB2312" pitchFamily="49" charset="-122"/>
              </a:rPr>
              <a:t>3.</a:t>
            </a:r>
            <a:r>
              <a:rPr kumimoji="1" lang="zh-CN" altLang="en-US" dirty="0">
                <a:latin typeface="楷体_GB2312" pitchFamily="49" charset="-122"/>
              </a:rPr>
              <a:t>画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  <a:r>
              <a:rPr kumimoji="1" lang="zh-CN" altLang="en-US" dirty="0" smtClean="0">
                <a:latin typeface="楷体_GB2312" pitchFamily="49" charset="-122"/>
              </a:rPr>
              <a:t>等效电路</a:t>
            </a:r>
            <a:r>
              <a:rPr kumimoji="1" lang="zh-CN" altLang="en-US" dirty="0" smtClean="0">
                <a:solidFill>
                  <a:srgbClr val="FFFF00"/>
                </a:solidFill>
                <a:latin typeface="楷体_GB2312" pitchFamily="49" charset="-122"/>
              </a:rPr>
              <a:t>：</a:t>
            </a:r>
            <a:endParaRPr kumimoji="1" lang="zh-CN" altLang="en-US" dirty="0" smtClean="0">
              <a:solidFill>
                <a:srgbClr val="FFFF00"/>
              </a:solidFill>
              <a:latin typeface="楷体_GB2312" pitchFamily="49" charset="-122"/>
            </a:endParaRPr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1566704" y="5500848"/>
            <a:ext cx="54483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dirty="0">
                <a:latin typeface="楷体_GB2312" pitchFamily="49" charset="-122"/>
              </a:rPr>
              <a:t>4.</a:t>
            </a:r>
            <a:r>
              <a:rPr kumimoji="1" lang="zh-CN" altLang="en-US" dirty="0">
                <a:latin typeface="楷体_GB2312" pitchFamily="49" charset="-122"/>
              </a:rPr>
              <a:t>由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  <a:r>
              <a:rPr kumimoji="1" lang="zh-CN" altLang="en-US" dirty="0">
                <a:latin typeface="楷体_GB2312" pitchFamily="49" charset="-122"/>
              </a:rPr>
              <a:t>电路求所需各变量的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  <a:r>
              <a:rPr kumimoji="1" lang="zh-CN" altLang="en-US" dirty="0">
                <a:latin typeface="楷体_GB2312" pitchFamily="49" charset="-122"/>
              </a:rPr>
              <a:t>值。</a:t>
            </a:r>
            <a:endParaRPr kumimoji="1" lang="zh-CN" altLang="en-US" dirty="0">
              <a:latin typeface="楷体_GB2312" pitchFamily="49" charset="-122"/>
            </a:endParaRPr>
          </a:p>
        </p:txBody>
      </p:sp>
      <p:sp>
        <p:nvSpPr>
          <p:cNvPr id="85003" name="Text Box 11"/>
          <p:cNvSpPr txBox="1">
            <a:spLocks noChangeArrowheads="1"/>
          </p:cNvSpPr>
          <p:nvPr/>
        </p:nvSpPr>
        <p:spPr bwMode="auto">
          <a:xfrm>
            <a:off x="2065973" y="4346734"/>
            <a:ext cx="7180262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b="0" dirty="0">
                <a:latin typeface="楷体_GB2312" pitchFamily="49" charset="-122"/>
              </a:rPr>
              <a:t>(2)</a:t>
            </a:r>
            <a:r>
              <a:rPr kumimoji="1" lang="zh-CN" altLang="en-US" dirty="0">
                <a:latin typeface="楷体_GB2312" pitchFamily="49" charset="-122"/>
              </a:rPr>
              <a:t>电容（电感）用电压源（电流源）</a:t>
            </a:r>
            <a:r>
              <a:rPr kumimoji="1" lang="zh-CN" altLang="en-US" dirty="0" smtClean="0">
                <a:latin typeface="楷体_GB2312" pitchFamily="49" charset="-122"/>
              </a:rPr>
              <a:t>替代</a:t>
            </a:r>
            <a:endParaRPr kumimoji="1" lang="zh-CN" altLang="en-US" dirty="0">
              <a:latin typeface="楷体_GB2312" pitchFamily="49" charset="-122"/>
            </a:endParaRPr>
          </a:p>
        </p:txBody>
      </p:sp>
      <p:sp>
        <p:nvSpPr>
          <p:cNvPr id="85004" name="Text Box 12"/>
          <p:cNvSpPr txBox="1">
            <a:spLocks noChangeArrowheads="1"/>
          </p:cNvSpPr>
          <p:nvPr/>
        </p:nvSpPr>
        <p:spPr bwMode="auto">
          <a:xfrm>
            <a:off x="2065989" y="3785078"/>
            <a:ext cx="304101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b="0" dirty="0">
                <a:latin typeface="楷体_GB2312" pitchFamily="49" charset="-122"/>
              </a:rPr>
              <a:t>(1)</a:t>
            </a:r>
            <a:r>
              <a:rPr kumimoji="1" lang="zh-CN" altLang="en-US" dirty="0">
                <a:latin typeface="楷体_GB2312" pitchFamily="49" charset="-122"/>
              </a:rPr>
              <a:t>换路后的电路</a:t>
            </a:r>
            <a:r>
              <a:rPr kumimoji="1" lang="en-US" altLang="zh-CN" dirty="0">
                <a:latin typeface="楷体_GB2312" pitchFamily="49" charset="-122"/>
              </a:rPr>
              <a:t>;</a:t>
            </a:r>
            <a:endParaRPr kumimoji="1" lang="en-US" altLang="zh-CN" dirty="0">
              <a:latin typeface="楷体_GB2312" pitchFamily="49" charset="-122"/>
            </a:endParaRPr>
          </a:p>
        </p:txBody>
      </p:sp>
      <p:sp>
        <p:nvSpPr>
          <p:cNvPr id="85005" name="Text Box 13"/>
          <p:cNvSpPr txBox="1">
            <a:spLocks noChangeArrowheads="1"/>
          </p:cNvSpPr>
          <p:nvPr/>
        </p:nvSpPr>
        <p:spPr bwMode="auto">
          <a:xfrm>
            <a:off x="1285875" y="4920933"/>
            <a:ext cx="1017460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dirty="0">
                <a:latin typeface="楷体_GB2312" pitchFamily="49" charset="-122"/>
              </a:rPr>
              <a:t>（取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  <a:r>
              <a:rPr kumimoji="1" lang="zh-CN" altLang="en-US" dirty="0">
                <a:latin typeface="楷体_GB2312" pitchFamily="49" charset="-122"/>
              </a:rPr>
              <a:t>时刻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值</a:t>
            </a:r>
            <a:r>
              <a:rPr kumimoji="1" lang="zh-CN" altLang="en-US" dirty="0">
                <a:latin typeface="楷体_GB2312" pitchFamily="49" charset="-122"/>
              </a:rPr>
              <a:t>，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方向</a:t>
            </a:r>
            <a:r>
              <a:rPr kumimoji="1" lang="zh-CN" altLang="en-US" dirty="0">
                <a:latin typeface="楷体_GB2312" pitchFamily="49" charset="-122"/>
              </a:rPr>
              <a:t>与原假定的电容电压、电感电流方向相同</a:t>
            </a:r>
            <a:r>
              <a:rPr kumimoji="1" lang="zh-CN" altLang="en-US" dirty="0">
                <a:latin typeface="楷体_GB2312" pitchFamily="49" charset="-122"/>
                <a:sym typeface="+mn-ea"/>
              </a:rPr>
              <a:t>。</a:t>
            </a:r>
            <a:r>
              <a:rPr kumimoji="1" lang="zh-CN" altLang="en-US" dirty="0">
                <a:latin typeface="楷体_GB2312" pitchFamily="49" charset="-122"/>
              </a:rPr>
              <a:t>）</a:t>
            </a:r>
            <a:endParaRPr kumimoji="1" lang="zh-CN" altLang="en-US" dirty="0">
              <a:latin typeface="楷体_GB2312" pitchFamily="49" charset="-122"/>
            </a:endParaRPr>
          </a:p>
        </p:txBody>
      </p:sp>
      <p:sp>
        <p:nvSpPr>
          <p:cNvPr id="85007" name="AutoShape 15"/>
          <p:cNvSpPr/>
          <p:nvPr/>
        </p:nvSpPr>
        <p:spPr bwMode="auto">
          <a:xfrm>
            <a:off x="1850390" y="3988435"/>
            <a:ext cx="170180" cy="718820"/>
          </a:xfrm>
          <a:prstGeom prst="leftBrace">
            <a:avLst>
              <a:gd name="adj1" fmla="val 58796"/>
              <a:gd name="adj2" fmla="val 50000"/>
            </a:avLst>
          </a:prstGeom>
          <a:noFill/>
          <a:ln w="28575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5011" name="Group 1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85012" name="Picture 2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013" name="Text Box 2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5014" name="Group 2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85015" name="Picture 2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016" name="Text Box 2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5020" name="Group 28"/>
          <p:cNvGrpSpPr/>
          <p:nvPr/>
        </p:nvGrpSpPr>
        <p:grpSpPr bwMode="auto">
          <a:xfrm>
            <a:off x="700407" y="1265555"/>
            <a:ext cx="1643064" cy="850900"/>
            <a:chOff x="385" y="3022"/>
            <a:chExt cx="1035" cy="536"/>
          </a:xfrm>
        </p:grpSpPr>
        <p:pic>
          <p:nvPicPr>
            <p:cNvPr id="85021" name="Picture 29" descr="1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022" name="Text Box 30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b="0">
                  <a:solidFill>
                    <a:srgbClr val="CC6600"/>
                  </a:solidFill>
                  <a:ea typeface="华文行楷" panose="02010800040101010101" pitchFamily="2" charset="-122"/>
                </a:rPr>
                <a:t>小结</a:t>
              </a:r>
              <a:endParaRPr lang="zh-CN" altLang="en-US" sz="3200" b="0">
                <a:solidFill>
                  <a:srgbClr val="CC6600"/>
                </a:solidFill>
                <a:ea typeface="华文行楷" panose="02010800040101010101" pitchFamily="2" charset="-122"/>
              </a:endParaRPr>
            </a:p>
          </p:txBody>
        </p:sp>
      </p:grpSp>
      <p:grpSp>
        <p:nvGrpSpPr>
          <p:cNvPr id="85026" name="Group 34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85027" name="Picture 35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028" name="Text Box 36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193670" y="268672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独立初始条件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62390" y="5498068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非独立初始条件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求初始值步骤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4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5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85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6" grpId="0" bldLvl="0" animBg="1"/>
      <p:bldP spid="84997" grpId="0" autoUpdateAnimBg="0" uiExpand="1" build="p"/>
      <p:bldP spid="84998" grpId="0" autoUpdateAnimBg="0" uiExpand="1" build="p"/>
      <p:bldP spid="84999" grpId="0" bldLvl="0" animBg="1" autoUpdateAnimBg="0"/>
      <p:bldP spid="85000" grpId="0" autoUpdateAnimBg="0" uiExpand="1" build="p"/>
      <p:bldP spid="85003" grpId="0" bldLvl="0" animBg="1" autoUpdateAnimBg="0"/>
      <p:bldP spid="85004" grpId="0" bldLvl="0" animBg="1" autoUpdateAnimBg="0"/>
      <p:bldP spid="85005" grpId="0" bldLvl="0" animBg="1" autoUpdateAnimBg="0"/>
      <p:bldP spid="85007" grpId="0" bldLvl="0" animBg="1"/>
      <p:bldP spid="2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7238224" y="3289810"/>
            <a:ext cx="31877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7239171" y="3937510"/>
            <a:ext cx="367474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Ri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7244080" y="5655310"/>
            <a:ext cx="243395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kumimoji="1" lang="en-US" altLang="zh-CN" sz="3200" b="0" i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Ri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2570497" y="1551148"/>
            <a:ext cx="30772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 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 ,  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4000" name="Object 32"/>
          <p:cNvGraphicFramePr>
            <a:graphicFrameLocks noChangeAspect="1"/>
          </p:cNvGraphicFramePr>
          <p:nvPr/>
        </p:nvGraphicFramePr>
        <p:xfrm>
          <a:off x="7259337" y="4578668"/>
          <a:ext cx="29638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00" name="公式" r:id="rId1" imgW="1866900" imgH="596900" progId="Equation.3">
                  <p:embed/>
                </p:oleObj>
              </mc:Choice>
              <mc:Fallback>
                <p:oleObj name="公式" r:id="rId1" imgW="1866900" imgH="5969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9337" y="4578668"/>
                        <a:ext cx="29638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03" name="Text Box 35"/>
          <p:cNvSpPr txBox="1">
            <a:spLocks noChangeArrowheads="1"/>
          </p:cNvSpPr>
          <p:nvPr/>
        </p:nvSpPr>
        <p:spPr bwMode="auto">
          <a:xfrm>
            <a:off x="1201745" y="1516856"/>
            <a:ext cx="1512887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1-4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050" name="Text Box 82"/>
          <p:cNvSpPr txBox="1">
            <a:spLocks noChangeArrowheads="1"/>
          </p:cNvSpPr>
          <p:nvPr/>
        </p:nvSpPr>
        <p:spPr bwMode="auto">
          <a:xfrm>
            <a:off x="4288473" y="3282474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400">
              <a:ea typeface="仿宋_GB2312" pitchFamily="49" charset="-122"/>
            </a:endParaRPr>
          </a:p>
        </p:txBody>
      </p:sp>
      <p:sp>
        <p:nvSpPr>
          <p:cNvPr id="84076" name="Text Box 108"/>
          <p:cNvSpPr txBox="1">
            <a:spLocks noChangeArrowheads="1"/>
          </p:cNvSpPr>
          <p:nvPr/>
        </p:nvSpPr>
        <p:spPr bwMode="auto">
          <a:xfrm>
            <a:off x="5079365" y="3284220"/>
            <a:ext cx="222440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</a:rPr>
              <a:t>由</a:t>
            </a:r>
            <a:r>
              <a:rPr lang="en-US" altLang="zh-CN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="0" baseline="-25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zh-CN" altLang="en-US" dirty="0">
                <a:latin typeface="楷体_GB2312" pitchFamily="49" charset="-122"/>
              </a:rPr>
              <a:t>电路</a:t>
            </a:r>
            <a:r>
              <a:rPr lang="zh-CN" altLang="en-US" dirty="0" smtClean="0">
                <a:latin typeface="楷体_GB2312" pitchFamily="49" charset="-122"/>
              </a:rPr>
              <a:t>得：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4083" name="Group 11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84084" name="Picture 116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085" name="Text Box 11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4086" name="Group 11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84087" name="Picture 119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088" name="Text Box 12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84093" name="Text Box 125"/>
          <p:cNvSpPr txBox="1">
            <a:spLocks noChangeArrowheads="1"/>
          </p:cNvSpPr>
          <p:nvPr/>
        </p:nvSpPr>
        <p:spPr bwMode="auto">
          <a:xfrm>
            <a:off x="5092700" y="4791710"/>
            <a:ext cx="223456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</a:rPr>
              <a:t>由</a:t>
            </a:r>
            <a:r>
              <a:rPr lang="en-US" altLang="zh-CN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en-US" altLang="zh-CN" b="0" baseline="-25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楷体_GB2312" pitchFamily="49" charset="-122"/>
              </a:rPr>
              <a:t>电路</a:t>
            </a:r>
            <a:r>
              <a:rPr lang="zh-CN" altLang="en-US" dirty="0" smtClean="0">
                <a:latin typeface="楷体_GB2312" pitchFamily="49" charset="-122"/>
              </a:rPr>
              <a:t>得：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4180" name="Group 212"/>
          <p:cNvGrpSpPr/>
          <p:nvPr/>
        </p:nvGrpSpPr>
        <p:grpSpPr bwMode="auto">
          <a:xfrm>
            <a:off x="1274145" y="2497809"/>
            <a:ext cx="2705100" cy="1343025"/>
            <a:chOff x="385" y="2387"/>
            <a:chExt cx="1704" cy="846"/>
          </a:xfrm>
        </p:grpSpPr>
        <p:sp>
          <p:nvSpPr>
            <p:cNvPr id="84138" name="Oval 170"/>
            <p:cNvSpPr>
              <a:spLocks noChangeArrowheads="1"/>
            </p:cNvSpPr>
            <p:nvPr/>
          </p:nvSpPr>
          <p:spPr bwMode="auto">
            <a:xfrm>
              <a:off x="2018" y="2887"/>
              <a:ext cx="71" cy="68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39" name="Line 171"/>
            <p:cNvSpPr>
              <a:spLocks noChangeShapeType="1"/>
            </p:cNvSpPr>
            <p:nvPr/>
          </p:nvSpPr>
          <p:spPr bwMode="auto">
            <a:xfrm>
              <a:off x="2063" y="2931"/>
              <a:ext cx="0" cy="2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40" name="Line 172"/>
            <p:cNvSpPr>
              <a:spLocks noChangeShapeType="1"/>
            </p:cNvSpPr>
            <p:nvPr/>
          </p:nvSpPr>
          <p:spPr bwMode="auto">
            <a:xfrm flipV="1">
              <a:off x="567" y="2387"/>
              <a:ext cx="8" cy="84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41" name="Line 173"/>
            <p:cNvSpPr>
              <a:spLocks noChangeShapeType="1"/>
            </p:cNvSpPr>
            <p:nvPr/>
          </p:nvSpPr>
          <p:spPr bwMode="auto">
            <a:xfrm>
              <a:off x="575" y="3219"/>
              <a:ext cx="148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42" name="Line 174"/>
            <p:cNvSpPr>
              <a:spLocks noChangeShapeType="1"/>
            </p:cNvSpPr>
            <p:nvPr/>
          </p:nvSpPr>
          <p:spPr bwMode="auto">
            <a:xfrm flipV="1">
              <a:off x="567" y="2387"/>
              <a:ext cx="149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43" name="Line 175"/>
            <p:cNvSpPr>
              <a:spLocks noChangeShapeType="1"/>
            </p:cNvSpPr>
            <p:nvPr/>
          </p:nvSpPr>
          <p:spPr bwMode="auto">
            <a:xfrm>
              <a:off x="2063" y="2387"/>
              <a:ext cx="0" cy="1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44" name="Line 176"/>
            <p:cNvSpPr>
              <a:spLocks noChangeShapeType="1"/>
            </p:cNvSpPr>
            <p:nvPr/>
          </p:nvSpPr>
          <p:spPr bwMode="auto">
            <a:xfrm>
              <a:off x="1337" y="2388"/>
              <a:ext cx="0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45" name="Text Box 177"/>
            <p:cNvSpPr txBox="1">
              <a:spLocks noChangeArrowheads="1"/>
            </p:cNvSpPr>
            <p:nvPr/>
          </p:nvSpPr>
          <p:spPr bwMode="auto">
            <a:xfrm>
              <a:off x="1428" y="2615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46" name="Line 178"/>
            <p:cNvSpPr>
              <a:spLocks noChangeShapeType="1"/>
            </p:cNvSpPr>
            <p:nvPr/>
          </p:nvSpPr>
          <p:spPr bwMode="auto">
            <a:xfrm flipV="1">
              <a:off x="567" y="2432"/>
              <a:ext cx="0" cy="31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47" name="Text Box 179"/>
            <p:cNvSpPr txBox="1">
              <a:spLocks noChangeArrowheads="1"/>
            </p:cNvSpPr>
            <p:nvPr/>
          </p:nvSpPr>
          <p:spPr bwMode="auto">
            <a:xfrm>
              <a:off x="610" y="2387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49" name="Oval 181"/>
            <p:cNvSpPr>
              <a:spLocks noChangeArrowheads="1"/>
            </p:cNvSpPr>
            <p:nvPr/>
          </p:nvSpPr>
          <p:spPr bwMode="auto">
            <a:xfrm>
              <a:off x="2018" y="2569"/>
              <a:ext cx="71" cy="68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50" name="Rectangle 182"/>
            <p:cNvSpPr>
              <a:spLocks noChangeArrowheads="1"/>
            </p:cNvSpPr>
            <p:nvPr/>
          </p:nvSpPr>
          <p:spPr bwMode="auto">
            <a:xfrm>
              <a:off x="1292" y="2615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4151" name="Group 183"/>
            <p:cNvGrpSpPr/>
            <p:nvPr/>
          </p:nvGrpSpPr>
          <p:grpSpPr bwMode="auto">
            <a:xfrm>
              <a:off x="385" y="2750"/>
              <a:ext cx="363" cy="363"/>
              <a:chOff x="4785" y="709"/>
              <a:chExt cx="363" cy="363"/>
            </a:xfrm>
          </p:grpSpPr>
          <p:sp>
            <p:nvSpPr>
              <p:cNvPr id="84152" name="Oval 184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84153" name="Line 185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4193" name="Group 225"/>
          <p:cNvGrpSpPr/>
          <p:nvPr/>
        </p:nvGrpSpPr>
        <p:grpSpPr bwMode="auto">
          <a:xfrm>
            <a:off x="1614805" y="4211004"/>
            <a:ext cx="3254375" cy="1817687"/>
            <a:chOff x="3176" y="709"/>
            <a:chExt cx="2050" cy="1145"/>
          </a:xfrm>
        </p:grpSpPr>
        <p:sp>
          <p:nvSpPr>
            <p:cNvPr id="84155" name="Oval 187"/>
            <p:cNvSpPr>
              <a:spLocks noChangeArrowheads="1"/>
            </p:cNvSpPr>
            <p:nvPr/>
          </p:nvSpPr>
          <p:spPr bwMode="auto">
            <a:xfrm>
              <a:off x="4719" y="1253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4156" name="Rectangle 188"/>
            <p:cNvSpPr>
              <a:spLocks noChangeArrowheads="1"/>
            </p:cNvSpPr>
            <p:nvPr/>
          </p:nvSpPr>
          <p:spPr bwMode="auto">
            <a:xfrm>
              <a:off x="3176" y="890"/>
              <a:ext cx="1712" cy="960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57" name="Line 189"/>
            <p:cNvSpPr>
              <a:spLocks noChangeShapeType="1"/>
            </p:cNvSpPr>
            <p:nvPr/>
          </p:nvSpPr>
          <p:spPr bwMode="auto">
            <a:xfrm>
              <a:off x="4283" y="876"/>
              <a:ext cx="0" cy="96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58" name="Text Box 190"/>
            <p:cNvSpPr txBox="1">
              <a:spLocks noChangeArrowheads="1"/>
            </p:cNvSpPr>
            <p:nvPr/>
          </p:nvSpPr>
          <p:spPr bwMode="auto">
            <a:xfrm>
              <a:off x="3518" y="1017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59" name="Text Box 191"/>
            <p:cNvSpPr txBox="1">
              <a:spLocks noChangeArrowheads="1"/>
            </p:cNvSpPr>
            <p:nvPr/>
          </p:nvSpPr>
          <p:spPr bwMode="auto">
            <a:xfrm>
              <a:off x="3215" y="880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60" name="Text Box 192"/>
            <p:cNvSpPr txBox="1">
              <a:spLocks noChangeArrowheads="1"/>
            </p:cNvSpPr>
            <p:nvPr/>
          </p:nvSpPr>
          <p:spPr bwMode="auto">
            <a:xfrm>
              <a:off x="3771" y="880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61" name="Text Box 193"/>
            <p:cNvSpPr txBox="1">
              <a:spLocks noChangeArrowheads="1"/>
            </p:cNvSpPr>
            <p:nvPr/>
          </p:nvSpPr>
          <p:spPr bwMode="auto">
            <a:xfrm>
              <a:off x="4607" y="845"/>
              <a:ext cx="2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62" name="Line 194"/>
            <p:cNvSpPr>
              <a:spLocks noChangeShapeType="1"/>
            </p:cNvSpPr>
            <p:nvPr/>
          </p:nvSpPr>
          <p:spPr bwMode="auto">
            <a:xfrm flipH="1">
              <a:off x="4876" y="925"/>
              <a:ext cx="15" cy="23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63" name="Text Box 195"/>
            <p:cNvSpPr txBox="1">
              <a:spLocks noChangeArrowheads="1"/>
            </p:cNvSpPr>
            <p:nvPr/>
          </p:nvSpPr>
          <p:spPr bwMode="auto">
            <a:xfrm>
              <a:off x="3983" y="1193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64" name="Line 196"/>
            <p:cNvSpPr>
              <a:spLocks noChangeShapeType="1"/>
            </p:cNvSpPr>
            <p:nvPr/>
          </p:nvSpPr>
          <p:spPr bwMode="auto">
            <a:xfrm>
              <a:off x="3833" y="890"/>
              <a:ext cx="363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65" name="Text Box 197"/>
            <p:cNvSpPr txBox="1">
              <a:spLocks noChangeArrowheads="1"/>
            </p:cNvSpPr>
            <p:nvPr/>
          </p:nvSpPr>
          <p:spPr bwMode="auto">
            <a:xfrm>
              <a:off x="4011" y="887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66" name="Text Box 198"/>
            <p:cNvSpPr txBox="1">
              <a:spLocks noChangeArrowheads="1"/>
            </p:cNvSpPr>
            <p:nvPr/>
          </p:nvSpPr>
          <p:spPr bwMode="auto">
            <a:xfrm>
              <a:off x="4337" y="1071"/>
              <a:ext cx="52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67" name="Text Box 199"/>
            <p:cNvSpPr txBox="1">
              <a:spLocks noChangeArrowheads="1"/>
            </p:cNvSpPr>
            <p:nvPr/>
          </p:nvSpPr>
          <p:spPr bwMode="auto">
            <a:xfrm>
              <a:off x="4984" y="981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68" name="Text Box 200"/>
            <p:cNvSpPr txBox="1">
              <a:spLocks noChangeArrowheads="1"/>
            </p:cNvSpPr>
            <p:nvPr/>
          </p:nvSpPr>
          <p:spPr bwMode="auto">
            <a:xfrm>
              <a:off x="4929" y="1525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4169" name="Group 201"/>
            <p:cNvGrpSpPr/>
            <p:nvPr/>
          </p:nvGrpSpPr>
          <p:grpSpPr bwMode="auto">
            <a:xfrm rot="5400000">
              <a:off x="3470" y="709"/>
              <a:ext cx="363" cy="363"/>
              <a:chOff x="4785" y="709"/>
              <a:chExt cx="363" cy="363"/>
            </a:xfrm>
          </p:grpSpPr>
          <p:sp>
            <p:nvSpPr>
              <p:cNvPr id="84170" name="Oval 202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84171" name="Line 203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4172" name="Rectangle 204"/>
            <p:cNvSpPr>
              <a:spLocks noChangeArrowheads="1"/>
            </p:cNvSpPr>
            <p:nvPr/>
          </p:nvSpPr>
          <p:spPr bwMode="auto">
            <a:xfrm>
              <a:off x="4220" y="1208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4176" name="Group 208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84177" name="Picture 209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178" name="Text Box 210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4192" name="Group 224"/>
          <p:cNvGrpSpPr/>
          <p:nvPr/>
        </p:nvGrpSpPr>
        <p:grpSpPr bwMode="auto">
          <a:xfrm>
            <a:off x="6724652" y="979806"/>
            <a:ext cx="4338646" cy="1943100"/>
            <a:chOff x="338" y="572"/>
            <a:chExt cx="2733" cy="1224"/>
          </a:xfrm>
        </p:grpSpPr>
        <p:sp>
          <p:nvSpPr>
            <p:cNvPr id="84096" name="Line 128"/>
            <p:cNvSpPr>
              <a:spLocks noChangeShapeType="1"/>
            </p:cNvSpPr>
            <p:nvPr/>
          </p:nvSpPr>
          <p:spPr bwMode="auto">
            <a:xfrm>
              <a:off x="1882" y="980"/>
              <a:ext cx="0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4097" name="Group 129"/>
            <p:cNvGrpSpPr/>
            <p:nvPr/>
          </p:nvGrpSpPr>
          <p:grpSpPr bwMode="auto">
            <a:xfrm>
              <a:off x="2517" y="1343"/>
              <a:ext cx="240" cy="93"/>
              <a:chOff x="3787" y="2478"/>
              <a:chExt cx="240" cy="93"/>
            </a:xfrm>
          </p:grpSpPr>
          <p:sp>
            <p:nvSpPr>
              <p:cNvPr id="84098" name="Line 130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99" name="Line 131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100" name="Rectangle 132"/>
            <p:cNvSpPr>
              <a:spLocks noChangeArrowheads="1"/>
            </p:cNvSpPr>
            <p:nvPr/>
          </p:nvSpPr>
          <p:spPr bwMode="auto">
            <a:xfrm>
              <a:off x="1820" y="120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01" name="Line 133"/>
            <p:cNvSpPr>
              <a:spLocks noChangeShapeType="1"/>
            </p:cNvSpPr>
            <p:nvPr/>
          </p:nvSpPr>
          <p:spPr bwMode="auto">
            <a:xfrm flipV="1">
              <a:off x="929" y="1298"/>
              <a:ext cx="137" cy="1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02" name="Text Box 134"/>
            <p:cNvSpPr txBox="1">
              <a:spLocks noChangeArrowheads="1"/>
            </p:cNvSpPr>
            <p:nvPr/>
          </p:nvSpPr>
          <p:spPr bwMode="auto">
            <a:xfrm>
              <a:off x="1021" y="1434"/>
              <a:ext cx="6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03" name="Line 135"/>
            <p:cNvSpPr>
              <a:spLocks noChangeShapeType="1"/>
            </p:cNvSpPr>
            <p:nvPr/>
          </p:nvSpPr>
          <p:spPr bwMode="auto">
            <a:xfrm>
              <a:off x="1610" y="980"/>
              <a:ext cx="104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04" name="Line 136"/>
            <p:cNvSpPr>
              <a:spLocks noChangeShapeType="1"/>
            </p:cNvSpPr>
            <p:nvPr/>
          </p:nvSpPr>
          <p:spPr bwMode="auto">
            <a:xfrm flipH="1">
              <a:off x="612" y="980"/>
              <a:ext cx="58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05" name="Line 137"/>
            <p:cNvSpPr>
              <a:spLocks noChangeShapeType="1"/>
            </p:cNvSpPr>
            <p:nvPr/>
          </p:nvSpPr>
          <p:spPr bwMode="auto">
            <a:xfrm>
              <a:off x="612" y="980"/>
              <a:ext cx="0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06" name="Line 138"/>
            <p:cNvSpPr>
              <a:spLocks noChangeShapeType="1"/>
            </p:cNvSpPr>
            <p:nvPr/>
          </p:nvSpPr>
          <p:spPr bwMode="auto">
            <a:xfrm flipH="1" flipV="1">
              <a:off x="612" y="1796"/>
              <a:ext cx="204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4107" name="Group 139"/>
            <p:cNvGrpSpPr/>
            <p:nvPr/>
          </p:nvGrpSpPr>
          <p:grpSpPr bwMode="auto">
            <a:xfrm>
              <a:off x="1095" y="934"/>
              <a:ext cx="606" cy="366"/>
              <a:chOff x="797" y="749"/>
              <a:chExt cx="606" cy="366"/>
            </a:xfrm>
          </p:grpSpPr>
          <p:grpSp>
            <p:nvGrpSpPr>
              <p:cNvPr id="84108" name="Group 140"/>
              <p:cNvGrpSpPr/>
              <p:nvPr/>
            </p:nvGrpSpPr>
            <p:grpSpPr bwMode="auto">
              <a:xfrm>
                <a:off x="797" y="749"/>
                <a:ext cx="606" cy="329"/>
                <a:chOff x="797" y="749"/>
                <a:chExt cx="606" cy="329"/>
              </a:xfrm>
            </p:grpSpPr>
            <p:sp>
              <p:nvSpPr>
                <p:cNvPr id="84109" name="Text Box 141"/>
                <p:cNvSpPr txBox="1">
                  <a:spLocks noChangeArrowheads="1"/>
                </p:cNvSpPr>
                <p:nvPr/>
              </p:nvSpPr>
              <p:spPr bwMode="auto">
                <a:xfrm>
                  <a:off x="797" y="749"/>
                  <a:ext cx="227" cy="3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4110" name="Text Box 142"/>
                <p:cNvSpPr txBox="1">
                  <a:spLocks noChangeArrowheads="1"/>
                </p:cNvSpPr>
                <p:nvPr/>
              </p:nvSpPr>
              <p:spPr bwMode="auto">
                <a:xfrm>
                  <a:off x="1176" y="749"/>
                  <a:ext cx="227" cy="3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4111" name="Text Box 143"/>
              <p:cNvSpPr txBox="1">
                <a:spLocks noChangeArrowheads="1"/>
              </p:cNvSpPr>
              <p:nvPr/>
            </p:nvSpPr>
            <p:spPr bwMode="auto">
              <a:xfrm>
                <a:off x="970" y="787"/>
                <a:ext cx="307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4112" name="Line 144"/>
            <p:cNvSpPr>
              <a:spLocks noChangeShapeType="1"/>
            </p:cNvSpPr>
            <p:nvPr/>
          </p:nvSpPr>
          <p:spPr bwMode="auto">
            <a:xfrm>
              <a:off x="1007" y="981"/>
              <a:ext cx="240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13" name="Text Box 145"/>
            <p:cNvSpPr txBox="1">
              <a:spLocks noChangeArrowheads="1"/>
            </p:cNvSpPr>
            <p:nvPr/>
          </p:nvSpPr>
          <p:spPr bwMode="auto">
            <a:xfrm>
              <a:off x="986" y="618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14" name="Line 146"/>
            <p:cNvSpPr>
              <a:spLocks noChangeShapeType="1"/>
            </p:cNvSpPr>
            <p:nvPr/>
          </p:nvSpPr>
          <p:spPr bwMode="auto">
            <a:xfrm flipV="1">
              <a:off x="2653" y="1433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15" name="Line 147"/>
            <p:cNvSpPr>
              <a:spLocks noChangeShapeType="1"/>
            </p:cNvSpPr>
            <p:nvPr/>
          </p:nvSpPr>
          <p:spPr bwMode="auto">
            <a:xfrm>
              <a:off x="2653" y="980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16" name="Text Box 148"/>
            <p:cNvSpPr txBox="1">
              <a:spLocks noChangeArrowheads="1"/>
            </p:cNvSpPr>
            <p:nvPr/>
          </p:nvSpPr>
          <p:spPr bwMode="auto">
            <a:xfrm>
              <a:off x="2290" y="1252"/>
              <a:ext cx="26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4117" name="Group 149"/>
            <p:cNvGrpSpPr/>
            <p:nvPr/>
          </p:nvGrpSpPr>
          <p:grpSpPr bwMode="auto">
            <a:xfrm>
              <a:off x="2728" y="1025"/>
              <a:ext cx="232" cy="712"/>
              <a:chOff x="1608" y="1229"/>
              <a:chExt cx="232" cy="712"/>
            </a:xfrm>
          </p:grpSpPr>
          <p:sp>
            <p:nvSpPr>
              <p:cNvPr id="84118" name="Text Box 150"/>
              <p:cNvSpPr txBox="1">
                <a:spLocks noChangeArrowheads="1"/>
              </p:cNvSpPr>
              <p:nvPr/>
            </p:nvSpPr>
            <p:spPr bwMode="auto">
              <a:xfrm>
                <a:off x="1613" y="1229"/>
                <a:ext cx="227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+</a:t>
                </a:r>
                <a:endPara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119" name="Text Box 151"/>
              <p:cNvSpPr txBox="1">
                <a:spLocks noChangeArrowheads="1"/>
              </p:cNvSpPr>
              <p:nvPr/>
            </p:nvSpPr>
            <p:spPr bwMode="auto">
              <a:xfrm>
                <a:off x="1608" y="1613"/>
                <a:ext cx="226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–</a:t>
                </a:r>
                <a:endPara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4120" name="Text Box 152"/>
            <p:cNvSpPr txBox="1">
              <a:spLocks noChangeArrowheads="1"/>
            </p:cNvSpPr>
            <p:nvPr/>
          </p:nvSpPr>
          <p:spPr bwMode="auto">
            <a:xfrm>
              <a:off x="2747" y="1207"/>
              <a:ext cx="32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21" name="Text Box 153"/>
            <p:cNvSpPr txBox="1">
              <a:spLocks noChangeArrowheads="1"/>
            </p:cNvSpPr>
            <p:nvPr/>
          </p:nvSpPr>
          <p:spPr bwMode="auto">
            <a:xfrm>
              <a:off x="1310" y="572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22" name="Text Box 154"/>
            <p:cNvSpPr txBox="1">
              <a:spLocks noChangeArrowheads="1"/>
            </p:cNvSpPr>
            <p:nvPr/>
          </p:nvSpPr>
          <p:spPr bwMode="auto">
            <a:xfrm>
              <a:off x="1929" y="1207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23" name="Text Box 155"/>
            <p:cNvSpPr txBox="1">
              <a:spLocks noChangeArrowheads="1"/>
            </p:cNvSpPr>
            <p:nvPr/>
          </p:nvSpPr>
          <p:spPr bwMode="auto">
            <a:xfrm>
              <a:off x="338" y="971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24" name="Line 156"/>
            <p:cNvSpPr>
              <a:spLocks noChangeShapeType="1"/>
            </p:cNvSpPr>
            <p:nvPr/>
          </p:nvSpPr>
          <p:spPr bwMode="auto">
            <a:xfrm flipV="1">
              <a:off x="612" y="1026"/>
              <a:ext cx="0" cy="33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25" name="Line 157"/>
            <p:cNvSpPr>
              <a:spLocks noChangeShapeType="1"/>
            </p:cNvSpPr>
            <p:nvPr/>
          </p:nvSpPr>
          <p:spPr bwMode="auto">
            <a:xfrm>
              <a:off x="2653" y="1071"/>
              <a:ext cx="0" cy="226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26" name="Text Box 158"/>
            <p:cNvSpPr txBox="1">
              <a:spLocks noChangeArrowheads="1"/>
            </p:cNvSpPr>
            <p:nvPr/>
          </p:nvSpPr>
          <p:spPr bwMode="auto">
            <a:xfrm>
              <a:off x="2384" y="981"/>
              <a:ext cx="27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4127" name="Line 159"/>
            <p:cNvSpPr>
              <a:spLocks noChangeShapeType="1"/>
            </p:cNvSpPr>
            <p:nvPr/>
          </p:nvSpPr>
          <p:spPr bwMode="auto">
            <a:xfrm>
              <a:off x="1020" y="980"/>
              <a:ext cx="0" cy="2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28" name="Line 160"/>
            <p:cNvSpPr>
              <a:spLocks noChangeShapeType="1"/>
            </p:cNvSpPr>
            <p:nvPr/>
          </p:nvSpPr>
          <p:spPr bwMode="auto">
            <a:xfrm flipH="1" flipV="1">
              <a:off x="930" y="1253"/>
              <a:ext cx="90" cy="18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129" name="Line 161"/>
            <p:cNvSpPr>
              <a:spLocks noChangeShapeType="1"/>
            </p:cNvSpPr>
            <p:nvPr/>
          </p:nvSpPr>
          <p:spPr bwMode="auto">
            <a:xfrm>
              <a:off x="1020" y="1433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4130" name="Group 162"/>
            <p:cNvGrpSpPr/>
            <p:nvPr/>
          </p:nvGrpSpPr>
          <p:grpSpPr bwMode="auto">
            <a:xfrm>
              <a:off x="430" y="1343"/>
              <a:ext cx="363" cy="363"/>
              <a:chOff x="4785" y="709"/>
              <a:chExt cx="363" cy="363"/>
            </a:xfrm>
          </p:grpSpPr>
          <p:sp>
            <p:nvSpPr>
              <p:cNvPr id="84131" name="Oval 163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84132" name="Line 164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4187" name="Group 219"/>
            <p:cNvGrpSpPr/>
            <p:nvPr/>
          </p:nvGrpSpPr>
          <p:grpSpPr bwMode="auto">
            <a:xfrm rot="5400000">
              <a:off x="1349" y="743"/>
              <a:ext cx="113" cy="408"/>
              <a:chOff x="1565" y="2614"/>
              <a:chExt cx="90" cy="486"/>
            </a:xfrm>
          </p:grpSpPr>
          <p:sp>
            <p:nvSpPr>
              <p:cNvPr id="84188" name="Arc 220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189" name="Arc 221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190" name="Arc 222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191" name="Arc 223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9" name="Line 144"/>
          <p:cNvSpPr>
            <a:spLocks noChangeShapeType="1"/>
          </p:cNvSpPr>
          <p:nvPr/>
        </p:nvSpPr>
        <p:spPr bwMode="auto">
          <a:xfrm>
            <a:off x="2297147" y="2497649"/>
            <a:ext cx="3810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Text Box 145"/>
          <p:cNvSpPr txBox="1">
            <a:spLocks noChangeArrowheads="1"/>
          </p:cNvSpPr>
          <p:nvPr/>
        </p:nvSpPr>
        <p:spPr bwMode="auto">
          <a:xfrm>
            <a:off x="2286264" y="2408958"/>
            <a:ext cx="4102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" name="Text Box 151"/>
          <p:cNvSpPr txBox="1">
            <a:spLocks noChangeArrowheads="1"/>
          </p:cNvSpPr>
          <p:nvPr/>
        </p:nvSpPr>
        <p:spPr bwMode="auto">
          <a:xfrm>
            <a:off x="3507383" y="3201046"/>
            <a:ext cx="3606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" name="Text Box 152"/>
          <p:cNvSpPr txBox="1">
            <a:spLocks noChangeArrowheads="1"/>
          </p:cNvSpPr>
          <p:nvPr/>
        </p:nvSpPr>
        <p:spPr bwMode="auto">
          <a:xfrm>
            <a:off x="3438407" y="2841006"/>
            <a:ext cx="5149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" name="Text Box 150"/>
          <p:cNvSpPr txBox="1">
            <a:spLocks noChangeArrowheads="1"/>
          </p:cNvSpPr>
          <p:nvPr/>
        </p:nvSpPr>
        <p:spPr bwMode="auto">
          <a:xfrm>
            <a:off x="3505473" y="2568031"/>
            <a:ext cx="3606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endParaRPr kumimoji="1" lang="en-US" altLang="zh-CN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求初值例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4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4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4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4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4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4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1000"/>
                                        <p:tgtEl>
                                          <p:spTgt spid="8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8" dur="10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ldLvl="0" animBg="1" autoUpdateAnimBg="0"/>
      <p:bldP spid="83973" grpId="0" bldLvl="0" animBg="1" autoUpdateAnimBg="0"/>
      <p:bldP spid="83974" grpId="0" bldLvl="0" animBg="1" autoUpdateAnimBg="0"/>
      <p:bldP spid="83977" grpId="0" bldLvl="0" animBg="1" autoUpdateAnimBg="0"/>
      <p:bldP spid="84003" grpId="0" bldLvl="0" animBg="1"/>
      <p:bldP spid="84050" grpId="0" bldLvl="0" animBg="1"/>
      <p:bldP spid="84076" grpId="0" bldLvl="0" animBg="1"/>
      <p:bldP spid="84093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874" name="Object 2"/>
          <p:cNvGraphicFramePr>
            <a:graphicFrameLocks noChangeAspect="1"/>
          </p:cNvGraphicFramePr>
          <p:nvPr/>
        </p:nvGraphicFramePr>
        <p:xfrm>
          <a:off x="8834120" y="2635885"/>
          <a:ext cx="2617788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2" name="公式" r:id="rId1" imgW="1587500" imgH="622300" progId="Equation.3">
                  <p:embed/>
                </p:oleObj>
              </mc:Choice>
              <mc:Fallback>
                <p:oleObj name="公式" r:id="rId1" imgW="1587500" imgH="622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4120" y="2635885"/>
                        <a:ext cx="2617788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75" name="Object 3"/>
          <p:cNvGraphicFramePr>
            <a:graphicFrameLocks noChangeAspect="1"/>
          </p:cNvGraphicFramePr>
          <p:nvPr/>
        </p:nvGraphicFramePr>
        <p:xfrm>
          <a:off x="5864877" y="2541304"/>
          <a:ext cx="2640013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3" name="公式" r:id="rId3" imgW="1524000" imgH="660400" progId="Equation.3">
                  <p:embed/>
                </p:oleObj>
              </mc:Choice>
              <mc:Fallback>
                <p:oleObj name="公式" r:id="rId3" imgW="1524000" imgH="660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877" y="2541304"/>
                        <a:ext cx="2640013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876" name="Rectangle 4"/>
          <p:cNvSpPr>
            <a:spLocks noChangeArrowheads="1"/>
          </p:cNvSpPr>
          <p:nvPr/>
        </p:nvSpPr>
        <p:spPr bwMode="auto">
          <a:xfrm>
            <a:off x="1106805" y="1264795"/>
            <a:ext cx="113284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1-5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5877" name="Text Box 5"/>
          <p:cNvSpPr txBox="1">
            <a:spLocks noChangeArrowheads="1"/>
          </p:cNvSpPr>
          <p:nvPr/>
        </p:nvSpPr>
        <p:spPr bwMode="auto">
          <a:xfrm>
            <a:off x="2209800" y="1337153"/>
            <a:ext cx="631253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8000" rIns="198000" anchor="ctr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求</a:t>
            </a:r>
            <a:r>
              <a:rPr kumimoji="1" lang="en-US" altLang="zh-CN" b="0">
                <a:latin typeface="Times New Roman" panose="02020603050405020304" pitchFamily="18" charset="0"/>
              </a:rPr>
              <a:t>S</a:t>
            </a:r>
            <a:r>
              <a:rPr kumimoji="1" lang="zh-CN" altLang="en-US">
                <a:latin typeface="楷体_GB2312" pitchFamily="49" charset="-122"/>
              </a:rPr>
              <a:t>闭合瞬间各支路电流和电感电压。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335878" name="Text Box 6"/>
          <p:cNvSpPr txBox="1">
            <a:spLocks noChangeArrowheads="1"/>
          </p:cNvSpPr>
          <p:nvPr/>
        </p:nvSpPr>
        <p:spPr bwMode="auto">
          <a:xfrm>
            <a:off x="5293044" y="1992473"/>
            <a:ext cx="504825" cy="521970"/>
          </a:xfrm>
          <a:prstGeom prst="rect">
            <a:avLst/>
          </a:prstGeom>
          <a:solidFill>
            <a:srgbClr val="66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400">
              <a:ea typeface="仿宋_GB2312" pitchFamily="49" charset="-122"/>
            </a:endParaRPr>
          </a:p>
        </p:txBody>
      </p:sp>
      <p:graphicFrame>
        <p:nvGraphicFramePr>
          <p:cNvPr id="335879" name="Object 7"/>
          <p:cNvGraphicFramePr>
            <a:graphicFrameLocks noChangeAspect="1"/>
          </p:cNvGraphicFramePr>
          <p:nvPr/>
        </p:nvGraphicFramePr>
        <p:xfrm>
          <a:off x="5805805" y="4436779"/>
          <a:ext cx="45212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4" name="公式" r:id="rId5" imgW="2603500" imgH="317500" progId="Equation.3">
                  <p:embed/>
                </p:oleObj>
              </mc:Choice>
              <mc:Fallback>
                <p:oleObj name="公式" r:id="rId5" imgW="2603500" imgH="317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5805" y="4436779"/>
                        <a:ext cx="452120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80" name="Object 8"/>
          <p:cNvGraphicFramePr>
            <a:graphicFrameLocks noChangeAspect="1"/>
          </p:cNvGraphicFramePr>
          <p:nvPr/>
        </p:nvGraphicFramePr>
        <p:xfrm>
          <a:off x="5802630" y="5084479"/>
          <a:ext cx="393223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5" name="公式" r:id="rId7" imgW="2273300" imgH="317500" progId="Equation.3">
                  <p:embed/>
                </p:oleObj>
              </mc:Choice>
              <mc:Fallback>
                <p:oleObj name="公式" r:id="rId7" imgW="2273300" imgH="317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2630" y="5084479"/>
                        <a:ext cx="3932238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81" name="Object 9"/>
          <p:cNvGraphicFramePr>
            <a:graphicFrameLocks noChangeAspect="1"/>
          </p:cNvGraphicFramePr>
          <p:nvPr/>
        </p:nvGraphicFramePr>
        <p:xfrm>
          <a:off x="5805822" y="5660390"/>
          <a:ext cx="49641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6" name="公式" r:id="rId9" imgW="2857500" imgH="317500" progId="Equation.3">
                  <p:embed/>
                </p:oleObj>
              </mc:Choice>
              <mc:Fallback>
                <p:oleObj name="公式" r:id="rId9" imgW="2857500" imgH="317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5822" y="5660390"/>
                        <a:ext cx="496411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5882" name="Group 10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335883" name="Picture 11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5884" name="Text Box 12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35885" name="Group 13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335886" name="Picture 14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5887" name="Text Box 15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35888" name="Text Box 16"/>
          <p:cNvSpPr txBox="1">
            <a:spLocks noChangeArrowheads="1"/>
          </p:cNvSpPr>
          <p:nvPr/>
        </p:nvSpPr>
        <p:spPr bwMode="auto">
          <a:xfrm>
            <a:off x="6012815" y="1993900"/>
            <a:ext cx="233426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</a:rPr>
              <a:t>由</a:t>
            </a:r>
            <a:r>
              <a:rPr lang="en-US" altLang="zh-CN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="0" baseline="-25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zh-CN" altLang="en-US" dirty="0">
                <a:latin typeface="楷体_GB2312" pitchFamily="49" charset="-122"/>
              </a:rPr>
              <a:t>电路</a:t>
            </a:r>
            <a:r>
              <a:rPr lang="zh-CN" altLang="en-US" dirty="0" smtClean="0">
                <a:latin typeface="楷体_GB2312" pitchFamily="49" charset="-122"/>
              </a:rPr>
              <a:t>得：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5889" name="Text Box 17"/>
          <p:cNvSpPr txBox="1">
            <a:spLocks noChangeArrowheads="1"/>
          </p:cNvSpPr>
          <p:nvPr/>
        </p:nvSpPr>
        <p:spPr bwMode="auto">
          <a:xfrm>
            <a:off x="6097905" y="3859530"/>
            <a:ext cx="214820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</a:rPr>
              <a:t>由</a:t>
            </a:r>
            <a:r>
              <a:rPr lang="en-US" altLang="zh-CN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en-US" altLang="zh-CN" b="0" baseline="-25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楷体_GB2312" pitchFamily="49" charset="-122"/>
              </a:rPr>
              <a:t>电路</a:t>
            </a:r>
            <a:r>
              <a:rPr lang="zh-CN" altLang="en-US" dirty="0" smtClean="0">
                <a:latin typeface="楷体_GB2312" pitchFamily="49" charset="-122"/>
              </a:rPr>
              <a:t>得：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35890" name="Group 18"/>
          <p:cNvGrpSpPr/>
          <p:nvPr/>
        </p:nvGrpSpPr>
        <p:grpSpPr bwMode="auto">
          <a:xfrm>
            <a:off x="930911" y="4210719"/>
            <a:ext cx="3922713" cy="1746250"/>
            <a:chOff x="3152" y="980"/>
            <a:chExt cx="2471" cy="1100"/>
          </a:xfrm>
        </p:grpSpPr>
        <p:sp>
          <p:nvSpPr>
            <p:cNvPr id="335891" name="Line 19"/>
            <p:cNvSpPr>
              <a:spLocks noChangeShapeType="1"/>
            </p:cNvSpPr>
            <p:nvPr/>
          </p:nvSpPr>
          <p:spPr bwMode="auto">
            <a:xfrm flipV="1">
              <a:off x="3333" y="1026"/>
              <a:ext cx="190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892" name="Oval 20"/>
            <p:cNvSpPr>
              <a:spLocks noChangeArrowheads="1"/>
            </p:cNvSpPr>
            <p:nvPr/>
          </p:nvSpPr>
          <p:spPr bwMode="auto">
            <a:xfrm>
              <a:off x="3152" y="1298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335893" name="Rectangle 21"/>
            <p:cNvSpPr>
              <a:spLocks noChangeArrowheads="1"/>
            </p:cNvSpPr>
            <p:nvPr/>
          </p:nvSpPr>
          <p:spPr bwMode="auto">
            <a:xfrm>
              <a:off x="3741" y="980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894" name="Text Box 22"/>
            <p:cNvSpPr txBox="1">
              <a:spLocks noChangeArrowheads="1"/>
            </p:cNvSpPr>
            <p:nvPr/>
          </p:nvSpPr>
          <p:spPr bwMode="auto">
            <a:xfrm>
              <a:off x="4182" y="1006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5895" name="Line 23"/>
            <p:cNvSpPr>
              <a:spLocks noChangeShapeType="1"/>
            </p:cNvSpPr>
            <p:nvPr/>
          </p:nvSpPr>
          <p:spPr bwMode="auto">
            <a:xfrm>
              <a:off x="4458" y="1032"/>
              <a:ext cx="9" cy="94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896" name="Text Box 24"/>
            <p:cNvSpPr txBox="1">
              <a:spLocks noChangeArrowheads="1"/>
            </p:cNvSpPr>
            <p:nvPr/>
          </p:nvSpPr>
          <p:spPr bwMode="auto">
            <a:xfrm>
              <a:off x="3680" y="1071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35897" name="Line 25"/>
            <p:cNvSpPr>
              <a:spLocks noChangeShapeType="1"/>
            </p:cNvSpPr>
            <p:nvPr/>
          </p:nvSpPr>
          <p:spPr bwMode="auto">
            <a:xfrm flipH="1">
              <a:off x="4458" y="1071"/>
              <a:ext cx="1" cy="269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898" name="Text Box 26"/>
            <p:cNvSpPr txBox="1">
              <a:spLocks noChangeArrowheads="1"/>
            </p:cNvSpPr>
            <p:nvPr/>
          </p:nvSpPr>
          <p:spPr bwMode="auto">
            <a:xfrm>
              <a:off x="3488" y="1146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5899" name="Line 27"/>
            <p:cNvSpPr>
              <a:spLocks noChangeShapeType="1"/>
            </p:cNvSpPr>
            <p:nvPr/>
          </p:nvSpPr>
          <p:spPr bwMode="auto">
            <a:xfrm flipV="1">
              <a:off x="3333" y="1978"/>
              <a:ext cx="190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900" name="Line 28"/>
            <p:cNvSpPr>
              <a:spLocks noChangeShapeType="1"/>
            </p:cNvSpPr>
            <p:nvPr/>
          </p:nvSpPr>
          <p:spPr bwMode="auto">
            <a:xfrm flipH="1">
              <a:off x="3333" y="1026"/>
              <a:ext cx="0" cy="94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901" name="Line 29"/>
            <p:cNvSpPr>
              <a:spLocks noChangeShapeType="1"/>
            </p:cNvSpPr>
            <p:nvPr/>
          </p:nvSpPr>
          <p:spPr bwMode="auto">
            <a:xfrm>
              <a:off x="5238" y="1026"/>
              <a:ext cx="0" cy="5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902" name="Line 30"/>
            <p:cNvSpPr>
              <a:spLocks noChangeShapeType="1"/>
            </p:cNvSpPr>
            <p:nvPr/>
          </p:nvSpPr>
          <p:spPr bwMode="auto">
            <a:xfrm>
              <a:off x="5238" y="1797"/>
              <a:ext cx="0" cy="18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903" name="Text Box 31"/>
            <p:cNvSpPr txBox="1">
              <a:spLocks noChangeArrowheads="1"/>
            </p:cNvSpPr>
            <p:nvPr/>
          </p:nvSpPr>
          <p:spPr bwMode="auto">
            <a:xfrm>
              <a:off x="3470" y="1401"/>
              <a:ext cx="5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5904" name="Text Box 32"/>
            <p:cNvSpPr txBox="1">
              <a:spLocks noChangeArrowheads="1"/>
            </p:cNvSpPr>
            <p:nvPr/>
          </p:nvSpPr>
          <p:spPr bwMode="auto">
            <a:xfrm>
              <a:off x="4769" y="1071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35905" name="Text Box 33"/>
            <p:cNvSpPr txBox="1">
              <a:spLocks noChangeArrowheads="1"/>
            </p:cNvSpPr>
            <p:nvPr/>
          </p:nvSpPr>
          <p:spPr bwMode="auto">
            <a:xfrm>
              <a:off x="4496" y="1343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35906" name="Text Box 34"/>
            <p:cNvSpPr txBox="1">
              <a:spLocks noChangeArrowheads="1"/>
            </p:cNvSpPr>
            <p:nvPr/>
          </p:nvSpPr>
          <p:spPr bwMode="auto">
            <a:xfrm>
              <a:off x="5238" y="1343"/>
              <a:ext cx="38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35907" name="Text Box 35"/>
            <p:cNvSpPr txBox="1">
              <a:spLocks noChangeArrowheads="1"/>
            </p:cNvSpPr>
            <p:nvPr/>
          </p:nvSpPr>
          <p:spPr bwMode="auto">
            <a:xfrm>
              <a:off x="5193" y="1751"/>
              <a:ext cx="38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－</a:t>
              </a:r>
              <a:endParaRPr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35908" name="Text Box 36"/>
            <p:cNvSpPr txBox="1">
              <a:spLocks noChangeArrowheads="1"/>
            </p:cNvSpPr>
            <p:nvPr/>
          </p:nvSpPr>
          <p:spPr bwMode="auto">
            <a:xfrm>
              <a:off x="5238" y="1525"/>
              <a:ext cx="38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35909" name="Rectangle 37"/>
            <p:cNvSpPr>
              <a:spLocks noChangeArrowheads="1"/>
            </p:cNvSpPr>
            <p:nvPr/>
          </p:nvSpPr>
          <p:spPr bwMode="auto">
            <a:xfrm>
              <a:off x="5157" y="1116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10" name="Rectangle 38"/>
            <p:cNvSpPr>
              <a:spLocks noChangeArrowheads="1"/>
            </p:cNvSpPr>
            <p:nvPr/>
          </p:nvSpPr>
          <p:spPr bwMode="auto">
            <a:xfrm>
              <a:off x="4376" y="134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11" name="Oval 39"/>
            <p:cNvSpPr>
              <a:spLocks noChangeArrowheads="1"/>
            </p:cNvSpPr>
            <p:nvPr/>
          </p:nvSpPr>
          <p:spPr bwMode="auto">
            <a:xfrm>
              <a:off x="5193" y="1751"/>
              <a:ext cx="71" cy="68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12" name="Oval 40"/>
            <p:cNvSpPr>
              <a:spLocks noChangeArrowheads="1"/>
            </p:cNvSpPr>
            <p:nvPr/>
          </p:nvSpPr>
          <p:spPr bwMode="auto">
            <a:xfrm>
              <a:off x="5193" y="1570"/>
              <a:ext cx="71" cy="68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35913" name="Group 41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335914" name="Picture 42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5915" name="Text Box 43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35941" name="Group 69"/>
          <p:cNvGrpSpPr/>
          <p:nvPr/>
        </p:nvGrpSpPr>
        <p:grpSpPr bwMode="auto">
          <a:xfrm>
            <a:off x="483235" y="1884681"/>
            <a:ext cx="4495808" cy="1903413"/>
            <a:chOff x="204" y="916"/>
            <a:chExt cx="2832" cy="1199"/>
          </a:xfrm>
        </p:grpSpPr>
        <p:sp>
          <p:nvSpPr>
            <p:cNvPr id="335942" name="Line 70"/>
            <p:cNvSpPr>
              <a:spLocks noChangeShapeType="1"/>
            </p:cNvSpPr>
            <p:nvPr/>
          </p:nvSpPr>
          <p:spPr bwMode="auto">
            <a:xfrm>
              <a:off x="1927" y="1526"/>
              <a:ext cx="0" cy="5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943" name="Line 71"/>
            <p:cNvSpPr>
              <a:spLocks noChangeShapeType="1"/>
            </p:cNvSpPr>
            <p:nvPr/>
          </p:nvSpPr>
          <p:spPr bwMode="auto">
            <a:xfrm>
              <a:off x="385" y="981"/>
              <a:ext cx="222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35944" name="Group 72"/>
            <p:cNvGrpSpPr/>
            <p:nvPr/>
          </p:nvGrpSpPr>
          <p:grpSpPr bwMode="auto">
            <a:xfrm>
              <a:off x="2472" y="1707"/>
              <a:ext cx="240" cy="93"/>
              <a:chOff x="3787" y="2478"/>
              <a:chExt cx="240" cy="93"/>
            </a:xfrm>
          </p:grpSpPr>
          <p:sp>
            <p:nvSpPr>
              <p:cNvPr id="335945" name="Line 73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946" name="Line 74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5947" name="Oval 75"/>
            <p:cNvSpPr>
              <a:spLocks noChangeArrowheads="1"/>
            </p:cNvSpPr>
            <p:nvPr/>
          </p:nvSpPr>
          <p:spPr bwMode="auto">
            <a:xfrm>
              <a:off x="204" y="1389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335948" name="Rectangle 76"/>
            <p:cNvSpPr>
              <a:spLocks noChangeArrowheads="1"/>
            </p:cNvSpPr>
            <p:nvPr/>
          </p:nvSpPr>
          <p:spPr bwMode="auto">
            <a:xfrm>
              <a:off x="839" y="916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49" name="Text Box 77"/>
            <p:cNvSpPr txBox="1">
              <a:spLocks noChangeArrowheads="1"/>
            </p:cNvSpPr>
            <p:nvPr/>
          </p:nvSpPr>
          <p:spPr bwMode="auto">
            <a:xfrm>
              <a:off x="1975" y="1525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5950" name="Text Box 78"/>
            <p:cNvSpPr txBox="1">
              <a:spLocks noChangeArrowheads="1"/>
            </p:cNvSpPr>
            <p:nvPr/>
          </p:nvSpPr>
          <p:spPr bwMode="auto">
            <a:xfrm>
              <a:off x="2021" y="1070"/>
              <a:ext cx="308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70000"/>
                </a:lnSpc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70000"/>
                </a:lnSpc>
              </a:pPr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5951" name="Text Box 79"/>
            <p:cNvSpPr txBox="1">
              <a:spLocks noChangeArrowheads="1"/>
            </p:cNvSpPr>
            <p:nvPr/>
          </p:nvSpPr>
          <p:spPr bwMode="auto">
            <a:xfrm>
              <a:off x="1673" y="1117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5952" name="Line 80"/>
            <p:cNvSpPr>
              <a:spLocks noChangeShapeType="1"/>
            </p:cNvSpPr>
            <p:nvPr/>
          </p:nvSpPr>
          <p:spPr bwMode="auto">
            <a:xfrm>
              <a:off x="1927" y="981"/>
              <a:ext cx="0" cy="1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53" name="Text Box 81"/>
            <p:cNvSpPr txBox="1">
              <a:spLocks noChangeArrowheads="1"/>
            </p:cNvSpPr>
            <p:nvPr/>
          </p:nvSpPr>
          <p:spPr bwMode="auto">
            <a:xfrm>
              <a:off x="1214" y="1343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5954" name="Text Box 82"/>
            <p:cNvSpPr txBox="1">
              <a:spLocks noChangeArrowheads="1"/>
            </p:cNvSpPr>
            <p:nvPr/>
          </p:nvSpPr>
          <p:spPr bwMode="auto">
            <a:xfrm>
              <a:off x="777" y="978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35955" name="Line 83"/>
            <p:cNvSpPr>
              <a:spLocks noChangeShapeType="1"/>
            </p:cNvSpPr>
            <p:nvPr/>
          </p:nvSpPr>
          <p:spPr bwMode="auto">
            <a:xfrm flipH="1">
              <a:off x="1927" y="1525"/>
              <a:ext cx="1" cy="181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56" name="Line 84"/>
            <p:cNvSpPr>
              <a:spLocks noChangeShapeType="1"/>
            </p:cNvSpPr>
            <p:nvPr/>
          </p:nvSpPr>
          <p:spPr bwMode="auto">
            <a:xfrm>
              <a:off x="657" y="981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57" name="Line 85"/>
            <p:cNvSpPr>
              <a:spLocks noChangeShapeType="1"/>
            </p:cNvSpPr>
            <p:nvPr/>
          </p:nvSpPr>
          <p:spPr bwMode="auto">
            <a:xfrm flipH="1">
              <a:off x="929" y="1343"/>
              <a:ext cx="240" cy="11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58" name="Line 86"/>
            <p:cNvSpPr>
              <a:spLocks noChangeShapeType="1"/>
            </p:cNvSpPr>
            <p:nvPr/>
          </p:nvSpPr>
          <p:spPr bwMode="auto">
            <a:xfrm>
              <a:off x="975" y="1343"/>
              <a:ext cx="144" cy="11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59" name="Text Box 87"/>
            <p:cNvSpPr txBox="1">
              <a:spLocks noChangeArrowheads="1"/>
            </p:cNvSpPr>
            <p:nvPr/>
          </p:nvSpPr>
          <p:spPr bwMode="auto">
            <a:xfrm>
              <a:off x="403" y="1113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5960" name="Line 88"/>
            <p:cNvSpPr>
              <a:spLocks noChangeShapeType="1"/>
            </p:cNvSpPr>
            <p:nvPr/>
          </p:nvSpPr>
          <p:spPr bwMode="auto">
            <a:xfrm>
              <a:off x="385" y="2115"/>
              <a:ext cx="222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961" name="Line 89"/>
            <p:cNvSpPr>
              <a:spLocks noChangeShapeType="1"/>
            </p:cNvSpPr>
            <p:nvPr/>
          </p:nvSpPr>
          <p:spPr bwMode="auto">
            <a:xfrm>
              <a:off x="385" y="981"/>
              <a:ext cx="0" cy="113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962" name="Line 90"/>
            <p:cNvSpPr>
              <a:spLocks noChangeShapeType="1"/>
            </p:cNvSpPr>
            <p:nvPr/>
          </p:nvSpPr>
          <p:spPr bwMode="auto">
            <a:xfrm>
              <a:off x="2608" y="981"/>
              <a:ext cx="0" cy="7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963" name="Line 91"/>
            <p:cNvSpPr>
              <a:spLocks noChangeShapeType="1"/>
            </p:cNvSpPr>
            <p:nvPr/>
          </p:nvSpPr>
          <p:spPr bwMode="auto">
            <a:xfrm>
              <a:off x="2608" y="1798"/>
              <a:ext cx="0" cy="3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964" name="Text Box 92"/>
            <p:cNvSpPr txBox="1">
              <a:spLocks noChangeArrowheads="1"/>
            </p:cNvSpPr>
            <p:nvPr/>
          </p:nvSpPr>
          <p:spPr bwMode="auto">
            <a:xfrm>
              <a:off x="521" y="1478"/>
              <a:ext cx="63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5965" name="Text Box 93"/>
            <p:cNvSpPr txBox="1">
              <a:spLocks noChangeArrowheads="1"/>
            </p:cNvSpPr>
            <p:nvPr/>
          </p:nvSpPr>
          <p:spPr bwMode="auto">
            <a:xfrm>
              <a:off x="2637" y="1163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35966" name="Text Box 94"/>
            <p:cNvSpPr txBox="1">
              <a:spLocks noChangeArrowheads="1"/>
            </p:cNvSpPr>
            <p:nvPr/>
          </p:nvSpPr>
          <p:spPr bwMode="auto">
            <a:xfrm>
              <a:off x="1458" y="1616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35967" name="Text Box 95"/>
            <p:cNvSpPr txBox="1">
              <a:spLocks noChangeArrowheads="1"/>
            </p:cNvSpPr>
            <p:nvPr/>
          </p:nvSpPr>
          <p:spPr bwMode="auto">
            <a:xfrm>
              <a:off x="2698" y="1616"/>
              <a:ext cx="26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335968" name="Rectangle 96"/>
            <p:cNvSpPr>
              <a:spLocks noChangeArrowheads="1"/>
            </p:cNvSpPr>
            <p:nvPr/>
          </p:nvSpPr>
          <p:spPr bwMode="auto">
            <a:xfrm>
              <a:off x="2546" y="116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69" name="Line 97"/>
            <p:cNvSpPr>
              <a:spLocks noChangeShapeType="1"/>
            </p:cNvSpPr>
            <p:nvPr/>
          </p:nvSpPr>
          <p:spPr bwMode="auto">
            <a:xfrm>
              <a:off x="1428" y="981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70" name="Line 98"/>
            <p:cNvSpPr>
              <a:spLocks noChangeShapeType="1"/>
            </p:cNvSpPr>
            <p:nvPr/>
          </p:nvSpPr>
          <p:spPr bwMode="auto">
            <a:xfrm flipH="1" flipV="1">
              <a:off x="657" y="1343"/>
              <a:ext cx="227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71" name="Line 99"/>
            <p:cNvSpPr>
              <a:spLocks noChangeShapeType="1"/>
            </p:cNvSpPr>
            <p:nvPr/>
          </p:nvSpPr>
          <p:spPr bwMode="auto">
            <a:xfrm>
              <a:off x="1156" y="1343"/>
              <a:ext cx="27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72" name="Rectangle 100"/>
            <p:cNvSpPr>
              <a:spLocks noChangeArrowheads="1"/>
            </p:cNvSpPr>
            <p:nvPr/>
          </p:nvSpPr>
          <p:spPr bwMode="auto">
            <a:xfrm>
              <a:off x="1866" y="1702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35973" name="Group 101"/>
            <p:cNvGrpSpPr/>
            <p:nvPr/>
          </p:nvGrpSpPr>
          <p:grpSpPr bwMode="auto">
            <a:xfrm rot="10800000">
              <a:off x="1927" y="1162"/>
              <a:ext cx="90" cy="363"/>
              <a:chOff x="1565" y="2614"/>
              <a:chExt cx="90" cy="486"/>
            </a:xfrm>
          </p:grpSpPr>
          <p:sp>
            <p:nvSpPr>
              <p:cNvPr id="335974" name="Arc 102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5975" name="Arc 103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5976" name="Arc 104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5977" name="Arc 105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35978" name="Group 106"/>
          <p:cNvGrpSpPr/>
          <p:nvPr/>
        </p:nvGrpSpPr>
        <p:grpSpPr bwMode="auto">
          <a:xfrm>
            <a:off x="710250" y="3851944"/>
            <a:ext cx="4252912" cy="2303463"/>
            <a:chOff x="2789" y="2251"/>
            <a:chExt cx="2679" cy="1451"/>
          </a:xfrm>
        </p:grpSpPr>
        <p:sp>
          <p:nvSpPr>
            <p:cNvPr id="335979" name="Rectangle 107"/>
            <p:cNvSpPr>
              <a:spLocks noChangeArrowheads="1"/>
            </p:cNvSpPr>
            <p:nvPr/>
          </p:nvSpPr>
          <p:spPr bwMode="auto">
            <a:xfrm>
              <a:off x="2789" y="2251"/>
              <a:ext cx="2676" cy="14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80" name="Oval 108"/>
            <p:cNvSpPr>
              <a:spLocks noChangeArrowheads="1"/>
            </p:cNvSpPr>
            <p:nvPr/>
          </p:nvSpPr>
          <p:spPr bwMode="auto">
            <a:xfrm>
              <a:off x="4603" y="3067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335981" name="Oval 109"/>
            <p:cNvSpPr>
              <a:spLocks noChangeArrowheads="1"/>
            </p:cNvSpPr>
            <p:nvPr/>
          </p:nvSpPr>
          <p:spPr bwMode="auto">
            <a:xfrm>
              <a:off x="2834" y="2840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335982" name="Text Box 110"/>
            <p:cNvSpPr txBox="1">
              <a:spLocks noChangeArrowheads="1"/>
            </p:cNvSpPr>
            <p:nvPr/>
          </p:nvSpPr>
          <p:spPr bwMode="auto">
            <a:xfrm>
              <a:off x="3972" y="2830"/>
              <a:ext cx="54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12A</a:t>
              </a:r>
              <a:endParaRPr lang="en-US" altLang="zh-CN" b="0">
                <a:ea typeface="仿宋_GB2312" pitchFamily="49" charset="-122"/>
              </a:endParaRPr>
            </a:p>
          </p:txBody>
        </p:sp>
        <p:sp>
          <p:nvSpPr>
            <p:cNvPr id="335983" name="Text Box 111"/>
            <p:cNvSpPr txBox="1">
              <a:spLocks noChangeArrowheads="1"/>
            </p:cNvSpPr>
            <p:nvPr/>
          </p:nvSpPr>
          <p:spPr bwMode="auto">
            <a:xfrm>
              <a:off x="4966" y="3112"/>
              <a:ext cx="50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24V</a:t>
              </a:r>
              <a:endParaRPr lang="en-US" altLang="zh-CN" b="0">
                <a:ea typeface="仿宋_GB2312" pitchFamily="49" charset="-122"/>
              </a:endParaRPr>
            </a:p>
          </p:txBody>
        </p:sp>
        <p:sp>
          <p:nvSpPr>
            <p:cNvPr id="335984" name="Text Box 112"/>
            <p:cNvSpPr txBox="1">
              <a:spLocks noChangeArrowheads="1"/>
            </p:cNvSpPr>
            <p:nvPr/>
          </p:nvSpPr>
          <p:spPr bwMode="auto">
            <a:xfrm>
              <a:off x="3033" y="2564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b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5985" name="Line 113"/>
            <p:cNvSpPr>
              <a:spLocks noChangeShapeType="1"/>
            </p:cNvSpPr>
            <p:nvPr/>
          </p:nvSpPr>
          <p:spPr bwMode="auto">
            <a:xfrm>
              <a:off x="3968" y="2432"/>
              <a:ext cx="0" cy="117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986" name="Text Box 114"/>
            <p:cNvSpPr txBox="1">
              <a:spLocks noChangeArrowheads="1"/>
            </p:cNvSpPr>
            <p:nvPr/>
          </p:nvSpPr>
          <p:spPr bwMode="auto">
            <a:xfrm>
              <a:off x="3152" y="2839"/>
              <a:ext cx="54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48V</a:t>
              </a:r>
              <a:endParaRPr lang="en-US" altLang="zh-CN" b="0">
                <a:ea typeface="仿宋_GB2312" pitchFamily="49" charset="-122"/>
              </a:endParaRPr>
            </a:p>
          </p:txBody>
        </p:sp>
        <p:sp>
          <p:nvSpPr>
            <p:cNvPr id="335987" name="Text Box 115"/>
            <p:cNvSpPr txBox="1">
              <a:spLocks noChangeArrowheads="1"/>
            </p:cNvSpPr>
            <p:nvPr/>
          </p:nvSpPr>
          <p:spPr bwMode="auto">
            <a:xfrm>
              <a:off x="4814" y="2523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ea typeface="仿宋_GB2312" pitchFamily="49" charset="-122"/>
              </a:endParaRPr>
            </a:p>
          </p:txBody>
        </p:sp>
        <p:sp>
          <p:nvSpPr>
            <p:cNvPr id="335988" name="Text Box 116"/>
            <p:cNvSpPr txBox="1">
              <a:spLocks noChangeArrowheads="1"/>
            </p:cNvSpPr>
            <p:nvPr/>
          </p:nvSpPr>
          <p:spPr bwMode="auto">
            <a:xfrm>
              <a:off x="3964" y="3194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ea typeface="仿宋_GB2312" pitchFamily="49" charset="-122"/>
              </a:endParaRPr>
            </a:p>
          </p:txBody>
        </p:sp>
        <p:sp>
          <p:nvSpPr>
            <p:cNvPr id="335989" name="Text Box 117"/>
            <p:cNvSpPr txBox="1">
              <a:spLocks noChangeArrowheads="1"/>
            </p:cNvSpPr>
            <p:nvPr/>
          </p:nvSpPr>
          <p:spPr bwMode="auto">
            <a:xfrm>
              <a:off x="4847" y="2791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b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5990" name="Text Box 118"/>
            <p:cNvSpPr txBox="1">
              <a:spLocks noChangeArrowheads="1"/>
            </p:cNvSpPr>
            <p:nvPr/>
          </p:nvSpPr>
          <p:spPr bwMode="auto">
            <a:xfrm>
              <a:off x="3200" y="2377"/>
              <a:ext cx="3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35991" name="Text Box 119"/>
            <p:cNvSpPr txBox="1">
              <a:spLocks noChangeArrowheads="1"/>
            </p:cNvSpPr>
            <p:nvPr/>
          </p:nvSpPr>
          <p:spPr bwMode="auto">
            <a:xfrm>
              <a:off x="4377" y="2387"/>
              <a:ext cx="3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35992" name="Text Box 120"/>
            <p:cNvSpPr txBox="1">
              <a:spLocks noChangeArrowheads="1"/>
            </p:cNvSpPr>
            <p:nvPr/>
          </p:nvSpPr>
          <p:spPr bwMode="auto">
            <a:xfrm>
              <a:off x="3625" y="2337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b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5993" name="Text Box 121"/>
            <p:cNvSpPr txBox="1">
              <a:spLocks noChangeArrowheads="1"/>
            </p:cNvSpPr>
            <p:nvPr/>
          </p:nvSpPr>
          <p:spPr bwMode="auto">
            <a:xfrm>
              <a:off x="3469" y="2523"/>
              <a:ext cx="4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  <a:endParaRPr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35994" name="Rectangle 122"/>
            <p:cNvSpPr>
              <a:spLocks noChangeArrowheads="1"/>
            </p:cNvSpPr>
            <p:nvPr/>
          </p:nvSpPr>
          <p:spPr bwMode="auto">
            <a:xfrm>
              <a:off x="3016" y="2432"/>
              <a:ext cx="1769" cy="1179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95" name="Rectangle 123"/>
            <p:cNvSpPr>
              <a:spLocks noChangeArrowheads="1"/>
            </p:cNvSpPr>
            <p:nvPr/>
          </p:nvSpPr>
          <p:spPr bwMode="auto">
            <a:xfrm>
              <a:off x="4703" y="2568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96" name="Rectangle 124"/>
            <p:cNvSpPr>
              <a:spLocks noChangeArrowheads="1"/>
            </p:cNvSpPr>
            <p:nvPr/>
          </p:nvSpPr>
          <p:spPr bwMode="auto">
            <a:xfrm>
              <a:off x="3890" y="320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5997" name="Line 125"/>
            <p:cNvSpPr>
              <a:spLocks noChangeShapeType="1"/>
            </p:cNvSpPr>
            <p:nvPr/>
          </p:nvSpPr>
          <p:spPr bwMode="auto">
            <a:xfrm flipH="1">
              <a:off x="3971" y="2889"/>
              <a:ext cx="1" cy="269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35998" name="Group 126"/>
            <p:cNvGrpSpPr/>
            <p:nvPr/>
          </p:nvGrpSpPr>
          <p:grpSpPr bwMode="auto">
            <a:xfrm>
              <a:off x="3787" y="2523"/>
              <a:ext cx="363" cy="363"/>
              <a:chOff x="4785" y="709"/>
              <a:chExt cx="363" cy="363"/>
            </a:xfrm>
          </p:grpSpPr>
          <p:sp>
            <p:nvSpPr>
              <p:cNvPr id="335999" name="Oval 127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336000" name="Line 128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36001" name="Line 129"/>
            <p:cNvSpPr>
              <a:spLocks noChangeShapeType="1"/>
            </p:cNvSpPr>
            <p:nvPr/>
          </p:nvSpPr>
          <p:spPr bwMode="auto">
            <a:xfrm>
              <a:off x="3200" y="2431"/>
              <a:ext cx="317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002" name="Line 130"/>
            <p:cNvSpPr>
              <a:spLocks noChangeShapeType="1"/>
            </p:cNvSpPr>
            <p:nvPr/>
          </p:nvSpPr>
          <p:spPr bwMode="auto">
            <a:xfrm>
              <a:off x="4422" y="2431"/>
              <a:ext cx="27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求初值例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3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5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5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5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5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5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5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3000"/>
                                        <p:tgtEl>
                                          <p:spTgt spid="3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3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3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3000"/>
                                        <p:tgtEl>
                                          <p:spTgt spid="335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5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5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6" grpId="0" bldLvl="0" animBg="1"/>
      <p:bldP spid="335877" grpId="0" bldLvl="0" animBg="1" autoUpdateAnimBg="0"/>
      <p:bldP spid="335878" grpId="0" bldLvl="0" animBg="1"/>
      <p:bldP spid="335888" grpId="0" bldLvl="0" animBg="1"/>
      <p:bldP spid="33588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405765" y="1467485"/>
            <a:ext cx="75253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 anchor="ctr">
            <a:spAutoFit/>
          </a:bodyPr>
          <a:lstStyle/>
          <a:p>
            <a:r>
              <a:rPr kumimoji="1" lang="zh-CN" altLang="en-US" dirty="0">
                <a:latin typeface="楷体_GB2312" pitchFamily="49" charset="-122"/>
              </a:rPr>
              <a:t>求</a:t>
            </a:r>
            <a:r>
              <a:rPr kumimoji="1" lang="en-US" altLang="zh-CN" b="0" dirty="0">
                <a:latin typeface="Times New Roman" panose="02020603050405020304" pitchFamily="18" charset="0"/>
              </a:rPr>
              <a:t>S</a:t>
            </a:r>
            <a:r>
              <a:rPr kumimoji="1" lang="zh-CN" altLang="en-US" dirty="0">
                <a:latin typeface="楷体_GB2312" pitchFamily="49" charset="-122"/>
              </a:rPr>
              <a:t>闭合瞬间流过它的电</a:t>
            </a:r>
            <a:r>
              <a:rPr kumimoji="1" lang="zh-CN" altLang="en-US" dirty="0" smtClean="0">
                <a:latin typeface="楷体_GB2312" pitchFamily="49" charset="-122"/>
              </a:rPr>
              <a:t>流值</a:t>
            </a:r>
            <a:r>
              <a:rPr kumimoji="1" lang="zh-CN" altLang="en-US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及</a:t>
            </a:r>
            <a:r>
              <a:rPr kumimoji="1" lang="en-US" altLang="zh-CN" b="0" i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 ,  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zh-CN" altLang="en-US" dirty="0" smtClean="0">
                <a:latin typeface="楷体_GB2312" pitchFamily="49" charset="-122"/>
              </a:rPr>
              <a:t>。</a:t>
            </a:r>
            <a:endParaRPr kumimoji="1" lang="zh-CN" altLang="en-US" dirty="0">
              <a:latin typeface="楷体_GB2312" pitchFamily="49" charset="-122"/>
            </a:endParaRPr>
          </a:p>
        </p:txBody>
      </p:sp>
      <p:sp>
        <p:nvSpPr>
          <p:cNvPr id="81978" name="Text Box 58"/>
          <p:cNvSpPr txBox="1">
            <a:spLocks noChangeArrowheads="1"/>
          </p:cNvSpPr>
          <p:nvPr/>
        </p:nvSpPr>
        <p:spPr bwMode="auto">
          <a:xfrm>
            <a:off x="771208" y="2064544"/>
            <a:ext cx="504825" cy="521970"/>
          </a:xfrm>
          <a:prstGeom prst="rect">
            <a:avLst/>
          </a:prstGeom>
          <a:solidFill>
            <a:srgbClr val="66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400">
              <a:ea typeface="仿宋_GB2312" pitchFamily="49" charset="-122"/>
            </a:endParaRPr>
          </a:p>
        </p:txBody>
      </p:sp>
      <p:sp>
        <p:nvSpPr>
          <p:cNvPr id="81979" name="Text Box 59"/>
          <p:cNvSpPr txBox="1">
            <a:spLocks noChangeArrowheads="1"/>
          </p:cNvSpPr>
          <p:nvPr/>
        </p:nvSpPr>
        <p:spPr bwMode="auto">
          <a:xfrm>
            <a:off x="1419225" y="2138045"/>
            <a:ext cx="217424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/>
            </a:pP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确定</a:t>
            </a:r>
            <a:r>
              <a:rPr lang="en-US" altLang="zh-CN" b="0">
                <a:solidFill>
                  <a:schemeClr val="bg1"/>
                </a:solidFill>
                <a:latin typeface="宋体" panose="02010600030101010101" pitchFamily="2" charset="-122"/>
              </a:rPr>
              <a:t>0</a:t>
            </a:r>
            <a:r>
              <a:rPr lang="zh-CN" altLang="en-US" b="0" baseline="-25000">
                <a:solidFill>
                  <a:schemeClr val="bg1"/>
                </a:solidFill>
                <a:latin typeface="宋体" panose="02010600030101010101" pitchFamily="2" charset="-122"/>
              </a:rPr>
              <a:t>－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值：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1986" name="Object 66"/>
          <p:cNvGraphicFramePr>
            <a:graphicFrameLocks noChangeAspect="1"/>
          </p:cNvGraphicFramePr>
          <p:nvPr/>
        </p:nvGraphicFramePr>
        <p:xfrm>
          <a:off x="3629995" y="1925320"/>
          <a:ext cx="3875087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31" name="公式" r:id="rId1" imgW="2540000" imgH="609600" progId="Equation.3">
                  <p:embed/>
                </p:oleObj>
              </mc:Choice>
              <mc:Fallback>
                <p:oleObj name="公式" r:id="rId1" imgW="2540000" imgH="6096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995" y="1925320"/>
                        <a:ext cx="3875087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7" name="Object 67"/>
          <p:cNvGraphicFramePr>
            <a:graphicFrameLocks noChangeAspect="1"/>
          </p:cNvGraphicFramePr>
          <p:nvPr/>
        </p:nvGraphicFramePr>
        <p:xfrm>
          <a:off x="3642679" y="2860392"/>
          <a:ext cx="34766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32" name="公式" r:id="rId3" imgW="2120900" imgH="317500" progId="Equation.3">
                  <p:embed/>
                </p:oleObj>
              </mc:Choice>
              <mc:Fallback>
                <p:oleObj name="公式" r:id="rId3" imgW="2120900" imgH="31750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2679" y="2860392"/>
                        <a:ext cx="347662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8" name="Text Box 68"/>
          <p:cNvSpPr txBox="1">
            <a:spLocks noChangeArrowheads="1"/>
          </p:cNvSpPr>
          <p:nvPr/>
        </p:nvSpPr>
        <p:spPr bwMode="auto">
          <a:xfrm>
            <a:off x="1417955" y="3580765"/>
            <a:ext cx="317246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 startAt="2"/>
            </a:pP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给出</a:t>
            </a:r>
            <a:r>
              <a:rPr lang="en-US" altLang="zh-CN" b="0" dirty="0">
                <a:solidFill>
                  <a:schemeClr val="bg1"/>
                </a:solidFill>
                <a:latin typeface="宋体" panose="02010600030101010101" pitchFamily="2" charset="-122"/>
              </a:rPr>
              <a:t>0</a:t>
            </a:r>
            <a:r>
              <a:rPr lang="zh-CN" altLang="en-US" b="0" baseline="-25000" dirty="0">
                <a:solidFill>
                  <a:schemeClr val="bg1"/>
                </a:solidFill>
                <a:latin typeface="宋体" panose="02010600030101010101" pitchFamily="2" charset="-122"/>
              </a:rPr>
              <a:t>＋</a:t>
            </a: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等效电路</a:t>
            </a:r>
            <a:endParaRPr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2037" name="Object 117"/>
          <p:cNvGraphicFramePr>
            <a:graphicFrameLocks noChangeAspect="1"/>
          </p:cNvGraphicFramePr>
          <p:nvPr/>
        </p:nvGraphicFramePr>
        <p:xfrm>
          <a:off x="1889142" y="4068763"/>
          <a:ext cx="4187825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33" name="公式" r:id="rId5" imgW="2705100" imgH="609600" progId="Equation.3">
                  <p:embed/>
                </p:oleObj>
              </mc:Choice>
              <mc:Fallback>
                <p:oleObj name="公式" r:id="rId5" imgW="2705100" imgH="609600" progId="Equation.3">
                  <p:embed/>
                  <p:pic>
                    <p:nvPicPr>
                      <p:cNvPr id="0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42" y="4068763"/>
                        <a:ext cx="4187825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45" name="Object 125"/>
          <p:cNvGraphicFramePr>
            <a:graphicFrameLocks noChangeAspect="1"/>
          </p:cNvGraphicFramePr>
          <p:nvPr/>
        </p:nvGraphicFramePr>
        <p:xfrm>
          <a:off x="1935180" y="5013359"/>
          <a:ext cx="36607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34" name="公式" r:id="rId7" imgW="2438400" imgH="317500" progId="Equation.3">
                  <p:embed/>
                </p:oleObj>
              </mc:Choice>
              <mc:Fallback>
                <p:oleObj name="公式" r:id="rId7" imgW="2438400" imgH="317500" progId="Equation.3">
                  <p:embed/>
                  <p:pic>
                    <p:nvPicPr>
                      <p:cNvPr id="0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80" y="5013359"/>
                        <a:ext cx="36607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47" name="Object 127"/>
          <p:cNvGraphicFramePr>
            <a:graphicFrameLocks noChangeAspect="1"/>
          </p:cNvGraphicFramePr>
          <p:nvPr/>
        </p:nvGraphicFramePr>
        <p:xfrm>
          <a:off x="1862455" y="5661248"/>
          <a:ext cx="41719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35" name="公式" r:id="rId9" imgW="2552700" imgH="317500" progId="Equation.3">
                  <p:embed/>
                </p:oleObj>
              </mc:Choice>
              <mc:Fallback>
                <p:oleObj name="公式" r:id="rId9" imgW="2552700" imgH="317500" progId="Equation.3">
                  <p:embed/>
                  <p:pic>
                    <p:nvPicPr>
                      <p:cNvPr id="0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455" y="5661248"/>
                        <a:ext cx="417195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051" name="Group 13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82052" name="Picture 132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053" name="Text Box 13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2054" name="Group 13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82055" name="Picture 135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056" name="Text Box 13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698178" y="846296"/>
            <a:ext cx="11525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1-6</a:t>
            </a:r>
            <a:endParaRPr kumimoji="1"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2259" name="Group 339"/>
          <p:cNvGrpSpPr/>
          <p:nvPr/>
        </p:nvGrpSpPr>
        <p:grpSpPr bwMode="auto">
          <a:xfrm>
            <a:off x="7563168" y="3634741"/>
            <a:ext cx="3724275" cy="2090738"/>
            <a:chOff x="3081" y="798"/>
            <a:chExt cx="2346" cy="1317"/>
          </a:xfrm>
        </p:grpSpPr>
        <p:sp>
          <p:nvSpPr>
            <p:cNvPr id="82141" name="Line 221"/>
            <p:cNvSpPr>
              <a:spLocks noChangeShapeType="1"/>
            </p:cNvSpPr>
            <p:nvPr/>
          </p:nvSpPr>
          <p:spPr bwMode="auto">
            <a:xfrm>
              <a:off x="3143" y="890"/>
              <a:ext cx="158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24" name="Oval 204"/>
            <p:cNvSpPr>
              <a:spLocks noChangeArrowheads="1"/>
            </p:cNvSpPr>
            <p:nvPr/>
          </p:nvSpPr>
          <p:spPr bwMode="auto">
            <a:xfrm>
              <a:off x="4104" y="161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2125" name="Line 205"/>
            <p:cNvSpPr>
              <a:spLocks noChangeShapeType="1"/>
            </p:cNvSpPr>
            <p:nvPr/>
          </p:nvSpPr>
          <p:spPr bwMode="auto">
            <a:xfrm>
              <a:off x="4059" y="890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26" name="Text Box 206"/>
            <p:cNvSpPr txBox="1">
              <a:spLocks noChangeArrowheads="1"/>
            </p:cNvSpPr>
            <p:nvPr/>
          </p:nvSpPr>
          <p:spPr bwMode="auto">
            <a:xfrm>
              <a:off x="3426" y="845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27" name="Text Box 207"/>
            <p:cNvSpPr txBox="1">
              <a:spLocks noChangeArrowheads="1"/>
            </p:cNvSpPr>
            <p:nvPr/>
          </p:nvSpPr>
          <p:spPr bwMode="auto">
            <a:xfrm>
              <a:off x="4467" y="1524"/>
              <a:ext cx="501" cy="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lnSpc>
                  <a:spcPct val="65000"/>
                </a:lnSpc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lnSpc>
                  <a:spcPct val="65000"/>
                </a:lnSpc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lnSpc>
                  <a:spcPct val="65000"/>
                </a:lnSpc>
              </a:pPr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2128" name="Text Box 208"/>
            <p:cNvSpPr txBox="1">
              <a:spLocks noChangeArrowheads="1"/>
            </p:cNvSpPr>
            <p:nvPr/>
          </p:nvSpPr>
          <p:spPr bwMode="auto">
            <a:xfrm>
              <a:off x="3146" y="1325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10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129" name="Line 209"/>
            <p:cNvSpPr>
              <a:spLocks noChangeShapeType="1"/>
            </p:cNvSpPr>
            <p:nvPr/>
          </p:nvSpPr>
          <p:spPr bwMode="auto">
            <a:xfrm flipH="1">
              <a:off x="3470" y="890"/>
              <a:ext cx="31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30" name="Text Box 210"/>
            <p:cNvSpPr txBox="1">
              <a:spLocks noChangeArrowheads="1"/>
            </p:cNvSpPr>
            <p:nvPr/>
          </p:nvSpPr>
          <p:spPr bwMode="auto">
            <a:xfrm>
              <a:off x="4440" y="799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31" name="Line 211"/>
            <p:cNvSpPr>
              <a:spLocks noChangeShapeType="1"/>
            </p:cNvSpPr>
            <p:nvPr/>
          </p:nvSpPr>
          <p:spPr bwMode="auto">
            <a:xfrm flipH="1" flipV="1">
              <a:off x="5365" y="890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32" name="Line 212"/>
            <p:cNvSpPr>
              <a:spLocks noChangeShapeType="1"/>
            </p:cNvSpPr>
            <p:nvPr/>
          </p:nvSpPr>
          <p:spPr bwMode="auto">
            <a:xfrm>
              <a:off x="3143" y="891"/>
              <a:ext cx="0" cy="122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33" name="Line 213"/>
            <p:cNvSpPr>
              <a:spLocks noChangeShapeType="1"/>
            </p:cNvSpPr>
            <p:nvPr/>
          </p:nvSpPr>
          <p:spPr bwMode="auto">
            <a:xfrm>
              <a:off x="3143" y="2115"/>
              <a:ext cx="222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34" name="Text Box 214"/>
            <p:cNvSpPr txBox="1">
              <a:spLocks noChangeArrowheads="1"/>
            </p:cNvSpPr>
            <p:nvPr/>
          </p:nvSpPr>
          <p:spPr bwMode="auto">
            <a:xfrm>
              <a:off x="4640" y="844"/>
              <a:ext cx="43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35" name="Text Box 215"/>
            <p:cNvSpPr txBox="1">
              <a:spLocks noChangeArrowheads="1"/>
            </p:cNvSpPr>
            <p:nvPr/>
          </p:nvSpPr>
          <p:spPr bwMode="auto">
            <a:xfrm>
              <a:off x="4325" y="1162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136" name="Text Box 216"/>
            <p:cNvSpPr txBox="1">
              <a:spLocks noChangeArrowheads="1"/>
            </p:cNvSpPr>
            <p:nvPr/>
          </p:nvSpPr>
          <p:spPr bwMode="auto">
            <a:xfrm>
              <a:off x="4778" y="1343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137" name="Line 217"/>
            <p:cNvSpPr>
              <a:spLocks noChangeShapeType="1"/>
            </p:cNvSpPr>
            <p:nvPr/>
          </p:nvSpPr>
          <p:spPr bwMode="auto">
            <a:xfrm>
              <a:off x="3787" y="1163"/>
              <a:ext cx="49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38" name="Line 218"/>
            <p:cNvSpPr>
              <a:spLocks noChangeShapeType="1"/>
            </p:cNvSpPr>
            <p:nvPr/>
          </p:nvSpPr>
          <p:spPr bwMode="auto">
            <a:xfrm>
              <a:off x="4285" y="1163"/>
              <a:ext cx="0" cy="9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39" name="Line 219"/>
            <p:cNvSpPr>
              <a:spLocks noChangeShapeType="1"/>
            </p:cNvSpPr>
            <p:nvPr/>
          </p:nvSpPr>
          <p:spPr bwMode="auto">
            <a:xfrm>
              <a:off x="3787" y="1163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40" name="Line 220"/>
            <p:cNvSpPr>
              <a:spLocks noChangeShapeType="1"/>
            </p:cNvSpPr>
            <p:nvPr/>
          </p:nvSpPr>
          <p:spPr bwMode="auto">
            <a:xfrm>
              <a:off x="3787" y="1707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42" name="Line 222"/>
            <p:cNvSpPr>
              <a:spLocks noChangeShapeType="1"/>
            </p:cNvSpPr>
            <p:nvPr/>
          </p:nvSpPr>
          <p:spPr bwMode="auto">
            <a:xfrm>
              <a:off x="4957" y="891"/>
              <a:ext cx="40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43" name="Text Box 223"/>
            <p:cNvSpPr txBox="1">
              <a:spLocks noChangeArrowheads="1"/>
            </p:cNvSpPr>
            <p:nvPr/>
          </p:nvSpPr>
          <p:spPr bwMode="auto">
            <a:xfrm>
              <a:off x="4957" y="798"/>
              <a:ext cx="3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44" name="Rectangle 224"/>
            <p:cNvSpPr>
              <a:spLocks noChangeArrowheads="1"/>
            </p:cNvSpPr>
            <p:nvPr/>
          </p:nvSpPr>
          <p:spPr bwMode="auto">
            <a:xfrm>
              <a:off x="3081" y="134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45" name="Rectangle 225"/>
            <p:cNvSpPr>
              <a:spLocks noChangeArrowheads="1"/>
            </p:cNvSpPr>
            <p:nvPr/>
          </p:nvSpPr>
          <p:spPr bwMode="auto">
            <a:xfrm>
              <a:off x="4230" y="120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46" name="Rectangle 226"/>
            <p:cNvSpPr>
              <a:spLocks noChangeArrowheads="1"/>
            </p:cNvSpPr>
            <p:nvPr/>
          </p:nvSpPr>
          <p:spPr bwMode="auto">
            <a:xfrm>
              <a:off x="5300" y="1298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47" name="Oval 227"/>
            <p:cNvSpPr>
              <a:spLocks noChangeArrowheads="1"/>
            </p:cNvSpPr>
            <p:nvPr/>
          </p:nvSpPr>
          <p:spPr bwMode="auto">
            <a:xfrm>
              <a:off x="4886" y="845"/>
              <a:ext cx="71" cy="68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48" name="Oval 228"/>
            <p:cNvSpPr>
              <a:spLocks noChangeArrowheads="1"/>
            </p:cNvSpPr>
            <p:nvPr/>
          </p:nvSpPr>
          <p:spPr bwMode="auto">
            <a:xfrm>
              <a:off x="4730" y="845"/>
              <a:ext cx="71" cy="68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2224" name="Group 304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82225" name="Picture 305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226" name="Text Box 306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2260" name="Group 340"/>
          <p:cNvGrpSpPr/>
          <p:nvPr/>
        </p:nvGrpSpPr>
        <p:grpSpPr bwMode="auto">
          <a:xfrm>
            <a:off x="7388545" y="3345849"/>
            <a:ext cx="4176712" cy="3025775"/>
            <a:chOff x="1383" y="1796"/>
            <a:chExt cx="2631" cy="1906"/>
          </a:xfrm>
        </p:grpSpPr>
        <p:sp>
          <p:nvSpPr>
            <p:cNvPr id="82261" name="Rectangle 341"/>
            <p:cNvSpPr>
              <a:spLocks noChangeArrowheads="1"/>
            </p:cNvSpPr>
            <p:nvPr/>
          </p:nvSpPr>
          <p:spPr bwMode="auto">
            <a:xfrm>
              <a:off x="1383" y="1797"/>
              <a:ext cx="2631" cy="19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62" name="Oval 342"/>
            <p:cNvSpPr>
              <a:spLocks noChangeArrowheads="1"/>
            </p:cNvSpPr>
            <p:nvPr/>
          </p:nvSpPr>
          <p:spPr bwMode="auto">
            <a:xfrm>
              <a:off x="3062" y="2115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2263" name="Text Box 343"/>
            <p:cNvSpPr txBox="1">
              <a:spLocks noChangeArrowheads="1"/>
            </p:cNvSpPr>
            <p:nvPr/>
          </p:nvSpPr>
          <p:spPr bwMode="auto">
            <a:xfrm>
              <a:off x="1725" y="2287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64" name="Text Box 344"/>
            <p:cNvSpPr txBox="1">
              <a:spLocks noChangeArrowheads="1"/>
            </p:cNvSpPr>
            <p:nvPr/>
          </p:nvSpPr>
          <p:spPr bwMode="auto">
            <a:xfrm>
              <a:off x="2971" y="1842"/>
              <a:ext cx="63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2265" name="Object 345"/>
            <p:cNvGraphicFramePr>
              <a:graphicFrameLocks noChangeAspect="1"/>
            </p:cNvGraphicFramePr>
            <p:nvPr/>
          </p:nvGraphicFramePr>
          <p:xfrm>
            <a:off x="2018" y="3067"/>
            <a:ext cx="241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836" name="公式" r:id="rId13" imgW="190500" imgH="317500" progId="Equation.3">
                    <p:embed/>
                  </p:oleObj>
                </mc:Choice>
                <mc:Fallback>
                  <p:oleObj name="公式" r:id="rId13" imgW="190500" imgH="317500" progId="Equation.3">
                    <p:embed/>
                    <p:pic>
                      <p:nvPicPr>
                        <p:cNvPr id="0" name="Object 3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3067"/>
                          <a:ext cx="241" cy="4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66" name="Text Box 346"/>
            <p:cNvSpPr txBox="1">
              <a:spLocks noChangeArrowheads="1"/>
            </p:cNvSpPr>
            <p:nvPr/>
          </p:nvSpPr>
          <p:spPr bwMode="auto">
            <a:xfrm>
              <a:off x="1764" y="1933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67" name="Text Box 347"/>
            <p:cNvSpPr txBox="1">
              <a:spLocks noChangeArrowheads="1"/>
            </p:cNvSpPr>
            <p:nvPr/>
          </p:nvSpPr>
          <p:spPr bwMode="auto">
            <a:xfrm>
              <a:off x="2041" y="1796"/>
              <a:ext cx="4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68" name="Text Box 348"/>
            <p:cNvSpPr txBox="1">
              <a:spLocks noChangeArrowheads="1"/>
            </p:cNvSpPr>
            <p:nvPr/>
          </p:nvSpPr>
          <p:spPr bwMode="auto">
            <a:xfrm>
              <a:off x="2403" y="1932"/>
              <a:ext cx="3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69" name="Text Box 349"/>
            <p:cNvSpPr txBox="1">
              <a:spLocks noChangeArrowheads="1"/>
            </p:cNvSpPr>
            <p:nvPr/>
          </p:nvSpPr>
          <p:spPr bwMode="auto">
            <a:xfrm>
              <a:off x="3334" y="2235"/>
              <a:ext cx="63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70" name="Oval 350"/>
            <p:cNvSpPr>
              <a:spLocks noChangeArrowheads="1"/>
            </p:cNvSpPr>
            <p:nvPr/>
          </p:nvSpPr>
          <p:spPr bwMode="auto">
            <a:xfrm>
              <a:off x="2562" y="3022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2271" name="Line 351"/>
            <p:cNvSpPr>
              <a:spLocks noChangeShapeType="1"/>
            </p:cNvSpPr>
            <p:nvPr/>
          </p:nvSpPr>
          <p:spPr bwMode="auto">
            <a:xfrm>
              <a:off x="2517" y="2296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72" name="Text Box 352"/>
            <p:cNvSpPr txBox="1">
              <a:spLocks noChangeArrowheads="1"/>
            </p:cNvSpPr>
            <p:nvPr/>
          </p:nvSpPr>
          <p:spPr bwMode="auto">
            <a:xfrm>
              <a:off x="2925" y="2930"/>
              <a:ext cx="501" cy="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lnSpc>
                  <a:spcPct val="65000"/>
                </a:lnSpc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lnSpc>
                  <a:spcPct val="65000"/>
                </a:lnSpc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lnSpc>
                  <a:spcPct val="65000"/>
                </a:lnSpc>
              </a:pPr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2273" name="Text Box 353"/>
            <p:cNvSpPr txBox="1">
              <a:spLocks noChangeArrowheads="1"/>
            </p:cNvSpPr>
            <p:nvPr/>
          </p:nvSpPr>
          <p:spPr bwMode="auto">
            <a:xfrm>
              <a:off x="1604" y="2731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10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274" name="Text Box 354"/>
            <p:cNvSpPr txBox="1">
              <a:spLocks noChangeArrowheads="1"/>
            </p:cNvSpPr>
            <p:nvPr/>
          </p:nvSpPr>
          <p:spPr bwMode="auto">
            <a:xfrm>
              <a:off x="2808" y="1979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75" name="Line 355"/>
            <p:cNvSpPr>
              <a:spLocks noChangeShapeType="1"/>
            </p:cNvSpPr>
            <p:nvPr/>
          </p:nvSpPr>
          <p:spPr bwMode="auto">
            <a:xfrm flipH="1" flipV="1">
              <a:off x="3823" y="2296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76" name="Line 356"/>
            <p:cNvSpPr>
              <a:spLocks noChangeShapeType="1"/>
            </p:cNvSpPr>
            <p:nvPr/>
          </p:nvSpPr>
          <p:spPr bwMode="auto">
            <a:xfrm>
              <a:off x="1601" y="2297"/>
              <a:ext cx="0" cy="122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77" name="Line 357"/>
            <p:cNvSpPr>
              <a:spLocks noChangeShapeType="1"/>
            </p:cNvSpPr>
            <p:nvPr/>
          </p:nvSpPr>
          <p:spPr bwMode="auto">
            <a:xfrm>
              <a:off x="1601" y="3521"/>
              <a:ext cx="222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78" name="Text Box 358"/>
            <p:cNvSpPr txBox="1">
              <a:spLocks noChangeArrowheads="1"/>
            </p:cNvSpPr>
            <p:nvPr/>
          </p:nvSpPr>
          <p:spPr bwMode="auto">
            <a:xfrm>
              <a:off x="2783" y="2568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279" name="Text Box 359"/>
            <p:cNvSpPr txBox="1">
              <a:spLocks noChangeArrowheads="1"/>
            </p:cNvSpPr>
            <p:nvPr/>
          </p:nvSpPr>
          <p:spPr bwMode="auto">
            <a:xfrm>
              <a:off x="3271" y="2750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280" name="Line 360"/>
            <p:cNvSpPr>
              <a:spLocks noChangeShapeType="1"/>
            </p:cNvSpPr>
            <p:nvPr/>
          </p:nvSpPr>
          <p:spPr bwMode="auto">
            <a:xfrm>
              <a:off x="2245" y="2569"/>
              <a:ext cx="49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81" name="Line 361"/>
            <p:cNvSpPr>
              <a:spLocks noChangeShapeType="1"/>
            </p:cNvSpPr>
            <p:nvPr/>
          </p:nvSpPr>
          <p:spPr bwMode="auto">
            <a:xfrm>
              <a:off x="2743" y="2569"/>
              <a:ext cx="0" cy="9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82" name="Line 362"/>
            <p:cNvSpPr>
              <a:spLocks noChangeShapeType="1"/>
            </p:cNvSpPr>
            <p:nvPr/>
          </p:nvSpPr>
          <p:spPr bwMode="auto">
            <a:xfrm>
              <a:off x="2245" y="2568"/>
              <a:ext cx="0" cy="9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83" name="Line 363"/>
            <p:cNvSpPr>
              <a:spLocks noChangeShapeType="1"/>
            </p:cNvSpPr>
            <p:nvPr/>
          </p:nvSpPr>
          <p:spPr bwMode="auto">
            <a:xfrm>
              <a:off x="1601" y="2296"/>
              <a:ext cx="223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84" name="Text Box 364"/>
            <p:cNvSpPr txBox="1">
              <a:spLocks noChangeArrowheads="1"/>
            </p:cNvSpPr>
            <p:nvPr/>
          </p:nvSpPr>
          <p:spPr bwMode="auto">
            <a:xfrm>
              <a:off x="3470" y="1978"/>
              <a:ext cx="3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285" name="Rectangle 365"/>
            <p:cNvSpPr>
              <a:spLocks noChangeArrowheads="1"/>
            </p:cNvSpPr>
            <p:nvPr/>
          </p:nvSpPr>
          <p:spPr bwMode="auto">
            <a:xfrm>
              <a:off x="1539" y="2749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86" name="Rectangle 366"/>
            <p:cNvSpPr>
              <a:spLocks noChangeArrowheads="1"/>
            </p:cNvSpPr>
            <p:nvPr/>
          </p:nvSpPr>
          <p:spPr bwMode="auto">
            <a:xfrm>
              <a:off x="2678" y="261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87" name="Rectangle 367"/>
            <p:cNvSpPr>
              <a:spLocks noChangeArrowheads="1"/>
            </p:cNvSpPr>
            <p:nvPr/>
          </p:nvSpPr>
          <p:spPr bwMode="auto">
            <a:xfrm>
              <a:off x="3758" y="2704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88" name="Line 368"/>
            <p:cNvSpPr>
              <a:spLocks noChangeShapeType="1"/>
            </p:cNvSpPr>
            <p:nvPr/>
          </p:nvSpPr>
          <p:spPr bwMode="auto">
            <a:xfrm flipH="1">
              <a:off x="1701" y="2296"/>
              <a:ext cx="385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2289" name="Group 369"/>
            <p:cNvGrpSpPr/>
            <p:nvPr/>
          </p:nvGrpSpPr>
          <p:grpSpPr bwMode="auto">
            <a:xfrm rot="16200000">
              <a:off x="2041" y="2115"/>
              <a:ext cx="363" cy="363"/>
              <a:chOff x="4785" y="709"/>
              <a:chExt cx="363" cy="363"/>
            </a:xfrm>
          </p:grpSpPr>
          <p:sp>
            <p:nvSpPr>
              <p:cNvPr id="82290" name="Oval 370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82291" name="Line 371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2292" name="Line 372"/>
            <p:cNvSpPr>
              <a:spLocks noChangeShapeType="1"/>
            </p:cNvSpPr>
            <p:nvPr/>
          </p:nvSpPr>
          <p:spPr bwMode="auto">
            <a:xfrm>
              <a:off x="2251" y="2977"/>
              <a:ext cx="0" cy="3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93" name="Line 373"/>
            <p:cNvSpPr>
              <a:spLocks noChangeShapeType="1"/>
            </p:cNvSpPr>
            <p:nvPr/>
          </p:nvSpPr>
          <p:spPr bwMode="auto">
            <a:xfrm>
              <a:off x="3550" y="2297"/>
              <a:ext cx="27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294" name="Group 374"/>
          <p:cNvGrpSpPr/>
          <p:nvPr/>
        </p:nvGrpSpPr>
        <p:grpSpPr bwMode="auto">
          <a:xfrm>
            <a:off x="7908609" y="835660"/>
            <a:ext cx="3724275" cy="2378075"/>
            <a:chOff x="451" y="662"/>
            <a:chExt cx="2346" cy="1498"/>
          </a:xfrm>
        </p:grpSpPr>
        <p:sp>
          <p:nvSpPr>
            <p:cNvPr id="82150" name="Oval 230"/>
            <p:cNvSpPr>
              <a:spLocks noChangeArrowheads="1"/>
            </p:cNvSpPr>
            <p:nvPr/>
          </p:nvSpPr>
          <p:spPr bwMode="auto">
            <a:xfrm>
              <a:off x="1519" y="1661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82151" name="Line 231"/>
            <p:cNvSpPr>
              <a:spLocks noChangeShapeType="1"/>
            </p:cNvSpPr>
            <p:nvPr/>
          </p:nvSpPr>
          <p:spPr bwMode="auto">
            <a:xfrm>
              <a:off x="1474" y="935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52" name="Text Box 232"/>
            <p:cNvSpPr txBox="1">
              <a:spLocks noChangeArrowheads="1"/>
            </p:cNvSpPr>
            <p:nvPr/>
          </p:nvSpPr>
          <p:spPr bwMode="auto">
            <a:xfrm>
              <a:off x="623" y="880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53" name="Text Box 233"/>
            <p:cNvSpPr txBox="1">
              <a:spLocks noChangeArrowheads="1"/>
            </p:cNvSpPr>
            <p:nvPr/>
          </p:nvSpPr>
          <p:spPr bwMode="auto">
            <a:xfrm>
              <a:off x="1837" y="1570"/>
              <a:ext cx="501" cy="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lnSpc>
                  <a:spcPct val="65000"/>
                </a:lnSpc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lnSpc>
                  <a:spcPct val="65000"/>
                </a:lnSpc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lnSpc>
                  <a:spcPct val="65000"/>
                </a:lnSpc>
              </a:pPr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2154" name="Text Box 234"/>
            <p:cNvSpPr txBox="1">
              <a:spLocks noChangeArrowheads="1"/>
            </p:cNvSpPr>
            <p:nvPr/>
          </p:nvSpPr>
          <p:spPr bwMode="auto">
            <a:xfrm>
              <a:off x="1340" y="662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55" name="Text Box 235"/>
            <p:cNvSpPr txBox="1">
              <a:spLocks noChangeArrowheads="1"/>
            </p:cNvSpPr>
            <p:nvPr/>
          </p:nvSpPr>
          <p:spPr bwMode="auto">
            <a:xfrm>
              <a:off x="930" y="1660"/>
              <a:ext cx="24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56" name="Text Box 236"/>
            <p:cNvSpPr txBox="1">
              <a:spLocks noChangeArrowheads="1"/>
            </p:cNvSpPr>
            <p:nvPr/>
          </p:nvSpPr>
          <p:spPr bwMode="auto">
            <a:xfrm>
              <a:off x="525" y="1389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10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158" name="Line 238"/>
            <p:cNvSpPr>
              <a:spLocks noChangeShapeType="1"/>
            </p:cNvSpPr>
            <p:nvPr/>
          </p:nvSpPr>
          <p:spPr bwMode="auto">
            <a:xfrm flipV="1">
              <a:off x="1066" y="1616"/>
              <a:ext cx="226" cy="1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59" name="Text Box 239"/>
            <p:cNvSpPr txBox="1">
              <a:spLocks noChangeArrowheads="1"/>
            </p:cNvSpPr>
            <p:nvPr/>
          </p:nvSpPr>
          <p:spPr bwMode="auto">
            <a:xfrm>
              <a:off x="1946" y="845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60" name="Line 240"/>
            <p:cNvSpPr>
              <a:spLocks noChangeShapeType="1"/>
            </p:cNvSpPr>
            <p:nvPr/>
          </p:nvSpPr>
          <p:spPr bwMode="auto">
            <a:xfrm flipH="1" flipV="1">
              <a:off x="2735" y="935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61" name="Line 241"/>
            <p:cNvSpPr>
              <a:spLocks noChangeShapeType="1"/>
            </p:cNvSpPr>
            <p:nvPr/>
          </p:nvSpPr>
          <p:spPr bwMode="auto">
            <a:xfrm>
              <a:off x="513" y="936"/>
              <a:ext cx="0" cy="122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62" name="Line 242"/>
            <p:cNvSpPr>
              <a:spLocks noChangeShapeType="1"/>
            </p:cNvSpPr>
            <p:nvPr/>
          </p:nvSpPr>
          <p:spPr bwMode="auto">
            <a:xfrm>
              <a:off x="513" y="2160"/>
              <a:ext cx="222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63" name="Text Box 243"/>
            <p:cNvSpPr txBox="1">
              <a:spLocks noChangeArrowheads="1"/>
            </p:cNvSpPr>
            <p:nvPr/>
          </p:nvSpPr>
          <p:spPr bwMode="auto">
            <a:xfrm>
              <a:off x="2055" y="1069"/>
              <a:ext cx="43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164" name="Text Box 244"/>
            <p:cNvSpPr txBox="1">
              <a:spLocks noChangeArrowheads="1"/>
            </p:cNvSpPr>
            <p:nvPr/>
          </p:nvSpPr>
          <p:spPr bwMode="auto">
            <a:xfrm>
              <a:off x="1730" y="1253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165" name="Text Box 245"/>
            <p:cNvSpPr txBox="1">
              <a:spLocks noChangeArrowheads="1"/>
            </p:cNvSpPr>
            <p:nvPr/>
          </p:nvSpPr>
          <p:spPr bwMode="auto">
            <a:xfrm>
              <a:off x="2183" y="1344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166" name="Text Box 246"/>
            <p:cNvSpPr txBox="1">
              <a:spLocks noChangeArrowheads="1"/>
            </p:cNvSpPr>
            <p:nvPr/>
          </p:nvSpPr>
          <p:spPr bwMode="auto">
            <a:xfrm>
              <a:off x="1966" y="662"/>
              <a:ext cx="26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167" name="Line 247"/>
            <p:cNvSpPr>
              <a:spLocks noChangeShapeType="1"/>
            </p:cNvSpPr>
            <p:nvPr/>
          </p:nvSpPr>
          <p:spPr bwMode="auto">
            <a:xfrm>
              <a:off x="1202" y="1208"/>
              <a:ext cx="49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68" name="Line 248"/>
            <p:cNvSpPr>
              <a:spLocks noChangeShapeType="1"/>
            </p:cNvSpPr>
            <p:nvPr/>
          </p:nvSpPr>
          <p:spPr bwMode="auto">
            <a:xfrm>
              <a:off x="1700" y="1208"/>
              <a:ext cx="0" cy="9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69" name="Line 249"/>
            <p:cNvSpPr>
              <a:spLocks noChangeShapeType="1"/>
            </p:cNvSpPr>
            <p:nvPr/>
          </p:nvSpPr>
          <p:spPr bwMode="auto">
            <a:xfrm>
              <a:off x="1202" y="1208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0" name="Line 250"/>
            <p:cNvSpPr>
              <a:spLocks noChangeShapeType="1"/>
            </p:cNvSpPr>
            <p:nvPr/>
          </p:nvSpPr>
          <p:spPr bwMode="auto">
            <a:xfrm>
              <a:off x="1202" y="1752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1" name="Line 251"/>
            <p:cNvSpPr>
              <a:spLocks noChangeShapeType="1"/>
            </p:cNvSpPr>
            <p:nvPr/>
          </p:nvSpPr>
          <p:spPr bwMode="auto">
            <a:xfrm flipH="1" flipV="1">
              <a:off x="1111" y="1525"/>
              <a:ext cx="92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2" name="Line 252"/>
            <p:cNvSpPr>
              <a:spLocks noChangeShapeType="1"/>
            </p:cNvSpPr>
            <p:nvPr/>
          </p:nvSpPr>
          <p:spPr bwMode="auto">
            <a:xfrm>
              <a:off x="1338" y="935"/>
              <a:ext cx="898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3" name="Line 253"/>
            <p:cNvSpPr>
              <a:spLocks noChangeShapeType="1"/>
            </p:cNvSpPr>
            <p:nvPr/>
          </p:nvSpPr>
          <p:spPr bwMode="auto">
            <a:xfrm>
              <a:off x="2327" y="936"/>
              <a:ext cx="40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4" name="Line 254"/>
            <p:cNvSpPr>
              <a:spLocks noChangeShapeType="1"/>
            </p:cNvSpPr>
            <p:nvPr/>
          </p:nvSpPr>
          <p:spPr bwMode="auto">
            <a:xfrm flipV="1">
              <a:off x="513" y="935"/>
              <a:ext cx="417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5" name="Text Box 255"/>
            <p:cNvSpPr txBox="1">
              <a:spLocks noChangeArrowheads="1"/>
            </p:cNvSpPr>
            <p:nvPr/>
          </p:nvSpPr>
          <p:spPr bwMode="auto">
            <a:xfrm>
              <a:off x="2327" y="843"/>
              <a:ext cx="3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2180" name="Group 260"/>
            <p:cNvGrpSpPr/>
            <p:nvPr/>
          </p:nvGrpSpPr>
          <p:grpSpPr bwMode="auto">
            <a:xfrm rot="5400000">
              <a:off x="2163" y="917"/>
              <a:ext cx="240" cy="93"/>
              <a:chOff x="3787" y="2478"/>
              <a:chExt cx="240" cy="93"/>
            </a:xfrm>
          </p:grpSpPr>
          <p:sp>
            <p:nvSpPr>
              <p:cNvPr id="82181" name="Line 261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82" name="Line 262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2183" name="Rectangle 263"/>
            <p:cNvSpPr>
              <a:spLocks noChangeArrowheads="1"/>
            </p:cNvSpPr>
            <p:nvPr/>
          </p:nvSpPr>
          <p:spPr bwMode="auto">
            <a:xfrm>
              <a:off x="451" y="1388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84" name="Rectangle 264"/>
            <p:cNvSpPr>
              <a:spLocks noChangeArrowheads="1"/>
            </p:cNvSpPr>
            <p:nvPr/>
          </p:nvSpPr>
          <p:spPr bwMode="auto">
            <a:xfrm>
              <a:off x="1645" y="1262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85" name="Rectangle 265"/>
            <p:cNvSpPr>
              <a:spLocks noChangeArrowheads="1"/>
            </p:cNvSpPr>
            <p:nvPr/>
          </p:nvSpPr>
          <p:spPr bwMode="auto">
            <a:xfrm>
              <a:off x="2670" y="134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2253" name="Group 333"/>
            <p:cNvGrpSpPr/>
            <p:nvPr/>
          </p:nvGrpSpPr>
          <p:grpSpPr bwMode="auto">
            <a:xfrm rot="5400000">
              <a:off x="1077" y="698"/>
              <a:ext cx="113" cy="408"/>
              <a:chOff x="1565" y="2614"/>
              <a:chExt cx="90" cy="486"/>
            </a:xfrm>
          </p:grpSpPr>
          <p:sp>
            <p:nvSpPr>
              <p:cNvPr id="82254" name="Arc 334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255" name="Arc 335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256" name="Arc 336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257" name="Arc 337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2157" name="Line 237"/>
            <p:cNvSpPr>
              <a:spLocks noChangeShapeType="1"/>
            </p:cNvSpPr>
            <p:nvPr/>
          </p:nvSpPr>
          <p:spPr bwMode="auto">
            <a:xfrm flipH="1">
              <a:off x="567" y="935"/>
              <a:ext cx="31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求初值例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8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0"/>
                                        <p:tgtEl>
                                          <p:spTgt spid="8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0"/>
                                        <p:tgtEl>
                                          <p:spTgt spid="8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0"/>
                                        <p:tgtEl>
                                          <p:spTgt spid="8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bldLvl="0" animBg="1" autoUpdateAnimBg="0"/>
      <p:bldP spid="81978" grpId="0" bldLvl="0" animBg="1"/>
      <p:bldP spid="81979" grpId="0" bldLvl="0" animBg="1"/>
      <p:bldP spid="81988" grpId="0" bldLvl="0" animBg="1"/>
      <p:bldP spid="8192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9" name="Text Box 11"/>
          <p:cNvSpPr txBox="1">
            <a:spLocks noChangeArrowheads="1"/>
          </p:cNvSpPr>
          <p:nvPr/>
        </p:nvSpPr>
        <p:spPr bwMode="auto">
          <a:xfrm>
            <a:off x="1828165" y="2277110"/>
            <a:ext cx="135890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初值</a:t>
            </a:r>
            <a:endParaRPr kumimoji="1"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462883" name="Group 35"/>
          <p:cNvGrpSpPr/>
          <p:nvPr/>
        </p:nvGrpSpPr>
        <p:grpSpPr bwMode="auto">
          <a:xfrm>
            <a:off x="9840913" y="6446838"/>
            <a:ext cx="792162" cy="368299"/>
            <a:chOff x="5193" y="4020"/>
            <a:chExt cx="499" cy="232"/>
          </a:xfrm>
        </p:grpSpPr>
        <p:pic>
          <p:nvPicPr>
            <p:cNvPr id="462884" name="Picture 3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5" name="Text Box 3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86" name="Group 38"/>
          <p:cNvGrpSpPr/>
          <p:nvPr/>
        </p:nvGrpSpPr>
        <p:grpSpPr bwMode="auto">
          <a:xfrm>
            <a:off x="8977313" y="6446838"/>
            <a:ext cx="792162" cy="368299"/>
            <a:chOff x="4649" y="4020"/>
            <a:chExt cx="499" cy="232"/>
          </a:xfrm>
        </p:grpSpPr>
        <p:pic>
          <p:nvPicPr>
            <p:cNvPr id="462887" name="Picture 3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8" name="Text Box 4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95" name="Group 47"/>
          <p:cNvGrpSpPr/>
          <p:nvPr/>
        </p:nvGrpSpPr>
        <p:grpSpPr bwMode="auto">
          <a:xfrm>
            <a:off x="8112125" y="6445250"/>
            <a:ext cx="792163" cy="368301"/>
            <a:chOff x="5193" y="4020"/>
            <a:chExt cx="499" cy="232"/>
          </a:xfrm>
        </p:grpSpPr>
        <p:pic>
          <p:nvPicPr>
            <p:cNvPr id="462896" name="Picture 48" descr="78900">
              <a:hlinkClick r:id="" action="ppaction://hlinkshowjump?jump=firstslide"/>
            </p:cNvPr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97" name="Text Box 49">
              <a:hlinkClick r:id="" action="ppaction://hlinkshowjump?jump=firs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64025" y="2277388"/>
            <a:ext cx="1764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7-2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、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7-3</a:t>
            </a:r>
            <a:endParaRPr lang="en-US" altLang="zh-CN" sz="3200" dirty="0" smtClean="0">
              <a:solidFill>
                <a:srgbClr val="FF0000"/>
              </a:solidFill>
              <a:latin typeface="Arial" panose="020B0604020202020204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第七章作业（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9" grpId="0" bldLvl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3370580" y="1581785"/>
            <a:ext cx="6914515" cy="121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 eaLnBrk="1" latinLnBrk="0" hangingPunct="1">
              <a:lnSpc>
                <a:spcPct val="130000"/>
              </a:lnSpc>
              <a:spcBef>
                <a:spcPts val="0"/>
              </a:spcBef>
            </a:pPr>
            <a:r>
              <a:rPr kumimoji="1" lang="en-US" altLang="zh-CN" dirty="0">
                <a:latin typeface="楷体_GB2312" pitchFamily="49" charset="-122"/>
              </a:rPr>
              <a:t>    </a:t>
            </a:r>
            <a:r>
              <a:rPr kumimoji="1" lang="zh-CN" altLang="en-US" dirty="0">
                <a:latin typeface="楷体_GB2312" pitchFamily="49" charset="-122"/>
              </a:rPr>
              <a:t>换路后外加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激励为零</a:t>
            </a:r>
            <a:r>
              <a:rPr kumimoji="1" lang="zh-CN" altLang="en-US" dirty="0">
                <a:latin typeface="楷体_GB2312" pitchFamily="49" charset="-122"/>
              </a:rPr>
              <a:t>，</a:t>
            </a:r>
            <a:endParaRPr kumimoji="1" lang="zh-CN" altLang="en-US" dirty="0">
              <a:latin typeface="楷体_GB2312" pitchFamily="49" charset="-122"/>
            </a:endParaRPr>
          </a:p>
          <a:p>
            <a:pPr marL="0" indent="0" eaLnBrk="1" latinLnBrk="0" hangingPunct="1">
              <a:lnSpc>
                <a:spcPct val="130000"/>
              </a:lnSpc>
              <a:spcBef>
                <a:spcPts val="0"/>
              </a:spcBef>
            </a:pPr>
            <a:r>
              <a:rPr kumimoji="1" lang="zh-CN" altLang="en-US" dirty="0">
                <a:latin typeface="楷体_GB2312" pitchFamily="49" charset="-122"/>
              </a:rPr>
              <a:t>仅有动态元件初始储能产生的电压和电流。</a:t>
            </a:r>
            <a:endParaRPr kumimoji="1" lang="zh-CN" altLang="en-US" dirty="0">
              <a:latin typeface="楷体_GB2312" pitchFamily="49" charset="-122"/>
            </a:endParaRPr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772160" y="2924810"/>
            <a:ext cx="461708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1.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RC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电路的零输入响应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5664200" y="2927350"/>
            <a:ext cx="361886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已知：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0953" name="Object 57"/>
          <p:cNvGraphicFramePr>
            <a:graphicFrameLocks noChangeAspect="1"/>
          </p:cNvGraphicFramePr>
          <p:nvPr/>
        </p:nvGraphicFramePr>
        <p:xfrm>
          <a:off x="4734245" y="3718243"/>
          <a:ext cx="25923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20" name="公式" r:id="rId1" imgW="1257300" imgH="317500" progId="Equation.3">
                  <p:embed/>
                </p:oleObj>
              </mc:Choice>
              <mc:Fallback>
                <p:oleObj name="公式" r:id="rId1" imgW="1257300" imgH="31750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245" y="3718243"/>
                        <a:ext cx="2592387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961" name="Group 65"/>
          <p:cNvGrpSpPr/>
          <p:nvPr/>
        </p:nvGrpSpPr>
        <p:grpSpPr bwMode="auto">
          <a:xfrm>
            <a:off x="4661552" y="4437731"/>
            <a:ext cx="2441575" cy="1433512"/>
            <a:chOff x="340" y="2395"/>
            <a:chExt cx="1538" cy="903"/>
          </a:xfrm>
        </p:grpSpPr>
        <p:graphicFrame>
          <p:nvGraphicFramePr>
            <p:cNvPr id="80907" name="Object 11"/>
            <p:cNvGraphicFramePr>
              <a:graphicFrameLocks noChangeAspect="1"/>
            </p:cNvGraphicFramePr>
            <p:nvPr/>
          </p:nvGraphicFramePr>
          <p:xfrm>
            <a:off x="524" y="2395"/>
            <a:ext cx="1354" cy="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21" name="公式" r:id="rId3" imgW="1066800" imgH="609600" progId="Equation.3">
                    <p:embed/>
                  </p:oleObj>
                </mc:Choice>
                <mc:Fallback>
                  <p:oleObj name="公式" r:id="rId3" imgW="1066800" imgH="609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" y="2395"/>
                          <a:ext cx="1354" cy="6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36" name="Text Box 40"/>
            <p:cNvSpPr txBox="1">
              <a:spLocks noChangeArrowheads="1"/>
            </p:cNvSpPr>
            <p:nvPr/>
          </p:nvSpPr>
          <p:spPr bwMode="auto">
            <a:xfrm>
              <a:off x="340" y="2930"/>
              <a:ext cx="127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kumimoji="1" lang="en-US" altLang="zh-CN" sz="3200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3200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3200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Ri</a:t>
              </a:r>
              <a:endPara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54" name="AutoShape 58"/>
            <p:cNvSpPr/>
            <p:nvPr/>
          </p:nvSpPr>
          <p:spPr bwMode="auto">
            <a:xfrm>
              <a:off x="431" y="2704"/>
              <a:ext cx="77" cy="514"/>
            </a:xfrm>
            <a:prstGeom prst="leftBracket">
              <a:avLst>
                <a:gd name="adj" fmla="val 56667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0956" name="Text Box 60"/>
          <p:cNvSpPr txBox="1">
            <a:spLocks noChangeArrowheads="1"/>
          </p:cNvSpPr>
          <p:nvPr/>
        </p:nvSpPr>
        <p:spPr bwMode="auto">
          <a:xfrm>
            <a:off x="987425" y="1628140"/>
            <a:ext cx="2303463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零输入响应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57" name="AutoShape 61"/>
          <p:cNvSpPr>
            <a:spLocks noChangeArrowheads="1"/>
          </p:cNvSpPr>
          <p:nvPr/>
        </p:nvSpPr>
        <p:spPr bwMode="auto">
          <a:xfrm>
            <a:off x="3435501" y="1844074"/>
            <a:ext cx="576262" cy="144463"/>
          </a:xfrm>
          <a:prstGeom prst="rightArrow">
            <a:avLst>
              <a:gd name="adj1" fmla="val 50000"/>
              <a:gd name="adj2" fmla="val 99725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0966" name="Group 70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80967" name="Picture 71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968" name="Text Box 72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0969" name="Group 73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80970" name="Picture 74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971" name="Text Box 75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81007" name="Group 111"/>
          <p:cNvGrpSpPr/>
          <p:nvPr/>
        </p:nvGrpSpPr>
        <p:grpSpPr bwMode="auto">
          <a:xfrm>
            <a:off x="844550" y="3606419"/>
            <a:ext cx="3354900" cy="2363216"/>
            <a:chOff x="431" y="2553"/>
            <a:chExt cx="1740" cy="1118"/>
          </a:xfrm>
        </p:grpSpPr>
        <p:sp>
          <p:nvSpPr>
            <p:cNvPr id="80986" name="Line 90"/>
            <p:cNvSpPr>
              <a:spLocks noChangeShapeType="1"/>
            </p:cNvSpPr>
            <p:nvPr/>
          </p:nvSpPr>
          <p:spPr bwMode="auto">
            <a:xfrm>
              <a:off x="1325" y="2809"/>
              <a:ext cx="54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78" name="Line 82"/>
            <p:cNvSpPr>
              <a:spLocks noChangeShapeType="1"/>
            </p:cNvSpPr>
            <p:nvPr/>
          </p:nvSpPr>
          <p:spPr bwMode="auto">
            <a:xfrm>
              <a:off x="1870" y="2809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79" name="Line 83"/>
            <p:cNvSpPr>
              <a:spLocks noChangeShapeType="1"/>
            </p:cNvSpPr>
            <p:nvPr/>
          </p:nvSpPr>
          <p:spPr bwMode="auto">
            <a:xfrm>
              <a:off x="1474" y="2805"/>
              <a:ext cx="278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80" name="Text Box 84"/>
            <p:cNvSpPr txBox="1">
              <a:spLocks noChangeArrowheads="1"/>
            </p:cNvSpPr>
            <p:nvPr/>
          </p:nvSpPr>
          <p:spPr bwMode="auto">
            <a:xfrm>
              <a:off x="1557" y="2574"/>
              <a:ext cx="178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1" name="Line 85"/>
            <p:cNvSpPr>
              <a:spLocks noChangeShapeType="1"/>
            </p:cNvSpPr>
            <p:nvPr/>
          </p:nvSpPr>
          <p:spPr bwMode="auto">
            <a:xfrm flipH="1" flipV="1">
              <a:off x="1136" y="2826"/>
              <a:ext cx="166" cy="18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82" name="Text Box 86"/>
            <p:cNvSpPr txBox="1">
              <a:spLocks noChangeArrowheads="1"/>
            </p:cNvSpPr>
            <p:nvPr/>
          </p:nvSpPr>
          <p:spPr bwMode="auto">
            <a:xfrm>
              <a:off x="794" y="2553"/>
              <a:ext cx="689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3" name="Text Box 87"/>
            <p:cNvSpPr txBox="1">
              <a:spLocks noChangeArrowheads="1"/>
            </p:cNvSpPr>
            <p:nvPr/>
          </p:nvSpPr>
          <p:spPr bwMode="auto">
            <a:xfrm>
              <a:off x="1850" y="2831"/>
              <a:ext cx="242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4" name="Text Box 88"/>
            <p:cNvSpPr txBox="1">
              <a:spLocks noChangeArrowheads="1"/>
            </p:cNvSpPr>
            <p:nvPr/>
          </p:nvSpPr>
          <p:spPr bwMode="auto">
            <a:xfrm>
              <a:off x="1854" y="3375"/>
              <a:ext cx="22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5" name="Text Box 89"/>
            <p:cNvSpPr txBox="1">
              <a:spLocks noChangeArrowheads="1"/>
            </p:cNvSpPr>
            <p:nvPr/>
          </p:nvSpPr>
          <p:spPr bwMode="auto">
            <a:xfrm>
              <a:off x="1855" y="3097"/>
              <a:ext cx="316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7" name="Line 91"/>
            <p:cNvSpPr>
              <a:spLocks noChangeShapeType="1"/>
            </p:cNvSpPr>
            <p:nvPr/>
          </p:nvSpPr>
          <p:spPr bwMode="auto">
            <a:xfrm>
              <a:off x="788" y="2821"/>
              <a:ext cx="39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88" name="Text Box 92"/>
            <p:cNvSpPr txBox="1">
              <a:spLocks noChangeArrowheads="1"/>
            </p:cNvSpPr>
            <p:nvPr/>
          </p:nvSpPr>
          <p:spPr bwMode="auto">
            <a:xfrm>
              <a:off x="431" y="3018"/>
              <a:ext cx="265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9" name="Text Box 93"/>
            <p:cNvSpPr txBox="1">
              <a:spLocks noChangeArrowheads="1"/>
            </p:cNvSpPr>
            <p:nvPr/>
          </p:nvSpPr>
          <p:spPr bwMode="auto">
            <a:xfrm>
              <a:off x="791" y="2881"/>
              <a:ext cx="242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90" name="Text Box 94"/>
            <p:cNvSpPr txBox="1">
              <a:spLocks noChangeArrowheads="1"/>
            </p:cNvSpPr>
            <p:nvPr/>
          </p:nvSpPr>
          <p:spPr bwMode="auto">
            <a:xfrm>
              <a:off x="794" y="3256"/>
              <a:ext cx="22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91" name="Text Box 95"/>
            <p:cNvSpPr txBox="1">
              <a:spLocks noChangeArrowheads="1"/>
            </p:cNvSpPr>
            <p:nvPr/>
          </p:nvSpPr>
          <p:spPr bwMode="auto">
            <a:xfrm>
              <a:off x="887" y="3063"/>
              <a:ext cx="324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92" name="Line 96"/>
            <p:cNvSpPr>
              <a:spLocks noChangeShapeType="1"/>
            </p:cNvSpPr>
            <p:nvPr/>
          </p:nvSpPr>
          <p:spPr bwMode="auto">
            <a:xfrm flipV="1">
              <a:off x="781" y="3209"/>
              <a:ext cx="7" cy="4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93" name="Line 97"/>
            <p:cNvSpPr>
              <a:spLocks noChangeShapeType="1"/>
            </p:cNvSpPr>
            <p:nvPr/>
          </p:nvSpPr>
          <p:spPr bwMode="auto">
            <a:xfrm flipH="1" flipV="1">
              <a:off x="788" y="2821"/>
              <a:ext cx="5" cy="2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94" name="Line 98"/>
            <p:cNvSpPr>
              <a:spLocks noChangeShapeType="1"/>
            </p:cNvSpPr>
            <p:nvPr/>
          </p:nvSpPr>
          <p:spPr bwMode="auto">
            <a:xfrm flipH="1">
              <a:off x="1066" y="2821"/>
              <a:ext cx="279" cy="11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95" name="Line 99"/>
            <p:cNvSpPr>
              <a:spLocks noChangeShapeType="1"/>
            </p:cNvSpPr>
            <p:nvPr/>
          </p:nvSpPr>
          <p:spPr bwMode="auto">
            <a:xfrm>
              <a:off x="781" y="3671"/>
              <a:ext cx="109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996" name="Text Box 100"/>
            <p:cNvSpPr txBox="1">
              <a:spLocks noChangeArrowheads="1"/>
            </p:cNvSpPr>
            <p:nvPr/>
          </p:nvSpPr>
          <p:spPr bwMode="auto">
            <a:xfrm>
              <a:off x="1548" y="3058"/>
              <a:ext cx="252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97" name="Rectangle 101"/>
            <p:cNvSpPr>
              <a:spLocks noChangeArrowheads="1"/>
            </p:cNvSpPr>
            <p:nvPr/>
          </p:nvSpPr>
          <p:spPr bwMode="auto">
            <a:xfrm>
              <a:off x="1801" y="306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0998" name="Group 102"/>
            <p:cNvGrpSpPr/>
            <p:nvPr/>
          </p:nvGrpSpPr>
          <p:grpSpPr bwMode="auto">
            <a:xfrm>
              <a:off x="657" y="3113"/>
              <a:ext cx="240" cy="93"/>
              <a:chOff x="3787" y="2478"/>
              <a:chExt cx="240" cy="93"/>
            </a:xfrm>
          </p:grpSpPr>
          <p:sp>
            <p:nvSpPr>
              <p:cNvPr id="80999" name="Line 103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000" name="Line 104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1004" name="Group 108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81005" name="Picture 109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006" name="Text Box 110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89566" y="5949474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非关联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7.2 </a:t>
            </a:r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一阶电路的零输入响应</a:t>
            </a:r>
            <a:endParaRPr lang="zh-CN" altLang="en-US" sz="4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9574" name="Group 6"/>
          <p:cNvGrpSpPr/>
          <p:nvPr/>
        </p:nvGrpSpPr>
        <p:grpSpPr bwMode="auto">
          <a:xfrm>
            <a:off x="7667334" y="4481547"/>
            <a:ext cx="3532710" cy="1584325"/>
            <a:chOff x="2545" y="1912"/>
            <a:chExt cx="1553" cy="763"/>
          </a:xfrm>
        </p:grpSpPr>
        <p:graphicFrame>
          <p:nvGraphicFramePr>
            <p:cNvPr id="109575" name="Object 7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2679" y="1912"/>
            <a:ext cx="1419" cy="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524" name="公式" r:id="rId8" imgW="1574800" imgH="927100" progId="Equation.3">
                    <p:embed/>
                  </p:oleObj>
                </mc:Choice>
                <mc:Fallback>
                  <p:oleObj name="公式" r:id="rId8" imgW="1574800" imgH="9271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9" y="1912"/>
                          <a:ext cx="1419" cy="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76" name="AutoShape 8"/>
            <p:cNvSpPr/>
            <p:nvPr>
              <p:custDataLst>
                <p:tags r:id="rId10"/>
              </p:custDataLst>
            </p:nvPr>
          </p:nvSpPr>
          <p:spPr bwMode="auto">
            <a:xfrm>
              <a:off x="2545" y="2206"/>
              <a:ext cx="88" cy="276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80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80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0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0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8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1" grpId="0" bldLvl="0" animBg="1" autoUpdateAnimBg="0"/>
      <p:bldP spid="80904" grpId="0" bldLvl="0" animBg="1"/>
      <p:bldP spid="80905" grpId="0" bldLvl="0" animBg="1" autoUpdateAnimBg="0"/>
      <p:bldP spid="80956" grpId="0" bldLvl="0" animBg="1"/>
      <p:bldP spid="80957" grpId="0" bldLvl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351105" y="2274729"/>
            <a:ext cx="76904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</a:rPr>
              <a:t>含有动态元件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电容</a:t>
            </a:r>
            <a:r>
              <a:rPr kumimoji="1" lang="zh-CN" altLang="en-US" dirty="0">
                <a:latin typeface="Times New Roman" panose="02020603050405020304" pitchFamily="18" charset="0"/>
              </a:rPr>
              <a:t>和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电感</a:t>
            </a:r>
            <a:r>
              <a:rPr kumimoji="1" lang="zh-CN" altLang="en-US" dirty="0">
                <a:latin typeface="Times New Roman" panose="02020603050405020304" pitchFamily="18" charset="0"/>
              </a:rPr>
              <a:t>的电路称为动态电路。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1058865" y="1632746"/>
            <a:ext cx="273685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3200">
                <a:solidFill>
                  <a:schemeClr val="bg1"/>
                </a:solidFill>
                <a:latin typeface="楷体_GB2312" pitchFamily="49" charset="-122"/>
              </a:rPr>
              <a:t>1</a:t>
            </a:r>
            <a:r>
              <a:rPr lang="en-US" altLang="zh-CN" sz="3200" i="1">
                <a:solidFill>
                  <a:schemeClr val="bg1"/>
                </a:solidFill>
                <a:latin typeface="楷体_GB2312" pitchFamily="49" charset="-122"/>
              </a:rPr>
              <a:t>. </a:t>
            </a:r>
            <a:r>
              <a:rPr lang="zh-CN" altLang="en-US" sz="3200">
                <a:solidFill>
                  <a:schemeClr val="bg1"/>
                </a:solidFill>
                <a:latin typeface="楷体_GB2312" pitchFamily="49" charset="-122"/>
              </a:rPr>
              <a:t>动态电路</a:t>
            </a:r>
            <a:endParaRPr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3723975" y="1844074"/>
            <a:ext cx="719137" cy="142875"/>
          </a:xfrm>
          <a:prstGeom prst="rightArrow">
            <a:avLst>
              <a:gd name="adj1" fmla="val 50000"/>
              <a:gd name="adj2" fmla="val 125833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2566670" y="3063875"/>
            <a:ext cx="7748905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latin typeface="楷体_GB2312" pitchFamily="49" charset="-122"/>
              </a:rPr>
              <a:t>    </a:t>
            </a:r>
            <a:r>
              <a:rPr kumimoji="1" lang="zh-CN" altLang="en-US" dirty="0">
                <a:latin typeface="楷体_GB2312" pitchFamily="49" charset="-122"/>
              </a:rPr>
              <a:t>当动态电路状态发生改变时</a:t>
            </a:r>
            <a:r>
              <a:rPr kumimoji="1" lang="en-US" altLang="zh-CN" b="0" dirty="0">
                <a:latin typeface="楷体_GB2312" pitchFamily="49" charset="-122"/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换路</a:t>
            </a:r>
            <a:r>
              <a:rPr kumimoji="1" lang="en-US" altLang="zh-CN" b="0" dirty="0">
                <a:latin typeface="楷体_GB2312" pitchFamily="49" charset="-122"/>
              </a:rPr>
              <a:t>)</a:t>
            </a:r>
            <a:r>
              <a:rPr kumimoji="1" lang="zh-CN" altLang="en-US" dirty="0">
                <a:latin typeface="楷体_GB2312" pitchFamily="49" charset="-122"/>
              </a:rPr>
              <a:t>，</a:t>
            </a:r>
            <a:endParaRPr kumimoji="1" lang="zh-CN" altLang="en-US" dirty="0">
              <a:latin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楷体_GB2312" pitchFamily="49" charset="-122"/>
              </a:rPr>
              <a:t>需要经历一个变化过程才能达到新的稳定状态。</a:t>
            </a:r>
            <a:endParaRPr kumimoji="1" lang="zh-CN" altLang="en-US" dirty="0">
              <a:latin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楷体_GB2312" pitchFamily="49" charset="-122"/>
              </a:rPr>
              <a:t>这个变化过程称为电路的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过渡过程</a:t>
            </a:r>
            <a:r>
              <a:rPr kumimoji="1" lang="zh-CN" altLang="en-US" dirty="0">
                <a:latin typeface="楷体_GB2312" pitchFamily="49" charset="-122"/>
              </a:rPr>
              <a:t>。</a:t>
            </a:r>
            <a:endParaRPr kumimoji="1" lang="zh-CN" altLang="en-US" dirty="0">
              <a:latin typeface="楷体_GB2312" pitchFamily="49" charset="-122"/>
            </a:endParaRPr>
          </a:p>
        </p:txBody>
      </p:sp>
      <p:grpSp>
        <p:nvGrpSpPr>
          <p:cNvPr id="3151" name="Group 7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3152" name="Picture 8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53" name="Text Box 8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154" name="Group 8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3155" name="Picture 8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56" name="Text Box 8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160" name="Group 88"/>
          <p:cNvGrpSpPr/>
          <p:nvPr/>
        </p:nvGrpSpPr>
        <p:grpSpPr bwMode="auto">
          <a:xfrm>
            <a:off x="1054102" y="2854325"/>
            <a:ext cx="1643064" cy="850900"/>
            <a:chOff x="385" y="3022"/>
            <a:chExt cx="1035" cy="536"/>
          </a:xfrm>
        </p:grpSpPr>
        <p:pic>
          <p:nvPicPr>
            <p:cNvPr id="3161" name="Picture 89" descr="1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62" name="Text Box 90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特点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3163" name="Group 91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3164" name="Picture 92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65" name="Text Box 93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76413" y="4869700"/>
            <a:ext cx="7993380" cy="1210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换路：电路结构或元件参数发生变化，</a:t>
            </a:r>
            <a:endParaRPr lang="en-US" altLang="zh-CN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电源或无源元件的断开或接入，信号注入。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67080" y="428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7.1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动态电路的方程及其初始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条件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 bldLvl="0" animBg="1" autoUpdateAnimBg="0"/>
      <p:bldP spid="3085" grpId="0" bldLvl="0" animBg="1"/>
      <p:bldP spid="3087" grpId="0" bldLvl="0" animBg="1"/>
      <p:bldP spid="3088" grpId="0" bldLvl="0" animBg="1" autoUpdateAnimBg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50" name="Group 82"/>
          <p:cNvGrpSpPr/>
          <p:nvPr/>
        </p:nvGrpSpPr>
        <p:grpSpPr bwMode="auto">
          <a:xfrm>
            <a:off x="5016802" y="1274479"/>
            <a:ext cx="3271927" cy="1008063"/>
            <a:chOff x="2318" y="1706"/>
            <a:chExt cx="2153" cy="748"/>
          </a:xfrm>
        </p:grpSpPr>
        <p:graphicFrame>
          <p:nvGraphicFramePr>
            <p:cNvPr id="109578" name="Object 10"/>
            <p:cNvGraphicFramePr>
              <a:graphicFrameLocks noChangeAspect="1"/>
            </p:cNvGraphicFramePr>
            <p:nvPr/>
          </p:nvGraphicFramePr>
          <p:xfrm>
            <a:off x="3230" y="1706"/>
            <a:ext cx="1241" cy="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525" name="公式" r:id="rId1" imgW="977900" imgH="596900" progId="Equation.3">
                    <p:embed/>
                  </p:oleObj>
                </mc:Choice>
                <mc:Fallback>
                  <p:oleObj name="公式" r:id="rId1" imgW="977900" imgH="5969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0" y="1706"/>
                          <a:ext cx="1241" cy="7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FF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79" name="Text Box 11"/>
            <p:cNvSpPr txBox="1">
              <a:spLocks noChangeArrowheads="1"/>
            </p:cNvSpPr>
            <p:nvPr/>
          </p:nvSpPr>
          <p:spPr bwMode="auto">
            <a:xfrm>
              <a:off x="2318" y="1917"/>
              <a:ext cx="959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 algn="l"/>
              <a:r>
                <a:rPr kumimoji="1" lang="zh-CN" altLang="zh-CN" dirty="0">
                  <a:latin typeface="Times New Roman" panose="02020603050405020304" pitchFamily="18" charset="0"/>
                </a:rPr>
                <a:t>特征根：</a:t>
              </a:r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9649" name="Group 81"/>
          <p:cNvGrpSpPr/>
          <p:nvPr/>
        </p:nvGrpSpPr>
        <p:grpSpPr bwMode="auto">
          <a:xfrm>
            <a:off x="998856" y="1487203"/>
            <a:ext cx="3760788" cy="593725"/>
            <a:chOff x="2336" y="1344"/>
            <a:chExt cx="2369" cy="374"/>
          </a:xfrm>
        </p:grpSpPr>
        <p:sp>
          <p:nvSpPr>
            <p:cNvPr id="109581" name="Text Box 13"/>
            <p:cNvSpPr txBox="1">
              <a:spLocks noChangeArrowheads="1"/>
            </p:cNvSpPr>
            <p:nvPr/>
          </p:nvSpPr>
          <p:spPr bwMode="auto">
            <a:xfrm>
              <a:off x="2336" y="1388"/>
              <a:ext cx="226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kumimoji="1" lang="zh-CN" altLang="zh-CN" dirty="0">
                  <a:latin typeface="Times New Roman" panose="02020603050405020304" pitchFamily="18" charset="0"/>
                </a:rPr>
                <a:t>特征方程：</a:t>
              </a:r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09582" name="Text Box 14"/>
            <p:cNvSpPr txBox="1">
              <a:spLocks noChangeArrowheads="1"/>
            </p:cNvSpPr>
            <p:nvPr/>
          </p:nvSpPr>
          <p:spPr bwMode="auto">
            <a:xfrm>
              <a:off x="3516" y="1344"/>
              <a:ext cx="118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RCp+</a:t>
              </a:r>
              <a:r>
                <a:rPr kumimoji="1" lang="en-US" altLang="zh-CN" sz="32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1=0</a:t>
              </a:r>
              <a:endPara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583" name="Group 15"/>
          <p:cNvGrpSpPr/>
          <p:nvPr/>
        </p:nvGrpSpPr>
        <p:grpSpPr bwMode="auto">
          <a:xfrm>
            <a:off x="1026113" y="2066290"/>
            <a:ext cx="4137954" cy="952500"/>
            <a:chOff x="384" y="3521"/>
            <a:chExt cx="2268" cy="503"/>
          </a:xfrm>
        </p:grpSpPr>
        <p:graphicFrame>
          <p:nvGraphicFramePr>
            <p:cNvPr id="109584" name="Object 16"/>
            <p:cNvGraphicFramePr>
              <a:graphicFrameLocks noChangeAspect="1"/>
            </p:cNvGraphicFramePr>
            <p:nvPr/>
          </p:nvGraphicFramePr>
          <p:xfrm>
            <a:off x="1726" y="3521"/>
            <a:ext cx="926" cy="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526" name="公式" r:id="rId3" imgW="825500" imgH="419100" progId="Equation.3">
                    <p:embed/>
                  </p:oleObj>
                </mc:Choice>
                <mc:Fallback>
                  <p:oleObj name="公式" r:id="rId3" imgW="825500" imgH="4191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6" y="3521"/>
                          <a:ext cx="926" cy="4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FF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9585" name="Object 17"/>
            <p:cNvGraphicFramePr>
              <a:graphicFrameLocks noChangeAspect="1"/>
            </p:cNvGraphicFramePr>
            <p:nvPr/>
          </p:nvGraphicFramePr>
          <p:xfrm>
            <a:off x="745" y="3648"/>
            <a:ext cx="102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527" name="公式" r:id="rId5" imgW="914400" imgH="342900" progId="Equation.3">
                    <p:embed/>
                  </p:oleObj>
                </mc:Choice>
                <mc:Fallback>
                  <p:oleObj name="公式" r:id="rId5" imgW="914400" imgH="3429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5" y="3648"/>
                          <a:ext cx="1020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FF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86" name="Text Box 18"/>
            <p:cNvSpPr txBox="1">
              <a:spLocks noChangeArrowheads="1"/>
            </p:cNvSpPr>
            <p:nvPr/>
          </p:nvSpPr>
          <p:spPr bwMode="auto">
            <a:xfrm>
              <a:off x="384" y="3707"/>
              <a:ext cx="490" cy="276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FFFF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</a:rPr>
                <a:t>则：</a:t>
              </a:r>
              <a:endParaRPr kumimoji="1" lang="zh-CN" altLang="en-US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9619" name="Group 5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09620" name="Picture 52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21" name="Text Box 5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9622" name="Group 5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09623" name="Picture 55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24" name="Text Box 5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09651" name="Text Box 83"/>
          <p:cNvSpPr txBox="1">
            <a:spLocks noChangeArrowheads="1"/>
          </p:cNvSpPr>
          <p:nvPr/>
        </p:nvSpPr>
        <p:spPr bwMode="auto">
          <a:xfrm>
            <a:off x="983615" y="3133725"/>
            <a:ext cx="511873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dirty="0">
                <a:latin typeface="Times New Roman" panose="02020603050405020304" pitchFamily="18" charset="0"/>
              </a:rPr>
              <a:t>代入初始值</a:t>
            </a:r>
            <a:r>
              <a:rPr kumimoji="1" lang="zh-CN" altLang="en-US" sz="24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652" name="AutoShape 84"/>
          <p:cNvSpPr>
            <a:spLocks noChangeArrowheads="1"/>
          </p:cNvSpPr>
          <p:nvPr/>
        </p:nvSpPr>
        <p:spPr bwMode="auto">
          <a:xfrm>
            <a:off x="1134762" y="4010978"/>
            <a:ext cx="792163" cy="215900"/>
          </a:xfrm>
          <a:prstGeom prst="rightArrow">
            <a:avLst>
              <a:gd name="adj1" fmla="val 50000"/>
              <a:gd name="adj2" fmla="val 91728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53" name="Text Box 85"/>
          <p:cNvSpPr txBox="1">
            <a:spLocks noChangeArrowheads="1"/>
          </p:cNvSpPr>
          <p:nvPr/>
        </p:nvSpPr>
        <p:spPr bwMode="auto">
          <a:xfrm>
            <a:off x="2214247" y="3866515"/>
            <a:ext cx="17272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9681" name="Group 113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09682" name="Picture 114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83" name="Text Box 115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32652" y="2489686"/>
            <a:ext cx="11315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(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通解</a:t>
            </a:r>
            <a:r>
              <a:rPr lang="en-US" altLang="zh-CN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)</a:t>
            </a:r>
            <a:endParaRPr lang="en-US" altLang="zh-CN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电路的零输入响应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9892" name="Object 20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7030420" y="2494949"/>
          <a:ext cx="4129087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38" name="公式" r:id="rId10" imgW="1790700" imgH="469900" progId="Equation.3">
                  <p:embed/>
                </p:oleObj>
              </mc:Choice>
              <mc:Fallback>
                <p:oleObj name="公式" r:id="rId10" imgW="17907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0420" y="2494949"/>
                        <a:ext cx="4129087" cy="122396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00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91" name="Object 19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3962400" y="3855085"/>
          <a:ext cx="6345238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37" name="公式" r:id="rId13" imgW="3086100" imgH="596900" progId="Equation.3">
                  <p:embed/>
                </p:oleObj>
              </mc:Choice>
              <mc:Fallback>
                <p:oleObj name="公式" r:id="rId13" imgW="3086100" imgH="596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855085"/>
                        <a:ext cx="6345238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09" name="Object 37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3836671" y="5139089"/>
          <a:ext cx="74612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39" name="公式" r:id="rId16" imgW="3873500" imgH="609600" progId="Equation.3">
                  <p:embed/>
                </p:oleObj>
              </mc:Choice>
              <mc:Fallback>
                <p:oleObj name="公式" r:id="rId16" imgW="3873500" imgH="6096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671" y="5139089"/>
                        <a:ext cx="746125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924" name="Text Box 52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212465" y="5366385"/>
            <a:ext cx="7670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/>
              <a:t>或</a:t>
            </a:r>
            <a:r>
              <a:rPr lang="en-US" altLang="zh-CN"/>
              <a:t>: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9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0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0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2000"/>
                                        <p:tgtEl>
                                          <p:spTgt spid="79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0"/>
                                        <p:tgtEl>
                                          <p:spTgt spid="79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79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51" grpId="0" bldLvl="0" animBg="1" autoUpdateAnimBg="0"/>
      <p:bldP spid="109652" grpId="0" bldLvl="0" animBg="1"/>
      <p:bldP spid="109653" grpId="0" bldLvl="0" animBg="1"/>
      <p:bldP spid="2" grpId="0"/>
      <p:bldP spid="79924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2" name="Group 4"/>
          <p:cNvGrpSpPr/>
          <p:nvPr/>
        </p:nvGrpSpPr>
        <p:grpSpPr bwMode="auto">
          <a:xfrm>
            <a:off x="2566988" y="2130080"/>
            <a:ext cx="3263900" cy="2099022"/>
            <a:chOff x="3768" y="729"/>
            <a:chExt cx="1534" cy="1085"/>
          </a:xfrm>
        </p:grpSpPr>
        <p:sp>
          <p:nvSpPr>
            <p:cNvPr id="78853" name="Text Box 5"/>
            <p:cNvSpPr txBox="1">
              <a:spLocks noChangeArrowheads="1"/>
            </p:cNvSpPr>
            <p:nvPr/>
          </p:nvSpPr>
          <p:spPr bwMode="auto">
            <a:xfrm>
              <a:off x="5169" y="1544"/>
              <a:ext cx="13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54" name="Line 6"/>
            <p:cNvSpPr>
              <a:spLocks noChangeShapeType="1"/>
            </p:cNvSpPr>
            <p:nvPr/>
          </p:nvSpPr>
          <p:spPr bwMode="auto">
            <a:xfrm>
              <a:off x="3951" y="1536"/>
              <a:ext cx="13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55" name="Line 7"/>
            <p:cNvSpPr>
              <a:spLocks noChangeShapeType="1"/>
            </p:cNvSpPr>
            <p:nvPr/>
          </p:nvSpPr>
          <p:spPr bwMode="auto">
            <a:xfrm flipV="1">
              <a:off x="4143" y="816"/>
              <a:ext cx="0" cy="96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56" name="Freeform 8"/>
            <p:cNvSpPr/>
            <p:nvPr/>
          </p:nvSpPr>
          <p:spPr bwMode="auto">
            <a:xfrm>
              <a:off x="4143" y="1056"/>
              <a:ext cx="1008" cy="432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57" name="Text Box 9"/>
            <p:cNvSpPr txBox="1">
              <a:spLocks noChangeArrowheads="1"/>
            </p:cNvSpPr>
            <p:nvPr/>
          </p:nvSpPr>
          <p:spPr bwMode="auto">
            <a:xfrm>
              <a:off x="3768" y="778"/>
              <a:ext cx="35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58" name="Text Box 10"/>
            <p:cNvSpPr txBox="1">
              <a:spLocks noChangeArrowheads="1"/>
            </p:cNvSpPr>
            <p:nvPr/>
          </p:nvSpPr>
          <p:spPr bwMode="auto">
            <a:xfrm>
              <a:off x="4204" y="729"/>
              <a:ext cx="242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59" name="Text Box 11"/>
            <p:cNvSpPr txBox="1">
              <a:spLocks noChangeArrowheads="1"/>
            </p:cNvSpPr>
            <p:nvPr/>
          </p:nvSpPr>
          <p:spPr bwMode="auto">
            <a:xfrm>
              <a:off x="3970" y="1529"/>
              <a:ext cx="1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60" name="Line 12"/>
            <p:cNvSpPr>
              <a:spLocks noChangeShapeType="1"/>
            </p:cNvSpPr>
            <p:nvPr/>
          </p:nvSpPr>
          <p:spPr bwMode="auto">
            <a:xfrm>
              <a:off x="3837" y="1056"/>
              <a:ext cx="30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8861" name="Group 13"/>
          <p:cNvGrpSpPr/>
          <p:nvPr/>
        </p:nvGrpSpPr>
        <p:grpSpPr bwMode="auto">
          <a:xfrm>
            <a:off x="6456346" y="2274922"/>
            <a:ext cx="3090238" cy="1911576"/>
            <a:chOff x="3918" y="1623"/>
            <a:chExt cx="1397" cy="1124"/>
          </a:xfrm>
        </p:grpSpPr>
        <p:sp>
          <p:nvSpPr>
            <p:cNvPr id="78862" name="Line 14"/>
            <p:cNvSpPr>
              <a:spLocks noChangeShapeType="1"/>
            </p:cNvSpPr>
            <p:nvPr/>
          </p:nvSpPr>
          <p:spPr bwMode="auto">
            <a:xfrm>
              <a:off x="3967" y="2448"/>
              <a:ext cx="13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63" name="Line 15"/>
            <p:cNvSpPr>
              <a:spLocks noChangeShapeType="1"/>
            </p:cNvSpPr>
            <p:nvPr/>
          </p:nvSpPr>
          <p:spPr bwMode="auto">
            <a:xfrm flipV="1">
              <a:off x="4159" y="1728"/>
              <a:ext cx="0" cy="96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64" name="Freeform 16"/>
            <p:cNvSpPr/>
            <p:nvPr/>
          </p:nvSpPr>
          <p:spPr bwMode="auto">
            <a:xfrm>
              <a:off x="4159" y="1968"/>
              <a:ext cx="1008" cy="432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65" name="Text Box 17"/>
            <p:cNvSpPr txBox="1">
              <a:spLocks noChangeArrowheads="1"/>
            </p:cNvSpPr>
            <p:nvPr/>
          </p:nvSpPr>
          <p:spPr bwMode="auto">
            <a:xfrm>
              <a:off x="3921" y="1791"/>
              <a:ext cx="188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66" name="Text Box 18"/>
            <p:cNvSpPr txBox="1">
              <a:spLocks noChangeArrowheads="1"/>
            </p:cNvSpPr>
            <p:nvPr/>
          </p:nvSpPr>
          <p:spPr bwMode="auto">
            <a:xfrm>
              <a:off x="5188" y="2440"/>
              <a:ext cx="127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67" name="Text Box 19"/>
            <p:cNvSpPr txBox="1">
              <a:spLocks noChangeArrowheads="1"/>
            </p:cNvSpPr>
            <p:nvPr/>
          </p:nvSpPr>
          <p:spPr bwMode="auto">
            <a:xfrm>
              <a:off x="4277" y="1623"/>
              <a:ext cx="127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68" name="Text Box 20"/>
            <p:cNvSpPr txBox="1">
              <a:spLocks noChangeArrowheads="1"/>
            </p:cNvSpPr>
            <p:nvPr/>
          </p:nvSpPr>
          <p:spPr bwMode="auto">
            <a:xfrm>
              <a:off x="3990" y="2427"/>
              <a:ext cx="166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869" name="Line 21"/>
            <p:cNvSpPr>
              <a:spLocks noChangeShapeType="1"/>
            </p:cNvSpPr>
            <p:nvPr/>
          </p:nvSpPr>
          <p:spPr bwMode="auto">
            <a:xfrm flipV="1">
              <a:off x="4144" y="1968"/>
              <a:ext cx="0" cy="4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870" name="Line 22"/>
            <p:cNvSpPr>
              <a:spLocks noChangeShapeType="1"/>
            </p:cNvSpPr>
            <p:nvPr/>
          </p:nvSpPr>
          <p:spPr bwMode="auto">
            <a:xfrm flipH="1" flipV="1">
              <a:off x="3918" y="2427"/>
              <a:ext cx="218" cy="1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8871" name="Text Box 23"/>
          <p:cNvSpPr txBox="1">
            <a:spLocks noChangeArrowheads="1"/>
          </p:cNvSpPr>
          <p:nvPr/>
        </p:nvSpPr>
        <p:spPr bwMode="auto">
          <a:xfrm>
            <a:off x="2063552" y="4796824"/>
            <a:ext cx="6228572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dirty="0">
                <a:latin typeface="楷体_GB2312" pitchFamily="49" charset="-122"/>
              </a:rPr>
              <a:t>令</a:t>
            </a:r>
            <a:r>
              <a:rPr kumimoji="1" lang="zh-CN" altLang="en-US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=</a:t>
            </a:r>
            <a:r>
              <a:rPr kumimoji="1" lang="en-US" altLang="zh-CN" b="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RC</a:t>
            </a:r>
            <a:r>
              <a:rPr kumimoji="1" lang="en-US" altLang="zh-CN" dirty="0" smtClean="0"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,</a:t>
            </a:r>
            <a:r>
              <a:rPr kumimoji="1" lang="zh-CN" altLang="en-US" dirty="0" smtClean="0">
                <a:latin typeface="楷体_GB2312" pitchFamily="49" charset="-122"/>
                <a:sym typeface="Symbol" panose="05050102010706020507" pitchFamily="18" charset="2"/>
              </a:rPr>
              <a:t>称</a:t>
            </a:r>
            <a:r>
              <a: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 </a:t>
            </a:r>
            <a:r>
              <a:rPr kumimoji="1" lang="zh-CN" altLang="en-US" dirty="0">
                <a:latin typeface="楷体_GB2312" pitchFamily="49" charset="-122"/>
                <a:sym typeface="Symbol" panose="05050102010706020507" pitchFamily="18" charset="2"/>
              </a:rPr>
              <a:t>为一阶电路的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  <a:sym typeface="Symbol" panose="05050102010706020507" pitchFamily="18" charset="2"/>
              </a:rPr>
              <a:t>时间常数</a:t>
            </a:r>
            <a:r>
              <a:rPr kumimoji="1" lang="zh-CN" altLang="en-US" dirty="0">
                <a:latin typeface="楷体_GB2312" pitchFamily="49" charset="-122"/>
                <a:sym typeface="Symbol" panose="05050102010706020507" pitchFamily="18" charset="2"/>
              </a:rPr>
              <a:t>。</a:t>
            </a:r>
            <a:endParaRPr kumimoji="1" lang="zh-CN" altLang="en-US" dirty="0">
              <a:latin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78872" name="Object 24"/>
          <p:cNvGraphicFramePr>
            <a:graphicFrameLocks noChangeAspect="1"/>
          </p:cNvGraphicFramePr>
          <p:nvPr/>
        </p:nvGraphicFramePr>
        <p:xfrm>
          <a:off x="1957388" y="5300980"/>
          <a:ext cx="8386762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8" name="公式" r:id="rId1" imgW="5080000" imgH="698500" progId="Equation.3">
                  <p:embed/>
                </p:oleObj>
              </mc:Choice>
              <mc:Fallback>
                <p:oleObj name="公式" r:id="rId1" imgW="5080000" imgH="6985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388" y="5300980"/>
                        <a:ext cx="8386762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73" name="Text Box 25"/>
          <p:cNvSpPr txBox="1">
            <a:spLocks noChangeArrowheads="1"/>
          </p:cNvSpPr>
          <p:nvPr/>
        </p:nvSpPr>
        <p:spPr bwMode="auto">
          <a:xfrm>
            <a:off x="1847850" y="1482884"/>
            <a:ext cx="84963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电压、电流是随时间按同一指数规律衰减的函数。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8875" name="AutoShape 27" descr="羊皮纸"/>
          <p:cNvSpPr>
            <a:spLocks noChangeArrowheads="1"/>
          </p:cNvSpPr>
          <p:nvPr/>
        </p:nvSpPr>
        <p:spPr bwMode="auto">
          <a:xfrm>
            <a:off x="4657090" y="2346960"/>
            <a:ext cx="995045" cy="959485"/>
          </a:xfrm>
          <a:prstGeom prst="wedgeRoundRectCallout">
            <a:avLst>
              <a:gd name="adj1" fmla="val -168319"/>
              <a:gd name="adj2" fmla="val 806"/>
              <a:gd name="adj3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连续函数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876" name="AutoShape 28" descr="羊皮纸"/>
          <p:cNvSpPr>
            <a:spLocks noChangeArrowheads="1"/>
          </p:cNvSpPr>
          <p:nvPr/>
        </p:nvSpPr>
        <p:spPr bwMode="auto">
          <a:xfrm>
            <a:off x="8112125" y="2419350"/>
            <a:ext cx="1008380" cy="509905"/>
          </a:xfrm>
          <a:prstGeom prst="wedgeRoundRectCallout">
            <a:avLst>
              <a:gd name="adj1" fmla="val -162405"/>
              <a:gd name="adj2" fmla="val 41158"/>
              <a:gd name="adj3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跃变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877" name="Text Box 29"/>
          <p:cNvSpPr txBox="1">
            <a:spLocks noChangeArrowheads="1"/>
          </p:cNvSpPr>
          <p:nvPr/>
        </p:nvSpPr>
        <p:spPr bwMode="auto">
          <a:xfrm>
            <a:off x="1703405" y="4219424"/>
            <a:ext cx="88931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响应与初始状态成线性关系，其衰减快慢与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RC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有关。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8881" name="Group 3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78882" name="Picture 34" descr="789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883" name="Text Box 3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8884" name="Group 3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78885" name="Picture 37" descr="789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886" name="Text Box 3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8890" name="Group 42"/>
          <p:cNvGrpSpPr/>
          <p:nvPr/>
        </p:nvGrpSpPr>
        <p:grpSpPr bwMode="auto">
          <a:xfrm>
            <a:off x="555945" y="691833"/>
            <a:ext cx="1643064" cy="850900"/>
            <a:chOff x="385" y="3022"/>
            <a:chExt cx="1035" cy="536"/>
          </a:xfrm>
        </p:grpSpPr>
        <p:pic>
          <p:nvPicPr>
            <p:cNvPr id="78891" name="Picture 43" descr="1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892" name="Text Box 44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78896" name="Group 48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78897" name="Picture 49" descr="789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898" name="Text Box 50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9362440" y="4749800"/>
          <a:ext cx="1065530" cy="781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9" name="公式" r:id="rId7" imgW="545465" imgH="393700" progId="Equation.3">
                  <p:embed/>
                </p:oleObj>
              </mc:Choice>
              <mc:Fallback>
                <p:oleObj name="公式" r:id="rId7" imgW="545465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2440" y="4749800"/>
                        <a:ext cx="1065530" cy="78168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电压电流衰减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8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78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7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7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7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7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71" grpId="0" bldLvl="0" animBg="1" autoUpdateAnimBg="0"/>
      <p:bldP spid="78873" grpId="0" bldLvl="0" animBg="1" autoUpdateAnimBg="0"/>
      <p:bldP spid="78875" grpId="0" bldLvl="0" animBg="1"/>
      <p:bldP spid="78876" grpId="0" bldLvl="0" animBg="1"/>
      <p:bldP spid="78877" grpId="0" bldLvl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3970021" y="1556549"/>
            <a:ext cx="7217410" cy="5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latin typeface="楷体_GB2312" pitchFamily="49" charset="-122"/>
                <a:sym typeface="Symbol" panose="05050102010706020507" pitchFamily="18" charset="2"/>
              </a:rPr>
              <a:t>时间常数</a:t>
            </a:r>
            <a:r>
              <a:rPr kumimoji="1" lang="zh-CN" altLang="en-US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kumimoji="1" lang="en-US" altLang="zh-CN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>
                <a:latin typeface="楷体_GB2312" pitchFamily="49" charset="-122"/>
                <a:sym typeface="Symbol" panose="05050102010706020507" pitchFamily="18" charset="2"/>
              </a:rPr>
              <a:t>大小反映电路过渡过程时间长短。</a:t>
            </a:r>
            <a:endParaRPr kumimoji="1" lang="zh-CN" altLang="en-US">
              <a:latin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981410" y="1625918"/>
            <a:ext cx="1728787" cy="64643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CC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RC</a:t>
            </a:r>
            <a:endParaRPr kumimoji="1" lang="en-US" altLang="zh-CN" sz="3600" b="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3925905" y="2205865"/>
            <a:ext cx="4084955" cy="5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kumimoji="1" lang="en-US" altLang="zh-CN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kumimoji="1" lang="zh-CN" altLang="en-US">
                <a:latin typeface="楷体_GB2312" pitchFamily="49" charset="-122"/>
                <a:sym typeface="Symbol" panose="05050102010706020507" pitchFamily="18" charset="2"/>
              </a:rPr>
              <a:t>大</a:t>
            </a:r>
            <a:r>
              <a:rPr kumimoji="1" lang="en-US" altLang="zh-CN">
                <a:latin typeface="Times New Roman" panose="02020603050405020304"/>
                <a:cs typeface="Times New Roman" panose="02020603050405020304" pitchFamily="18" charset="0"/>
                <a:sym typeface="Symbol" panose="05050102010706020507" pitchFamily="18" charset="2"/>
              </a:rPr>
              <a:t>——</a:t>
            </a:r>
            <a:r>
              <a:rPr kumimoji="1" lang="zh-CN" altLang="en-US">
                <a:latin typeface="楷体_GB2312" pitchFamily="49" charset="-122"/>
                <a:sym typeface="Symbol" panose="05050102010706020507" pitchFamily="18" charset="2"/>
              </a:rPr>
              <a:t>过渡过程时间长</a:t>
            </a:r>
            <a:endParaRPr kumimoji="1" lang="zh-CN" altLang="en-US">
              <a:latin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3907495" y="2808798"/>
            <a:ext cx="4086860" cy="5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kumimoji="1" lang="en-US" altLang="zh-CN" i="1">
                <a:solidFill>
                  <a:schemeClr val="bg1"/>
                </a:solidFill>
                <a:latin typeface="楷体_GB2312" pitchFamily="49" charset="-122"/>
                <a:sym typeface="Symbol" panose="05050102010706020507" pitchFamily="18" charset="2"/>
              </a:rPr>
              <a:t> </a:t>
            </a:r>
            <a:r>
              <a:rPr kumimoji="1" lang="zh-CN" altLang="en-US">
                <a:latin typeface="楷体_GB2312" pitchFamily="49" charset="-122"/>
                <a:sym typeface="Symbol" panose="05050102010706020507" pitchFamily="18" charset="2"/>
              </a:rPr>
              <a:t>小</a:t>
            </a:r>
            <a:r>
              <a:rPr kumimoji="1" lang="en-US" altLang="zh-CN">
                <a:latin typeface="Times New Roman" panose="02020603050405020304"/>
                <a:cs typeface="Times New Roman" panose="02020603050405020304" pitchFamily="18" charset="0"/>
                <a:sym typeface="Symbol" panose="05050102010706020507" pitchFamily="18" charset="2"/>
              </a:rPr>
              <a:t>——</a:t>
            </a:r>
            <a:r>
              <a:rPr kumimoji="1" lang="zh-CN" altLang="en-US">
                <a:latin typeface="楷体_GB2312" pitchFamily="49" charset="-122"/>
                <a:sym typeface="Symbol" panose="05050102010706020507" pitchFamily="18" charset="2"/>
              </a:rPr>
              <a:t>过渡过程时间短</a:t>
            </a:r>
            <a:endParaRPr kumimoji="1" lang="zh-CN" altLang="en-US">
              <a:latin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3769360" y="3859848"/>
            <a:ext cx="2762885" cy="5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电压初值一定</a:t>
            </a:r>
            <a:r>
              <a:rPr kumimoji="1" lang="zh-CN" altLang="en-US">
                <a:latin typeface="Times New Roman" panose="02020603050405020304" pitchFamily="18" charset="0"/>
              </a:rPr>
              <a:t>时：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880970" y="5157861"/>
            <a:ext cx="631634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kumimoji="1"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大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（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一定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）  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=u/R</a:t>
            </a:r>
            <a:r>
              <a:rPr kumimoji="1"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</a:t>
            </a:r>
            <a:r>
              <a:rPr kumimoji="1"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放电电流</a:t>
            </a:r>
            <a:r>
              <a:rPr kumimoji="1" lang="zh-CN" altLang="en-US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小</a:t>
            </a:r>
            <a:endParaRPr kumimoji="1" lang="en-US" altLang="zh-CN" dirty="0" smtClean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kumimoji="1" lang="en-US" altLang="zh-CN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   </a:t>
            </a:r>
            <a:r>
              <a:rPr kumimoji="1" lang="en-US" altLang="zh-CN" b="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b="0" i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p=u</a:t>
            </a:r>
            <a:r>
              <a:rPr kumimoji="1" lang="en-US" altLang="zh-CN" b="0" i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1" lang="en-US" altLang="zh-CN" b="0" i="1" dirty="0" smtClean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/R      </a:t>
            </a:r>
            <a:r>
              <a:rPr kumimoji="1" lang="zh-CN" altLang="en-US" b="0" i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Symbol" panose="05050102010706020507" pitchFamily="18" charset="2"/>
              </a:rPr>
              <a:t>放电功率小</a:t>
            </a:r>
            <a:endParaRPr kumimoji="1" lang="zh-CN" altLang="en-US" b="0" i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77835" name="Group 11"/>
          <p:cNvGrpSpPr/>
          <p:nvPr/>
        </p:nvGrpSpPr>
        <p:grpSpPr bwMode="auto">
          <a:xfrm>
            <a:off x="7354337" y="4946546"/>
            <a:ext cx="2162585" cy="612668"/>
            <a:chOff x="4356" y="2847"/>
            <a:chExt cx="1327" cy="306"/>
          </a:xfrm>
        </p:grpSpPr>
        <p:sp>
          <p:nvSpPr>
            <p:cNvPr id="77836" name="AutoShape 12"/>
            <p:cNvSpPr/>
            <p:nvPr/>
          </p:nvSpPr>
          <p:spPr bwMode="auto">
            <a:xfrm>
              <a:off x="4356" y="2847"/>
              <a:ext cx="173" cy="306"/>
            </a:xfrm>
            <a:prstGeom prst="rightBrace">
              <a:avLst>
                <a:gd name="adj1" fmla="val 108333"/>
                <a:gd name="adj2" fmla="val 50000"/>
              </a:avLst>
            </a:prstGeom>
            <a:noFill/>
            <a:ln w="381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7837" name="Text Box 13"/>
            <p:cNvSpPr txBox="1">
              <a:spLocks noChangeArrowheads="1"/>
            </p:cNvSpPr>
            <p:nvPr/>
          </p:nvSpPr>
          <p:spPr bwMode="auto">
            <a:xfrm>
              <a:off x="4476" y="2870"/>
              <a:ext cx="1207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Times New Roman" panose="02020603050405020304" pitchFamily="18" charset="0"/>
                  <a:sym typeface="Symbol" panose="05050102010706020507" pitchFamily="18" charset="2"/>
                </a:rPr>
                <a:t>放电时间长</a:t>
              </a:r>
              <a:endParaRPr kumimoji="1" lang="zh-CN" altLang="en-US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77838" name="Group 14"/>
          <p:cNvGrpSpPr/>
          <p:nvPr/>
        </p:nvGrpSpPr>
        <p:grpSpPr bwMode="auto">
          <a:xfrm>
            <a:off x="7927975" y="2178283"/>
            <a:ext cx="3427325" cy="2578474"/>
            <a:chOff x="3669" y="1152"/>
            <a:chExt cx="1434" cy="936"/>
          </a:xfrm>
        </p:grpSpPr>
        <p:sp>
          <p:nvSpPr>
            <p:cNvPr id="77839" name="Line 15"/>
            <p:cNvSpPr>
              <a:spLocks noChangeShapeType="1"/>
            </p:cNvSpPr>
            <p:nvPr/>
          </p:nvSpPr>
          <p:spPr bwMode="auto">
            <a:xfrm>
              <a:off x="3759" y="1920"/>
              <a:ext cx="13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0" name="Line 16"/>
            <p:cNvSpPr>
              <a:spLocks noChangeShapeType="1"/>
            </p:cNvSpPr>
            <p:nvPr/>
          </p:nvSpPr>
          <p:spPr bwMode="auto">
            <a:xfrm flipH="1" flipV="1">
              <a:off x="3951" y="1200"/>
              <a:ext cx="6" cy="85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1" name="Freeform 17"/>
            <p:cNvSpPr/>
            <p:nvPr/>
          </p:nvSpPr>
          <p:spPr bwMode="auto">
            <a:xfrm>
              <a:off x="3936" y="1440"/>
              <a:ext cx="1041" cy="288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2" name="Text Box 18"/>
            <p:cNvSpPr txBox="1">
              <a:spLocks noChangeArrowheads="1"/>
            </p:cNvSpPr>
            <p:nvPr/>
          </p:nvSpPr>
          <p:spPr bwMode="auto">
            <a:xfrm>
              <a:off x="3669" y="1393"/>
              <a:ext cx="276" cy="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43" name="Text Box 19"/>
            <p:cNvSpPr txBox="1">
              <a:spLocks noChangeArrowheads="1"/>
            </p:cNvSpPr>
            <p:nvPr/>
          </p:nvSpPr>
          <p:spPr bwMode="auto">
            <a:xfrm>
              <a:off x="4913" y="1890"/>
              <a:ext cx="140" cy="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44" name="Text Box 20"/>
            <p:cNvSpPr txBox="1">
              <a:spLocks noChangeArrowheads="1"/>
            </p:cNvSpPr>
            <p:nvPr/>
          </p:nvSpPr>
          <p:spPr bwMode="auto">
            <a:xfrm>
              <a:off x="3990" y="1152"/>
              <a:ext cx="256" cy="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45" name="Text Box 21"/>
            <p:cNvSpPr txBox="1">
              <a:spLocks noChangeArrowheads="1"/>
            </p:cNvSpPr>
            <p:nvPr/>
          </p:nvSpPr>
          <p:spPr bwMode="auto">
            <a:xfrm>
              <a:off x="3772" y="1943"/>
              <a:ext cx="182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46" name="Line 22"/>
            <p:cNvSpPr>
              <a:spLocks noChangeShapeType="1"/>
            </p:cNvSpPr>
            <p:nvPr/>
          </p:nvSpPr>
          <p:spPr bwMode="auto">
            <a:xfrm>
              <a:off x="3888" y="1440"/>
              <a:ext cx="96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7" name="Freeform 23"/>
            <p:cNvSpPr/>
            <p:nvPr/>
          </p:nvSpPr>
          <p:spPr bwMode="auto">
            <a:xfrm>
              <a:off x="3936" y="1440"/>
              <a:ext cx="768" cy="432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28575" cap="flat" cmpd="sng">
              <a:solidFill>
                <a:srgbClr val="00FFFF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8" name="Text Box 24"/>
            <p:cNvSpPr txBox="1">
              <a:spLocks noChangeArrowheads="1"/>
            </p:cNvSpPr>
            <p:nvPr/>
          </p:nvSpPr>
          <p:spPr bwMode="auto">
            <a:xfrm>
              <a:off x="3981" y="1740"/>
              <a:ext cx="387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小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7849" name="Text Box 25"/>
            <p:cNvSpPr txBox="1">
              <a:spLocks noChangeArrowheads="1"/>
            </p:cNvSpPr>
            <p:nvPr/>
          </p:nvSpPr>
          <p:spPr bwMode="auto">
            <a:xfrm>
              <a:off x="4635" y="1442"/>
              <a:ext cx="387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大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77850" name="Text Box 26"/>
          <p:cNvSpPr txBox="1">
            <a:spLocks noChangeArrowheads="1"/>
          </p:cNvSpPr>
          <p:nvPr/>
        </p:nvSpPr>
        <p:spPr bwMode="auto">
          <a:xfrm>
            <a:off x="926624" y="4506153"/>
            <a:ext cx="5873115" cy="58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kumimoji="1"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大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（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kumimoji="1"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一定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）   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Cu</a:t>
            </a:r>
            <a:r>
              <a:rPr kumimoji="1" lang="en-US" altLang="zh-CN" sz="3200" b="0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/2</a:t>
            </a:r>
            <a:r>
              <a: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</a:t>
            </a:r>
            <a:r>
              <a:rPr kumimoji="1"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储能大</a:t>
            </a:r>
            <a:endParaRPr kumimoji="1" lang="zh-CN" altLang="en-US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77851" name="Object 27"/>
          <p:cNvGraphicFramePr>
            <a:graphicFrameLocks noChangeAspect="1"/>
          </p:cNvGraphicFramePr>
          <p:nvPr/>
        </p:nvGraphicFramePr>
        <p:xfrm>
          <a:off x="909337" y="2421255"/>
          <a:ext cx="2576513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75" name="公式" r:id="rId1" imgW="1524000" imgH="596900" progId="Equation.3">
                  <p:embed/>
                </p:oleObj>
              </mc:Choice>
              <mc:Fallback>
                <p:oleObj name="公式" r:id="rId1" imgW="1524000" imgH="5969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337" y="2421255"/>
                        <a:ext cx="2576513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52" name="Text Box 28"/>
          <p:cNvSpPr txBox="1">
            <a:spLocks noChangeArrowheads="1"/>
          </p:cNvSpPr>
          <p:nvPr/>
        </p:nvSpPr>
        <p:spPr bwMode="auto">
          <a:xfrm>
            <a:off x="1058865" y="3861436"/>
            <a:ext cx="1871662" cy="52197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物理含义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53" name="AutoShape 29"/>
          <p:cNvSpPr>
            <a:spLocks noChangeArrowheads="1"/>
          </p:cNvSpPr>
          <p:nvPr/>
        </p:nvSpPr>
        <p:spPr bwMode="auto">
          <a:xfrm>
            <a:off x="3003233" y="3934143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857" name="Group 33"/>
          <p:cNvGrpSpPr/>
          <p:nvPr/>
        </p:nvGrpSpPr>
        <p:grpSpPr bwMode="auto">
          <a:xfrm>
            <a:off x="11060716" y="6446871"/>
            <a:ext cx="792162" cy="368300"/>
            <a:chOff x="5193" y="4020"/>
            <a:chExt cx="499" cy="232"/>
          </a:xfrm>
        </p:grpSpPr>
        <p:pic>
          <p:nvPicPr>
            <p:cNvPr id="77858" name="Picture 34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859" name="Text Box 3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7860" name="Group 36"/>
          <p:cNvGrpSpPr/>
          <p:nvPr/>
        </p:nvGrpSpPr>
        <p:grpSpPr bwMode="auto">
          <a:xfrm>
            <a:off x="10197116" y="6446871"/>
            <a:ext cx="792162" cy="368300"/>
            <a:chOff x="4649" y="4020"/>
            <a:chExt cx="499" cy="232"/>
          </a:xfrm>
        </p:grpSpPr>
        <p:pic>
          <p:nvPicPr>
            <p:cNvPr id="77861" name="Picture 37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862" name="Text Box 3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7869" name="Group 45"/>
          <p:cNvGrpSpPr/>
          <p:nvPr/>
        </p:nvGrpSpPr>
        <p:grpSpPr bwMode="auto">
          <a:xfrm>
            <a:off x="9331937" y="6445251"/>
            <a:ext cx="792163" cy="368300"/>
            <a:chOff x="4649" y="4020"/>
            <a:chExt cx="499" cy="232"/>
          </a:xfrm>
        </p:grpSpPr>
        <p:pic>
          <p:nvPicPr>
            <p:cNvPr id="77870" name="Picture 46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871" name="Text Box 47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时间常数的物理意义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7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7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77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7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778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6" grpId="0" autoUpdateAnimBg="0" uiExpand="1" build="p"/>
      <p:bldP spid="77827" grpId="0" bldLvl="0" animBg="1"/>
      <p:bldP spid="77829" grpId="0" bldLvl="0" animBg="1"/>
      <p:bldP spid="77830" grpId="0" bldLvl="0" animBg="1"/>
      <p:bldP spid="77834" grpId="0" autoUpdateAnimBg="0" uiExpand="1" build="p"/>
      <p:bldP spid="77852" grpId="2" bldLvl="0" animBg="1"/>
      <p:bldP spid="77853" grpId="0" bldLvl="0" animBg="1"/>
      <p:bldP spid="77833" grpId="0" bldLvl="0" animBg="1"/>
      <p:bldP spid="77850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2208214" y="4364038"/>
            <a:ext cx="8064500" cy="138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Clr>
                <a:srgbClr val="FFFF00"/>
              </a:buClr>
              <a:buFontTx/>
              <a:buAutoNum type="circleNumDbPlain"/>
            </a:pPr>
            <a:r>
              <a:rPr kumimoji="1" lang="en-US" altLang="zh-CN" dirty="0">
                <a:solidFill>
                  <a:schemeClr val="bg1"/>
                </a:solidFill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i="1" dirty="0">
                <a:solidFill>
                  <a:schemeClr val="bg1"/>
                </a:solidFill>
                <a:ea typeface="仿宋_GB2312" pitchFamily="49" charset="-122"/>
                <a:sym typeface="Symbol" panose="05050102010706020507" pitchFamily="18" charset="2"/>
              </a:rPr>
              <a:t> </a:t>
            </a:r>
            <a:r>
              <a:rPr kumimoji="1" lang="en-US" altLang="zh-CN" dirty="0">
                <a:solidFill>
                  <a:schemeClr val="bg1"/>
                </a:solidFill>
                <a:ea typeface="仿宋_GB2312" pitchFamily="49" charset="-122"/>
                <a:sym typeface="Symbol" panose="05050102010706020507" pitchFamily="18" charset="2"/>
              </a:rPr>
              <a:t>:</a:t>
            </a:r>
            <a:r>
              <a:rPr kumimoji="1" lang="zh-CN" altLang="en-US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电容电压衰减到原来电压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36.8%</a:t>
            </a:r>
            <a:r>
              <a:rPr kumimoji="1" lang="zh-CN" altLang="en-US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所需的时间。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工程上认为</a:t>
            </a:r>
            <a:r>
              <a:rPr kumimoji="1"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经过 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 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5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kumimoji="1"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过渡过程结束。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10625" name="Text Box 33"/>
          <p:cNvSpPr txBox="1">
            <a:spLocks noChangeArrowheads="1"/>
          </p:cNvSpPr>
          <p:nvPr/>
        </p:nvSpPr>
        <p:spPr bwMode="auto">
          <a:xfrm>
            <a:off x="3576955" y="3408045"/>
            <a:ext cx="68364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0.368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    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0.135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   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0.05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     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0.007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endParaRPr kumimoji="1" lang="en-US" altLang="zh-CN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0643" name="Group 51"/>
          <p:cNvGrpSpPr/>
          <p:nvPr/>
        </p:nvGrpSpPr>
        <p:grpSpPr bwMode="auto">
          <a:xfrm>
            <a:off x="1477963" y="1682432"/>
            <a:ext cx="8453437" cy="2290762"/>
            <a:chOff x="242" y="572"/>
            <a:chExt cx="5325" cy="1443"/>
          </a:xfrm>
        </p:grpSpPr>
        <p:sp>
          <p:nvSpPr>
            <p:cNvPr id="110626" name="Line 34"/>
            <p:cNvSpPr>
              <a:spLocks noChangeShapeType="1"/>
            </p:cNvSpPr>
            <p:nvPr/>
          </p:nvSpPr>
          <p:spPr bwMode="auto">
            <a:xfrm>
              <a:off x="340" y="1026"/>
              <a:ext cx="51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27" name="Line 35"/>
            <p:cNvSpPr>
              <a:spLocks noChangeShapeType="1"/>
            </p:cNvSpPr>
            <p:nvPr/>
          </p:nvSpPr>
          <p:spPr bwMode="auto">
            <a:xfrm>
              <a:off x="1429" y="572"/>
              <a:ext cx="0" cy="1443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28" name="Text Box 36"/>
            <p:cNvSpPr txBox="1">
              <a:spLocks noChangeArrowheads="1"/>
            </p:cNvSpPr>
            <p:nvPr/>
          </p:nvSpPr>
          <p:spPr bwMode="auto">
            <a:xfrm>
              <a:off x="751" y="617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629" name="Text Box 37"/>
            <p:cNvSpPr txBox="1">
              <a:spLocks noChangeArrowheads="1"/>
            </p:cNvSpPr>
            <p:nvPr/>
          </p:nvSpPr>
          <p:spPr bwMode="auto">
            <a:xfrm>
              <a:off x="1610" y="617"/>
              <a:ext cx="364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 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            2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          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  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  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5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110630" name="Object 38"/>
            <p:cNvGraphicFramePr>
              <a:graphicFrameLocks noChangeAspect="1"/>
            </p:cNvGraphicFramePr>
            <p:nvPr/>
          </p:nvGraphicFramePr>
          <p:xfrm>
            <a:off x="242" y="1071"/>
            <a:ext cx="1060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56" name="公式" r:id="rId1" imgW="1028700" imgH="469900" progId="Equation.3">
                    <p:embed/>
                  </p:oleObj>
                </mc:Choice>
                <mc:Fallback>
                  <p:oleObj name="公式" r:id="rId1" imgW="1028700" imgH="4699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" y="1071"/>
                          <a:ext cx="1060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FF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0631" name="Line 39"/>
            <p:cNvSpPr>
              <a:spLocks noChangeShapeType="1"/>
            </p:cNvSpPr>
            <p:nvPr/>
          </p:nvSpPr>
          <p:spPr bwMode="auto">
            <a:xfrm flipV="1">
              <a:off x="340" y="1540"/>
              <a:ext cx="5227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10632" name="Text Box 40"/>
          <p:cNvSpPr txBox="1">
            <a:spLocks noChangeArrowheads="1"/>
          </p:cNvSpPr>
          <p:nvPr/>
        </p:nvSpPr>
        <p:spPr bwMode="auto">
          <a:xfrm>
            <a:off x="3577925" y="2585246"/>
            <a:ext cx="640715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  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-2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-3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-5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0637" name="Group 4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10638" name="Picture 46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639" name="Text Box 4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0640" name="Group 4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10641" name="Picture 49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642" name="Text Box 5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0644" name="Group 52"/>
          <p:cNvGrpSpPr/>
          <p:nvPr/>
        </p:nvGrpSpPr>
        <p:grpSpPr bwMode="auto">
          <a:xfrm>
            <a:off x="916624" y="3858895"/>
            <a:ext cx="1643064" cy="850900"/>
            <a:chOff x="385" y="3022"/>
            <a:chExt cx="1035" cy="536"/>
          </a:xfrm>
        </p:grpSpPr>
        <p:pic>
          <p:nvPicPr>
            <p:cNvPr id="110645" name="Picture 53" descr="1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646" name="Text Box 54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110651" name="Group 59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10652" name="Picture 60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653" name="Text Box 61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时间常数的工程意义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0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0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10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 uiExpand="1" build="p"/>
      <p:bldP spid="110625" grpId="0" bldLvl="0" animBg="1"/>
      <p:bldP spid="110632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5316732" y="4102922"/>
            <a:ext cx="2473325" cy="58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∴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 </a:t>
            </a:r>
            <a:r>
              <a:rPr kumimoji="1" lang="zh-CN" altLang="en-US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＝</a:t>
            </a:r>
            <a:r>
              <a:rPr kumimoji="1" lang="zh-CN" altLang="en-US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 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kumimoji="1"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1115695" y="2221865"/>
            <a:ext cx="382841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>
                <a:latin typeface="Times New Roman" panose="02020603050405020304" pitchFamily="18" charset="0"/>
              </a:rPr>
              <a:t>时刻曲线的斜率等于：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76811" name="Object 11"/>
          <p:cNvGraphicFramePr>
            <a:graphicFrameLocks noChangeAspect="1"/>
          </p:cNvGraphicFramePr>
          <p:nvPr/>
        </p:nvGraphicFramePr>
        <p:xfrm>
          <a:off x="2367280" y="2737485"/>
          <a:ext cx="7853363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56" name="公式" r:id="rId1" imgW="3924300" imgH="660400" progId="Equation.3">
                  <p:embed/>
                </p:oleObj>
              </mc:Choice>
              <mc:Fallback>
                <p:oleObj name="公式" r:id="rId1" imgW="3924300" imgH="660400" progId="Equation.3">
                  <p:embed/>
                  <p:pic>
                    <p:nvPicPr>
                      <p:cNvPr id="0" name="图片 3434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7280" y="2737485"/>
                        <a:ext cx="7853363" cy="131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45" name="Text Box 45"/>
          <p:cNvSpPr txBox="1">
            <a:spLocks noChangeArrowheads="1"/>
          </p:cNvSpPr>
          <p:nvPr/>
        </p:nvSpPr>
        <p:spPr bwMode="auto">
          <a:xfrm>
            <a:off x="3953828" y="4055746"/>
            <a:ext cx="306070" cy="46164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kumimoji="1" lang="zh-CN" altLang="zh-CN" sz="24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6846" name="Object 46"/>
          <p:cNvGraphicFramePr>
            <a:graphicFrameLocks noChangeAspect="1"/>
          </p:cNvGraphicFramePr>
          <p:nvPr/>
        </p:nvGraphicFramePr>
        <p:xfrm>
          <a:off x="5521974" y="4753956"/>
          <a:ext cx="3529013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57" name="公式" r:id="rId3" imgW="1879600" imgH="317500" progId="Equation.3">
                  <p:embed/>
                </p:oleObj>
              </mc:Choice>
              <mc:Fallback>
                <p:oleObj name="公式" r:id="rId3" imgW="1879600" imgH="317500" progId="Equation.3">
                  <p:embed/>
                  <p:pic>
                    <p:nvPicPr>
                      <p:cNvPr id="0" name="图片 3434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1974" y="4753956"/>
                        <a:ext cx="3529013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48" name="Rectangle 48"/>
          <p:cNvSpPr>
            <a:spLocks noChangeArrowheads="1"/>
          </p:cNvSpPr>
          <p:nvPr/>
        </p:nvSpPr>
        <p:spPr bwMode="auto">
          <a:xfrm>
            <a:off x="8611553" y="4162743"/>
            <a:ext cx="23279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/>
              <a:t>次切距的长度</a:t>
            </a:r>
            <a:endParaRPr kumimoji="1" lang="zh-CN" altLang="en-US"/>
          </a:p>
        </p:txBody>
      </p:sp>
      <p:sp>
        <p:nvSpPr>
          <p:cNvPr id="76849" name="AutoShape 49"/>
          <p:cNvSpPr>
            <a:spLocks noChangeArrowheads="1"/>
          </p:cNvSpPr>
          <p:nvPr/>
        </p:nvSpPr>
        <p:spPr bwMode="auto">
          <a:xfrm>
            <a:off x="7790182" y="4350703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6855" name="Group 55"/>
          <p:cNvGrpSpPr/>
          <p:nvPr/>
        </p:nvGrpSpPr>
        <p:grpSpPr bwMode="auto">
          <a:xfrm>
            <a:off x="9840887" y="6446865"/>
            <a:ext cx="792162" cy="368300"/>
            <a:chOff x="5193" y="4020"/>
            <a:chExt cx="499" cy="232"/>
          </a:xfrm>
        </p:grpSpPr>
        <p:pic>
          <p:nvPicPr>
            <p:cNvPr id="76856" name="Picture 5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857" name="Text Box 5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6858" name="Group 58"/>
          <p:cNvGrpSpPr/>
          <p:nvPr/>
        </p:nvGrpSpPr>
        <p:grpSpPr bwMode="auto">
          <a:xfrm>
            <a:off x="8977287" y="6446865"/>
            <a:ext cx="792162" cy="368300"/>
            <a:chOff x="4649" y="4020"/>
            <a:chExt cx="499" cy="232"/>
          </a:xfrm>
        </p:grpSpPr>
        <p:pic>
          <p:nvPicPr>
            <p:cNvPr id="76859" name="Picture 59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860" name="Text Box 6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76864" name="Object 64"/>
          <p:cNvGraphicFramePr>
            <a:graphicFrameLocks noChangeAspect="1"/>
          </p:cNvGraphicFramePr>
          <p:nvPr/>
        </p:nvGraphicFramePr>
        <p:xfrm>
          <a:off x="5307013" y="1556385"/>
          <a:ext cx="21526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58" name="公式" r:id="rId6" imgW="1130300" imgH="469900" progId="Equation.3">
                  <p:embed/>
                </p:oleObj>
              </mc:Choice>
              <mc:Fallback>
                <p:oleObj name="公式" r:id="rId6" imgW="1130300" imgH="469900" progId="Equation.3">
                  <p:embed/>
                  <p:pic>
                    <p:nvPicPr>
                      <p:cNvPr id="0" name="图片 3434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013" y="1556385"/>
                        <a:ext cx="21526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869" name="Group 69"/>
          <p:cNvGrpSpPr/>
          <p:nvPr/>
        </p:nvGrpSpPr>
        <p:grpSpPr bwMode="auto">
          <a:xfrm>
            <a:off x="8112107" y="6445251"/>
            <a:ext cx="792163" cy="368300"/>
            <a:chOff x="4649" y="4020"/>
            <a:chExt cx="499" cy="232"/>
          </a:xfrm>
        </p:grpSpPr>
        <p:pic>
          <p:nvPicPr>
            <p:cNvPr id="76870" name="Picture 70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871" name="Text Box 71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76872" name="Text Box 72"/>
          <p:cNvSpPr txBox="1">
            <a:spLocks noChangeArrowheads="1"/>
          </p:cNvSpPr>
          <p:nvPr/>
        </p:nvSpPr>
        <p:spPr bwMode="auto">
          <a:xfrm>
            <a:off x="695960" y="1483995"/>
            <a:ext cx="4396105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>
                <a:srgbClr val="FFFF00"/>
              </a:buClr>
              <a:buFontTx/>
              <a:buAutoNum type="circleNumDbPlain" startAt="2"/>
            </a:pPr>
            <a:r>
              <a:rPr kumimoji="1" lang="zh-CN" altLang="en-US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时间常数</a:t>
            </a:r>
            <a:r>
              <a:rPr kumimoji="1" lang="zh-CN" altLang="en-US" i="1">
                <a:solidFill>
                  <a:schemeClr val="bg1"/>
                </a:solidFill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zh-CN" altLang="en-US" i="1">
                <a:solidFill>
                  <a:srgbClr val="FFFF00"/>
                </a:solidFill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的几何意义：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47676" y="5398116"/>
            <a:ext cx="525715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若以任一点的斜率为固定变化率衰减，</a:t>
            </a:r>
            <a:endParaRPr lang="en-US" altLang="zh-CN" sz="2400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经过</a:t>
            </a:r>
            <a:r>
              <a:rPr lang="el-GR" altLang="zh-CN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τ</a:t>
            </a: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时间衰减为零值。</a:t>
            </a:r>
            <a:endParaRPr lang="zh-CN" altLang="en-US" sz="2400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94548" y="1989191"/>
            <a:ext cx="12369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-tan(</a:t>
            </a:r>
            <a:r>
              <a:rPr lang="el-GR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α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)</a:t>
            </a:r>
            <a:endParaRPr lang="zh-CN" altLang="en-US" b="0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时间常数的几何意义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" name="Group 51"/>
          <p:cNvGrpSpPr/>
          <p:nvPr/>
        </p:nvGrpSpPr>
        <p:grpSpPr bwMode="auto">
          <a:xfrm>
            <a:off x="1268741" y="3313776"/>
            <a:ext cx="3424012" cy="2699063"/>
            <a:chOff x="393" y="2141"/>
            <a:chExt cx="1601" cy="1416"/>
          </a:xfrm>
        </p:grpSpPr>
        <p:sp>
          <p:nvSpPr>
            <p:cNvPr id="7" name="Line 14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759" y="2677"/>
              <a:ext cx="0" cy="33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p>
              <a:endParaRPr lang="zh-CN" altLang="en-US"/>
            </a:p>
          </p:txBody>
        </p:sp>
        <p:sp>
          <p:nvSpPr>
            <p:cNvPr id="8" name="Line 15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470" y="3036"/>
              <a:ext cx="151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9" name="Line 16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V="1">
              <a:off x="686" y="2223"/>
              <a:ext cx="0" cy="130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0" name="Freeform 17"/>
            <p:cNvSpPr/>
            <p:nvPr>
              <p:custDataLst>
                <p:tags r:id="rId12"/>
              </p:custDataLst>
            </p:nvPr>
          </p:nvSpPr>
          <p:spPr bwMode="auto">
            <a:xfrm>
              <a:off x="686" y="2468"/>
              <a:ext cx="1151" cy="474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1" name="Text Box 18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3" y="2411"/>
              <a:ext cx="264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Text Box 19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861" y="3062"/>
              <a:ext cx="133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 Box 20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93" y="2141"/>
              <a:ext cx="245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Text Box 21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02" y="3039"/>
              <a:ext cx="17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Line 22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651" y="2494"/>
              <a:ext cx="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p>
              <a:endParaRPr lang="zh-CN" altLang="en-US"/>
            </a:p>
          </p:txBody>
        </p:sp>
        <p:sp>
          <p:nvSpPr>
            <p:cNvPr id="16" name="Oval 2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741" y="2580"/>
              <a:ext cx="50" cy="5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p>
              <a:endParaRPr lang="zh-CN" altLang="en-US"/>
            </a:p>
          </p:txBody>
        </p:sp>
        <p:sp>
          <p:nvSpPr>
            <p:cNvPr id="17" name="Line 24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1305" y="2880"/>
              <a:ext cx="0" cy="16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p>
              <a:endParaRPr lang="zh-CN" altLang="en-US"/>
            </a:p>
          </p:txBody>
        </p:sp>
        <p:sp>
          <p:nvSpPr>
            <p:cNvPr id="18" name="Oval 25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280" y="2839"/>
              <a:ext cx="50" cy="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p>
              <a:endParaRPr lang="zh-CN" altLang="en-US"/>
            </a:p>
          </p:txBody>
        </p:sp>
        <p:grpSp>
          <p:nvGrpSpPr>
            <p:cNvPr id="19" name="Group 26"/>
            <p:cNvGrpSpPr/>
            <p:nvPr/>
          </p:nvGrpSpPr>
          <p:grpSpPr bwMode="auto">
            <a:xfrm>
              <a:off x="745" y="3281"/>
              <a:ext cx="580" cy="276"/>
              <a:chOff x="1031" y="2909"/>
              <a:chExt cx="516" cy="245"/>
            </a:xfrm>
          </p:grpSpPr>
          <p:sp>
            <p:nvSpPr>
              <p:cNvPr id="20" name="Line 27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031" y="2977"/>
                <a:ext cx="0" cy="15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p>
                <a:endParaRPr lang="zh-CN" altLang="en-US"/>
              </a:p>
            </p:txBody>
          </p:sp>
          <p:sp>
            <p:nvSpPr>
              <p:cNvPr id="21" name="Line 28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541" y="2989"/>
                <a:ext cx="6" cy="14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p>
                <a:endParaRPr lang="zh-CN" altLang="en-US"/>
              </a:p>
            </p:txBody>
          </p:sp>
          <p:sp>
            <p:nvSpPr>
              <p:cNvPr id="22" name="Line 29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049" y="3067"/>
                <a:ext cx="108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p>
                <a:endParaRPr lang="zh-CN" altLang="en-US"/>
              </a:p>
            </p:txBody>
          </p:sp>
          <p:sp>
            <p:nvSpPr>
              <p:cNvPr id="23" name="Line 30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451" y="3073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p>
                <a:endParaRPr lang="zh-CN" altLang="en-US"/>
              </a:p>
            </p:txBody>
          </p:sp>
          <p:sp>
            <p:nvSpPr>
              <p:cNvPr id="24" name="Text Box 31"/>
              <p:cNvSpPr txBox="1"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232" y="2909"/>
                <a:ext cx="141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FFFF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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25" name="Oval 32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39" y="3014"/>
              <a:ext cx="50" cy="5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p>
              <a:endParaRPr lang="zh-CN" altLang="en-US"/>
            </a:p>
          </p:txBody>
        </p:sp>
        <p:sp>
          <p:nvSpPr>
            <p:cNvPr id="26" name="Oval 3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280" y="3014"/>
              <a:ext cx="50" cy="5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p>
              <a:endParaRPr lang="zh-CN" altLang="en-US"/>
            </a:p>
          </p:txBody>
        </p:sp>
        <p:sp>
          <p:nvSpPr>
            <p:cNvPr id="27" name="Text Box 34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657" y="2976"/>
              <a:ext cx="189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Text Box 35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56" y="2976"/>
              <a:ext cx="22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" name="Line 12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2048194" y="4179281"/>
            <a:ext cx="1152525" cy="8651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p>
            <a:endParaRPr lang="zh-CN" altLang="en-US"/>
          </a:p>
        </p:txBody>
      </p:sp>
      <p:sp>
        <p:nvSpPr>
          <p:cNvPr id="31" name="TextBox 3"/>
          <p:cNvSpPr txBox="1"/>
          <p:nvPr>
            <p:custDataLst>
              <p:tags r:id="rId31"/>
            </p:custDataLst>
          </p:nvPr>
        </p:nvSpPr>
        <p:spPr>
          <a:xfrm>
            <a:off x="2257849" y="454609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l-GR" altLang="zh-CN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α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2" name="弧形 31"/>
          <p:cNvSpPr/>
          <p:nvPr>
            <p:custDataLst>
              <p:tags r:id="rId32"/>
            </p:custDataLst>
          </p:nvPr>
        </p:nvSpPr>
        <p:spPr bwMode="auto">
          <a:xfrm>
            <a:off x="2624456" y="4793514"/>
            <a:ext cx="410696" cy="373008"/>
          </a:xfrm>
          <a:prstGeom prst="arc">
            <a:avLst>
              <a:gd name="adj1" fmla="val 10225410"/>
              <a:gd name="adj2" fmla="val 16069377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408035" y="2708910"/>
            <a:ext cx="1852295" cy="1440180"/>
          </a:xfrm>
          <a:prstGeom prst="rect">
            <a:avLst/>
          </a:prstGeom>
          <a:solidFill>
            <a:srgbClr val="FF00FF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7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6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76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6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76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 bldLvl="0" animBg="1"/>
      <p:bldP spid="76810" grpId="0" autoUpdateAnimBg="0" build="p"/>
      <p:bldP spid="76848" grpId="0" bldLvl="0" animBg="1"/>
      <p:bldP spid="76849" grpId="0" bldLvl="0" animBg="1"/>
      <p:bldP spid="44" grpId="0"/>
      <p:bldP spid="5" grpId="0"/>
      <p:bldP spid="30" grpId="0" bldLvl="0" animBg="1"/>
      <p:bldP spid="31" grpId="0"/>
      <p:bldP spid="32" grpId="0" bldLvl="0" animBg="1"/>
      <p:bldP spid="7687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131755" y="1623854"/>
            <a:ext cx="197040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AutoNum type="circleNumDbPlain" startAt="3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能量关系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75781" name="Object 5"/>
          <p:cNvGraphicFramePr>
            <a:graphicFrameLocks noChangeAspect="1"/>
          </p:cNvGraphicFramePr>
          <p:nvPr/>
        </p:nvGraphicFramePr>
        <p:xfrm>
          <a:off x="2135188" y="4082415"/>
          <a:ext cx="236061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95" name="Equation" r:id="rId1" imgW="1155700" imgH="444500" progId="Equation.DSMT4">
                  <p:embed/>
                </p:oleObj>
              </mc:Choice>
              <mc:Fallback>
                <p:oleObj name="Equation" r:id="rId1" imgW="1155700" imgH="444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4082415"/>
                        <a:ext cx="236061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3724603" y="1552893"/>
            <a:ext cx="4967287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>
                <a:latin typeface="楷体_GB2312" pitchFamily="49" charset="-122"/>
              </a:rPr>
              <a:t>电容不断释放能量被电阻吸收</a:t>
            </a:r>
            <a:r>
              <a:rPr kumimoji="1" lang="en-US" altLang="zh-CN">
                <a:latin typeface="楷体_GB2312" pitchFamily="49" charset="-122"/>
              </a:rPr>
              <a:t>,    </a:t>
            </a:r>
            <a:r>
              <a:rPr kumimoji="1" lang="zh-CN" altLang="en-US">
                <a:latin typeface="楷体_GB2312" pitchFamily="49" charset="-122"/>
              </a:rPr>
              <a:t>直到全部消耗完毕。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1343025" y="2771140"/>
            <a:ext cx="2482215" cy="58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设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 i="1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7" name="Text Box 11"/>
          <p:cNvSpPr txBox="1">
            <a:spLocks noChangeArrowheads="1"/>
          </p:cNvSpPr>
          <p:nvPr/>
        </p:nvSpPr>
        <p:spPr bwMode="auto">
          <a:xfrm>
            <a:off x="3796030" y="2801620"/>
            <a:ext cx="2488565" cy="5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电容放出能量：             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75788" name="Object 12"/>
          <p:cNvGraphicFramePr>
            <a:graphicFrameLocks noChangeAspect="1"/>
          </p:cNvGraphicFramePr>
          <p:nvPr/>
        </p:nvGraphicFramePr>
        <p:xfrm>
          <a:off x="7311710" y="2563495"/>
          <a:ext cx="122555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96" name="公式" r:id="rId3" imgW="660400" imgH="596900" progId="Equation.3">
                  <p:embed/>
                </p:oleObj>
              </mc:Choice>
              <mc:Fallback>
                <p:oleObj name="公式" r:id="rId3" imgW="660400" imgH="596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1710" y="2563495"/>
                        <a:ext cx="122555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9" name="Text Box 13"/>
          <p:cNvSpPr txBox="1">
            <a:spLocks noChangeArrowheads="1"/>
          </p:cNvSpPr>
          <p:nvPr/>
        </p:nvSpPr>
        <p:spPr bwMode="auto">
          <a:xfrm>
            <a:off x="1276033" y="3425985"/>
            <a:ext cx="4392612" cy="5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电阻吸收（消耗）能量：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75790" name="Object 14"/>
          <p:cNvGraphicFramePr>
            <a:graphicFrameLocks noChangeAspect="1"/>
          </p:cNvGraphicFramePr>
          <p:nvPr/>
        </p:nvGraphicFramePr>
        <p:xfrm>
          <a:off x="4492626" y="4042762"/>
          <a:ext cx="32893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97" name="Equation" r:id="rId5" imgW="1625600" imgH="558800" progId="Equation.DSMT4">
                  <p:embed/>
                </p:oleObj>
              </mc:Choice>
              <mc:Fallback>
                <p:oleObj name="Equation" r:id="rId5" imgW="1625600" imgH="558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26" y="4042762"/>
                        <a:ext cx="3289300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1" name="Object 15"/>
          <p:cNvGraphicFramePr>
            <a:graphicFrameLocks noChangeAspect="1"/>
          </p:cNvGraphicFramePr>
          <p:nvPr/>
        </p:nvGraphicFramePr>
        <p:xfrm>
          <a:off x="6024580" y="5145723"/>
          <a:ext cx="1652587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98" name="公式" r:id="rId7" imgW="901700" imgH="596900" progId="Equation.3">
                  <p:embed/>
                </p:oleObj>
              </mc:Choice>
              <mc:Fallback>
                <p:oleObj name="公式" r:id="rId7" imgW="901700" imgH="5969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80" y="5145723"/>
                        <a:ext cx="1652587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7" name="Object 31"/>
          <p:cNvGraphicFramePr>
            <a:graphicFrameLocks noChangeAspect="1"/>
          </p:cNvGraphicFramePr>
          <p:nvPr/>
        </p:nvGraphicFramePr>
        <p:xfrm>
          <a:off x="7758130" y="3987165"/>
          <a:ext cx="26447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99" name="Equation" r:id="rId9" imgW="1308100" imgH="558800" progId="Equation.DSMT4">
                  <p:embed/>
                </p:oleObj>
              </mc:Choice>
              <mc:Fallback>
                <p:oleObj name="Equation" r:id="rId9" imgW="1308100" imgH="5588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8130" y="3987165"/>
                        <a:ext cx="2644775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8" name="Object 32"/>
          <p:cNvGraphicFramePr>
            <a:graphicFrameLocks noChangeAspect="1"/>
          </p:cNvGraphicFramePr>
          <p:nvPr/>
        </p:nvGraphicFramePr>
        <p:xfrm>
          <a:off x="2819402" y="5023519"/>
          <a:ext cx="3209925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100" name="Equation" r:id="rId11" imgW="1676400" imgH="711200" progId="Equation.DSMT4">
                  <p:embed/>
                </p:oleObj>
              </mc:Choice>
              <mc:Fallback>
                <p:oleObj name="Equation" r:id="rId11" imgW="1676400" imgH="7112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2" y="5023519"/>
                        <a:ext cx="3209925" cy="135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11" name="AutoShape 35"/>
          <p:cNvSpPr>
            <a:spLocks noChangeArrowheads="1"/>
          </p:cNvSpPr>
          <p:nvPr/>
        </p:nvSpPr>
        <p:spPr bwMode="auto">
          <a:xfrm>
            <a:off x="3076894" y="1769428"/>
            <a:ext cx="649287" cy="144462"/>
          </a:xfrm>
          <a:prstGeom prst="rightArrow">
            <a:avLst>
              <a:gd name="adj1" fmla="val 50000"/>
              <a:gd name="adj2" fmla="val 112363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12" name="AutoShape 36"/>
          <p:cNvSpPr>
            <a:spLocks noChangeArrowheads="1"/>
          </p:cNvSpPr>
          <p:nvPr/>
        </p:nvSpPr>
        <p:spPr bwMode="auto">
          <a:xfrm>
            <a:off x="6375100" y="2995613"/>
            <a:ext cx="720725" cy="144462"/>
          </a:xfrm>
          <a:prstGeom prst="rightArrow">
            <a:avLst>
              <a:gd name="adj1" fmla="val 50000"/>
              <a:gd name="adj2" fmla="val 124726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13" name="AutoShape 37"/>
          <p:cNvSpPr>
            <a:spLocks noChangeArrowheads="1"/>
          </p:cNvSpPr>
          <p:nvPr/>
        </p:nvSpPr>
        <p:spPr bwMode="auto">
          <a:xfrm>
            <a:off x="5307013" y="3643948"/>
            <a:ext cx="792162" cy="144462"/>
          </a:xfrm>
          <a:prstGeom prst="rightArrow">
            <a:avLst>
              <a:gd name="adj1" fmla="val 50000"/>
              <a:gd name="adj2" fmla="val 137088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5817" name="Group 4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75818" name="Picture 42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819" name="Text Box 4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5820" name="Group 4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75821" name="Picture 45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822" name="Text Box 4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5846" name="Group 70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75847" name="Picture 71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848" name="Text Box 72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5850" name="Group 74"/>
          <p:cNvGrpSpPr/>
          <p:nvPr/>
        </p:nvGrpSpPr>
        <p:grpSpPr bwMode="auto">
          <a:xfrm>
            <a:off x="8814135" y="1698977"/>
            <a:ext cx="2224087" cy="1728787"/>
            <a:chOff x="501" y="799"/>
            <a:chExt cx="1401" cy="1089"/>
          </a:xfrm>
        </p:grpSpPr>
        <p:sp>
          <p:nvSpPr>
            <p:cNvPr id="75831" name="Line 55"/>
            <p:cNvSpPr>
              <a:spLocks noChangeShapeType="1"/>
            </p:cNvSpPr>
            <p:nvPr/>
          </p:nvSpPr>
          <p:spPr bwMode="auto">
            <a:xfrm>
              <a:off x="968" y="845"/>
              <a:ext cx="86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28" name="Line 52"/>
            <p:cNvSpPr>
              <a:spLocks noChangeShapeType="1"/>
            </p:cNvSpPr>
            <p:nvPr/>
          </p:nvSpPr>
          <p:spPr bwMode="auto">
            <a:xfrm>
              <a:off x="1292" y="845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29" name="Line 53"/>
            <p:cNvSpPr>
              <a:spLocks noChangeShapeType="1"/>
            </p:cNvSpPr>
            <p:nvPr/>
          </p:nvSpPr>
          <p:spPr bwMode="auto">
            <a:xfrm flipV="1">
              <a:off x="968" y="845"/>
              <a:ext cx="0" cy="46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30" name="Line 54"/>
            <p:cNvSpPr>
              <a:spLocks noChangeShapeType="1"/>
            </p:cNvSpPr>
            <p:nvPr/>
          </p:nvSpPr>
          <p:spPr bwMode="auto">
            <a:xfrm flipH="1">
              <a:off x="968" y="1390"/>
              <a:ext cx="7" cy="49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32" name="Line 56"/>
            <p:cNvSpPr>
              <a:spLocks noChangeShapeType="1"/>
            </p:cNvSpPr>
            <p:nvPr/>
          </p:nvSpPr>
          <p:spPr bwMode="auto">
            <a:xfrm>
              <a:off x="968" y="1888"/>
              <a:ext cx="86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33" name="Line 57"/>
            <p:cNvSpPr>
              <a:spLocks noChangeShapeType="1"/>
            </p:cNvSpPr>
            <p:nvPr/>
          </p:nvSpPr>
          <p:spPr bwMode="auto">
            <a:xfrm>
              <a:off x="1836" y="845"/>
              <a:ext cx="0" cy="10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34" name="Text Box 58"/>
            <p:cNvSpPr txBox="1">
              <a:spLocks noChangeArrowheads="1"/>
            </p:cNvSpPr>
            <p:nvPr/>
          </p:nvSpPr>
          <p:spPr bwMode="auto">
            <a:xfrm>
              <a:off x="501" y="1148"/>
              <a:ext cx="36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35" name="Text Box 59"/>
            <p:cNvSpPr txBox="1">
              <a:spLocks noChangeArrowheads="1"/>
            </p:cNvSpPr>
            <p:nvPr/>
          </p:nvSpPr>
          <p:spPr bwMode="auto">
            <a:xfrm>
              <a:off x="1519" y="1162"/>
              <a:ext cx="26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36" name="Text Box 60"/>
            <p:cNvSpPr txBox="1">
              <a:spLocks noChangeArrowheads="1"/>
            </p:cNvSpPr>
            <p:nvPr/>
          </p:nvSpPr>
          <p:spPr bwMode="auto">
            <a:xfrm>
              <a:off x="694" y="961"/>
              <a:ext cx="23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37" name="Text Box 61"/>
            <p:cNvSpPr txBox="1">
              <a:spLocks noChangeArrowheads="1"/>
            </p:cNvSpPr>
            <p:nvPr/>
          </p:nvSpPr>
          <p:spPr bwMode="auto">
            <a:xfrm>
              <a:off x="658" y="1453"/>
              <a:ext cx="31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 algn="ctr"/>
              <a:r>
                <a:rPr kumimoji="1" lang="zh-CN" altLang="en-US" sz="24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838" name="Text Box 62"/>
            <p:cNvSpPr txBox="1">
              <a:spLocks noChangeArrowheads="1"/>
            </p:cNvSpPr>
            <p:nvPr/>
          </p:nvSpPr>
          <p:spPr bwMode="auto">
            <a:xfrm>
              <a:off x="1066" y="1162"/>
              <a:ext cx="26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5839" name="Group 63"/>
            <p:cNvGrpSpPr/>
            <p:nvPr/>
          </p:nvGrpSpPr>
          <p:grpSpPr bwMode="auto">
            <a:xfrm>
              <a:off x="839" y="1299"/>
              <a:ext cx="240" cy="93"/>
              <a:chOff x="3787" y="2478"/>
              <a:chExt cx="240" cy="93"/>
            </a:xfrm>
          </p:grpSpPr>
          <p:sp>
            <p:nvSpPr>
              <p:cNvPr id="75840" name="Line 64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41" name="Line 65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5842" name="Rectangle 66"/>
            <p:cNvSpPr>
              <a:spLocks noChangeArrowheads="1"/>
            </p:cNvSpPr>
            <p:nvPr/>
          </p:nvSpPr>
          <p:spPr bwMode="auto">
            <a:xfrm>
              <a:off x="1775" y="116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49" name="Text Box 73"/>
            <p:cNvSpPr txBox="1">
              <a:spLocks noChangeArrowheads="1"/>
            </p:cNvSpPr>
            <p:nvPr/>
          </p:nvSpPr>
          <p:spPr bwMode="auto">
            <a:xfrm>
              <a:off x="1292" y="799"/>
              <a:ext cx="26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能量的释放和吸收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5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30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5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7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7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0"/>
                                        <p:tgtEl>
                                          <p:spTgt spid="7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0"/>
                                        <p:tgtEl>
                                          <p:spTgt spid="7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0"/>
                                        <p:tgtEl>
                                          <p:spTgt spid="7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 bldLvl="0" animBg="1" autoUpdateAnimBg="0"/>
      <p:bldP spid="75783" grpId="0" bldLvl="0" animBg="1"/>
      <p:bldP spid="75785" grpId="0" autoUpdateAnimBg="0" uiExpand="1" build="p"/>
      <p:bldP spid="75787" grpId="0" bldLvl="0" animBg="1"/>
      <p:bldP spid="75789" grpId="0" autoUpdateAnimBg="0" uiExpand="1" build="p"/>
      <p:bldP spid="75811" grpId="0" bldLvl="0" animBg="1"/>
      <p:bldP spid="75812" grpId="0" bldLvl="0" animBg="1"/>
      <p:bldP spid="7581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1056022" y="1484471"/>
            <a:ext cx="1439863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2-1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1634490" y="1389698"/>
            <a:ext cx="8738235" cy="12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CN">
                <a:latin typeface="楷体_GB2312" pitchFamily="49" charset="-122"/>
              </a:rPr>
              <a:t>    </a:t>
            </a:r>
            <a:r>
              <a:rPr kumimoji="1" lang="zh-CN" altLang="en-US">
                <a:latin typeface="楷体_GB2312" pitchFamily="49" charset="-122"/>
              </a:rPr>
              <a:t>图示电路中的电容原充有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24</a:t>
            </a:r>
            <a:r>
              <a:rPr kumimoji="1"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  <a:r>
              <a:rPr kumimoji="1" lang="zh-CN" altLang="en-US">
                <a:latin typeface="楷体_GB2312" pitchFamily="49" charset="-122"/>
              </a:rPr>
              <a:t>电压，</a:t>
            </a:r>
            <a:endParaRPr kumimoji="1" lang="zh-CN" altLang="en-US">
              <a:latin typeface="楷体_GB2312" pitchFamily="49" charset="-122"/>
            </a:endParaRPr>
          </a:p>
          <a:p>
            <a:pPr>
              <a:lnSpc>
                <a:spcPct val="140000"/>
              </a:lnSpc>
            </a:pPr>
            <a:r>
              <a:rPr kumimoji="1" lang="zh-CN" altLang="en-US">
                <a:latin typeface="楷体_GB2312" pitchFamily="49" charset="-122"/>
              </a:rPr>
              <a:t>求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en-US">
                <a:latin typeface="楷体_GB2312" pitchFamily="49" charset="-122"/>
              </a:rPr>
              <a:t>闭合后，电容电压和各支路电流随时间变化的规律。</a:t>
            </a:r>
            <a:endParaRPr kumimoji="1" lang="zh-CN" altLang="en-US">
              <a:latin typeface="楷体_GB2312" pitchFamily="49" charset="-122"/>
            </a:endParaRPr>
          </a:p>
        </p:txBody>
      </p:sp>
      <p:grpSp>
        <p:nvGrpSpPr>
          <p:cNvPr id="111696" name="Group 80"/>
          <p:cNvGrpSpPr/>
          <p:nvPr/>
        </p:nvGrpSpPr>
        <p:grpSpPr bwMode="auto">
          <a:xfrm>
            <a:off x="7322820" y="3482478"/>
            <a:ext cx="2689225" cy="2195692"/>
            <a:chOff x="3895" y="1378"/>
            <a:chExt cx="1389" cy="964"/>
          </a:xfrm>
        </p:grpSpPr>
        <p:sp>
          <p:nvSpPr>
            <p:cNvPr id="111636" name="Line 20"/>
            <p:cNvSpPr>
              <a:spLocks noChangeShapeType="1"/>
            </p:cNvSpPr>
            <p:nvPr/>
          </p:nvSpPr>
          <p:spPr bwMode="auto">
            <a:xfrm>
              <a:off x="4241" y="1389"/>
              <a:ext cx="9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23" name="Line 7"/>
            <p:cNvSpPr>
              <a:spLocks noChangeShapeType="1"/>
            </p:cNvSpPr>
            <p:nvPr/>
          </p:nvSpPr>
          <p:spPr bwMode="auto">
            <a:xfrm>
              <a:off x="4631" y="1390"/>
              <a:ext cx="317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24" name="Text Box 8"/>
            <p:cNvSpPr txBox="1">
              <a:spLocks noChangeArrowheads="1"/>
            </p:cNvSpPr>
            <p:nvPr/>
          </p:nvSpPr>
          <p:spPr bwMode="auto">
            <a:xfrm>
              <a:off x="4242" y="1485"/>
              <a:ext cx="243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25" name="Line 9"/>
            <p:cNvSpPr>
              <a:spLocks noChangeShapeType="1"/>
            </p:cNvSpPr>
            <p:nvPr/>
          </p:nvSpPr>
          <p:spPr bwMode="auto">
            <a:xfrm flipV="1">
              <a:off x="5213" y="1389"/>
              <a:ext cx="8" cy="9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26" name="Line 10"/>
            <p:cNvSpPr>
              <a:spLocks noChangeShapeType="1"/>
            </p:cNvSpPr>
            <p:nvPr/>
          </p:nvSpPr>
          <p:spPr bwMode="auto">
            <a:xfrm>
              <a:off x="4241" y="2341"/>
              <a:ext cx="9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1627" name="Group 11"/>
            <p:cNvGrpSpPr/>
            <p:nvPr/>
          </p:nvGrpSpPr>
          <p:grpSpPr bwMode="auto">
            <a:xfrm rot="5400000">
              <a:off x="4196" y="1706"/>
              <a:ext cx="90" cy="273"/>
              <a:chOff x="4014" y="2387"/>
              <a:chExt cx="91" cy="227"/>
            </a:xfrm>
          </p:grpSpPr>
          <p:sp>
            <p:nvSpPr>
              <p:cNvPr id="111628" name="Line 12"/>
              <p:cNvSpPr>
                <a:spLocks noChangeShapeType="1"/>
              </p:cNvSpPr>
              <p:nvPr/>
            </p:nvSpPr>
            <p:spPr bwMode="auto">
              <a:xfrm>
                <a:off x="4014" y="2387"/>
                <a:ext cx="0" cy="22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629" name="Line 13"/>
              <p:cNvSpPr>
                <a:spLocks noChangeShapeType="1"/>
              </p:cNvSpPr>
              <p:nvPr/>
            </p:nvSpPr>
            <p:spPr bwMode="auto">
              <a:xfrm>
                <a:off x="4105" y="2387"/>
                <a:ext cx="0" cy="22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1630" name="Rectangle 14"/>
            <p:cNvSpPr>
              <a:spLocks noChangeArrowheads="1"/>
            </p:cNvSpPr>
            <p:nvPr/>
          </p:nvSpPr>
          <p:spPr bwMode="auto">
            <a:xfrm>
              <a:off x="5169" y="1707"/>
              <a:ext cx="115" cy="31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31" name="Text Box 15"/>
            <p:cNvSpPr txBox="1">
              <a:spLocks noChangeArrowheads="1"/>
            </p:cNvSpPr>
            <p:nvPr/>
          </p:nvSpPr>
          <p:spPr bwMode="auto">
            <a:xfrm>
              <a:off x="4331" y="1737"/>
              <a:ext cx="43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2" name="Text Box 16"/>
            <p:cNvSpPr txBox="1">
              <a:spLocks noChangeArrowheads="1"/>
            </p:cNvSpPr>
            <p:nvPr/>
          </p:nvSpPr>
          <p:spPr bwMode="auto">
            <a:xfrm>
              <a:off x="4794" y="1783"/>
              <a:ext cx="399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11633" name="Text Box 17"/>
            <p:cNvSpPr txBox="1">
              <a:spLocks noChangeArrowheads="1"/>
            </p:cNvSpPr>
            <p:nvPr/>
          </p:nvSpPr>
          <p:spPr bwMode="auto">
            <a:xfrm>
              <a:off x="3895" y="1530"/>
              <a:ext cx="35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11634" name="Line 18"/>
            <p:cNvSpPr>
              <a:spLocks noChangeShapeType="1"/>
            </p:cNvSpPr>
            <p:nvPr/>
          </p:nvSpPr>
          <p:spPr bwMode="auto">
            <a:xfrm>
              <a:off x="4241" y="1389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35" name="Line 19"/>
            <p:cNvSpPr>
              <a:spLocks noChangeShapeType="1"/>
            </p:cNvSpPr>
            <p:nvPr/>
          </p:nvSpPr>
          <p:spPr bwMode="auto">
            <a:xfrm>
              <a:off x="4241" y="1888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37" name="Text Box 21"/>
            <p:cNvSpPr txBox="1">
              <a:spLocks noChangeArrowheads="1"/>
            </p:cNvSpPr>
            <p:nvPr/>
          </p:nvSpPr>
          <p:spPr bwMode="auto">
            <a:xfrm>
              <a:off x="4195" y="1945"/>
              <a:ext cx="31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38" name="Text Box 22"/>
            <p:cNvSpPr txBox="1">
              <a:spLocks noChangeArrowheads="1"/>
            </p:cNvSpPr>
            <p:nvPr/>
          </p:nvSpPr>
          <p:spPr bwMode="auto">
            <a:xfrm>
              <a:off x="4651" y="1378"/>
              <a:ext cx="250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1687" name="Group 71"/>
          <p:cNvGrpSpPr/>
          <p:nvPr/>
        </p:nvGrpSpPr>
        <p:grpSpPr bwMode="auto">
          <a:xfrm>
            <a:off x="5809313" y="3855438"/>
            <a:ext cx="1728787" cy="1198563"/>
            <a:chOff x="3061" y="1389"/>
            <a:chExt cx="1089" cy="755"/>
          </a:xfrm>
        </p:grpSpPr>
        <p:sp>
          <p:nvSpPr>
            <p:cNvPr id="111640" name="AutoShape 24"/>
            <p:cNvSpPr>
              <a:spLocks noChangeArrowheads="1"/>
            </p:cNvSpPr>
            <p:nvPr/>
          </p:nvSpPr>
          <p:spPr bwMode="auto">
            <a:xfrm rot="16200000">
              <a:off x="3470" y="1343"/>
              <a:ext cx="136" cy="862"/>
            </a:xfrm>
            <a:prstGeom prst="downArrow">
              <a:avLst>
                <a:gd name="adj1" fmla="val 50000"/>
                <a:gd name="adj2" fmla="val 158456"/>
              </a:avLst>
            </a:prstGeom>
            <a:solidFill>
              <a:srgbClr val="00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11641" name="Text Box 25"/>
            <p:cNvSpPr txBox="1">
              <a:spLocks noChangeArrowheads="1"/>
            </p:cNvSpPr>
            <p:nvPr/>
          </p:nvSpPr>
          <p:spPr bwMode="auto">
            <a:xfrm>
              <a:off x="3224" y="1776"/>
              <a:ext cx="52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32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&gt;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42" name="Text Box 26"/>
            <p:cNvSpPr txBox="1">
              <a:spLocks noChangeArrowheads="1"/>
            </p:cNvSpPr>
            <p:nvPr/>
          </p:nvSpPr>
          <p:spPr bwMode="auto">
            <a:xfrm>
              <a:off x="3061" y="1389"/>
              <a:ext cx="10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等效电路</a:t>
              </a:r>
              <a:endParaRPr lang="zh-CN" altLang="en-US"/>
            </a:p>
          </p:txBody>
        </p:sp>
      </p:grpSp>
      <p:grpSp>
        <p:nvGrpSpPr>
          <p:cNvPr id="111651" name="Group 3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11652" name="Picture 3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653" name="Text Box 3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1654" name="Group 3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11655" name="Picture 3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656" name="Text Box 4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1697" name="Group 81"/>
          <p:cNvGrpSpPr/>
          <p:nvPr/>
        </p:nvGrpSpPr>
        <p:grpSpPr bwMode="auto">
          <a:xfrm>
            <a:off x="1109980" y="2942633"/>
            <a:ext cx="4365625" cy="2807292"/>
            <a:chOff x="448" y="1141"/>
            <a:chExt cx="2180" cy="1174"/>
          </a:xfrm>
        </p:grpSpPr>
        <p:sp>
          <p:nvSpPr>
            <p:cNvPr id="111658" name="Line 42"/>
            <p:cNvSpPr>
              <a:spLocks noChangeShapeType="1"/>
            </p:cNvSpPr>
            <p:nvPr/>
          </p:nvSpPr>
          <p:spPr bwMode="auto">
            <a:xfrm>
              <a:off x="1338" y="1362"/>
              <a:ext cx="122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59" name="Text Box 43"/>
            <p:cNvSpPr txBox="1">
              <a:spLocks noChangeArrowheads="1"/>
            </p:cNvSpPr>
            <p:nvPr/>
          </p:nvSpPr>
          <p:spPr bwMode="auto">
            <a:xfrm>
              <a:off x="1703" y="1988"/>
              <a:ext cx="250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60" name="Text Box 44"/>
            <p:cNvSpPr txBox="1">
              <a:spLocks noChangeArrowheads="1"/>
            </p:cNvSpPr>
            <p:nvPr/>
          </p:nvSpPr>
          <p:spPr bwMode="auto">
            <a:xfrm>
              <a:off x="1084" y="1156"/>
              <a:ext cx="240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61" name="Text Box 45"/>
            <p:cNvSpPr txBox="1">
              <a:spLocks noChangeArrowheads="1"/>
            </p:cNvSpPr>
            <p:nvPr/>
          </p:nvSpPr>
          <p:spPr bwMode="auto">
            <a:xfrm>
              <a:off x="1529" y="1671"/>
              <a:ext cx="399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3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11662" name="Line 46"/>
            <p:cNvSpPr>
              <a:spLocks noChangeShapeType="1"/>
            </p:cNvSpPr>
            <p:nvPr/>
          </p:nvSpPr>
          <p:spPr bwMode="auto">
            <a:xfrm>
              <a:off x="1656" y="1369"/>
              <a:ext cx="317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3" name="Line 47"/>
            <p:cNvSpPr>
              <a:spLocks noChangeShapeType="1"/>
            </p:cNvSpPr>
            <p:nvPr/>
          </p:nvSpPr>
          <p:spPr bwMode="auto">
            <a:xfrm>
              <a:off x="1106" y="1414"/>
              <a:ext cx="227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64" name="Text Box 48"/>
            <p:cNvSpPr txBox="1">
              <a:spLocks noChangeArrowheads="1"/>
            </p:cNvSpPr>
            <p:nvPr/>
          </p:nvSpPr>
          <p:spPr bwMode="auto">
            <a:xfrm>
              <a:off x="767" y="1463"/>
              <a:ext cx="242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65" name="Line 49"/>
            <p:cNvSpPr>
              <a:spLocks noChangeShapeType="1"/>
            </p:cNvSpPr>
            <p:nvPr/>
          </p:nvSpPr>
          <p:spPr bwMode="auto">
            <a:xfrm flipV="1">
              <a:off x="2555" y="1362"/>
              <a:ext cx="8" cy="9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66" name="Line 50"/>
            <p:cNvSpPr>
              <a:spLocks noChangeShapeType="1"/>
            </p:cNvSpPr>
            <p:nvPr/>
          </p:nvSpPr>
          <p:spPr bwMode="auto">
            <a:xfrm flipH="1">
              <a:off x="1973" y="1362"/>
              <a:ext cx="0" cy="9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67" name="Line 51"/>
            <p:cNvSpPr>
              <a:spLocks noChangeShapeType="1"/>
            </p:cNvSpPr>
            <p:nvPr/>
          </p:nvSpPr>
          <p:spPr bwMode="auto">
            <a:xfrm>
              <a:off x="749" y="2315"/>
              <a:ext cx="181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1668" name="Group 52"/>
            <p:cNvGrpSpPr/>
            <p:nvPr/>
          </p:nvGrpSpPr>
          <p:grpSpPr bwMode="auto">
            <a:xfrm rot="5400000">
              <a:off x="704" y="1679"/>
              <a:ext cx="90" cy="273"/>
              <a:chOff x="4014" y="2387"/>
              <a:chExt cx="91" cy="227"/>
            </a:xfrm>
          </p:grpSpPr>
          <p:sp>
            <p:nvSpPr>
              <p:cNvPr id="111669" name="Line 53"/>
              <p:cNvSpPr>
                <a:spLocks noChangeShapeType="1"/>
              </p:cNvSpPr>
              <p:nvPr/>
            </p:nvSpPr>
            <p:spPr bwMode="auto">
              <a:xfrm>
                <a:off x="4014" y="2387"/>
                <a:ext cx="0" cy="22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670" name="Line 54"/>
              <p:cNvSpPr>
                <a:spLocks noChangeShapeType="1"/>
              </p:cNvSpPr>
              <p:nvPr/>
            </p:nvSpPr>
            <p:spPr bwMode="auto">
              <a:xfrm>
                <a:off x="4105" y="2387"/>
                <a:ext cx="0" cy="22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1671" name="Text Box 55"/>
            <p:cNvSpPr txBox="1">
              <a:spLocks noChangeArrowheads="1"/>
            </p:cNvSpPr>
            <p:nvPr/>
          </p:nvSpPr>
          <p:spPr bwMode="auto">
            <a:xfrm>
              <a:off x="839" y="1715"/>
              <a:ext cx="436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72" name="Text Box 56"/>
            <p:cNvSpPr txBox="1">
              <a:spLocks noChangeArrowheads="1"/>
            </p:cNvSpPr>
            <p:nvPr/>
          </p:nvSpPr>
          <p:spPr bwMode="auto">
            <a:xfrm>
              <a:off x="1322" y="1444"/>
              <a:ext cx="399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11673" name="Text Box 57"/>
            <p:cNvSpPr txBox="1">
              <a:spLocks noChangeArrowheads="1"/>
            </p:cNvSpPr>
            <p:nvPr/>
          </p:nvSpPr>
          <p:spPr bwMode="auto">
            <a:xfrm>
              <a:off x="2119" y="1761"/>
              <a:ext cx="399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11674" name="Text Box 58"/>
            <p:cNvSpPr txBox="1">
              <a:spLocks noChangeArrowheads="1"/>
            </p:cNvSpPr>
            <p:nvPr/>
          </p:nvSpPr>
          <p:spPr bwMode="auto">
            <a:xfrm>
              <a:off x="448" y="1508"/>
              <a:ext cx="352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11675" name="Line 59"/>
            <p:cNvSpPr>
              <a:spLocks noChangeShapeType="1"/>
            </p:cNvSpPr>
            <p:nvPr/>
          </p:nvSpPr>
          <p:spPr bwMode="auto">
            <a:xfrm flipH="1">
              <a:off x="748" y="1362"/>
              <a:ext cx="1" cy="39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76" name="Line 60"/>
            <p:cNvSpPr>
              <a:spLocks noChangeShapeType="1"/>
            </p:cNvSpPr>
            <p:nvPr/>
          </p:nvSpPr>
          <p:spPr bwMode="auto">
            <a:xfrm>
              <a:off x="749" y="1861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77" name="Line 61"/>
            <p:cNvSpPr>
              <a:spLocks noChangeShapeType="1"/>
            </p:cNvSpPr>
            <p:nvPr/>
          </p:nvSpPr>
          <p:spPr bwMode="auto">
            <a:xfrm flipH="1">
              <a:off x="1076" y="1369"/>
              <a:ext cx="273" cy="22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78" name="Rectangle 62"/>
            <p:cNvSpPr>
              <a:spLocks noChangeArrowheads="1"/>
            </p:cNvSpPr>
            <p:nvPr/>
          </p:nvSpPr>
          <p:spPr bwMode="auto">
            <a:xfrm>
              <a:off x="1908" y="1680"/>
              <a:ext cx="136" cy="31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79" name="Line 63"/>
            <p:cNvSpPr>
              <a:spLocks noChangeShapeType="1"/>
            </p:cNvSpPr>
            <p:nvPr/>
          </p:nvSpPr>
          <p:spPr bwMode="auto">
            <a:xfrm>
              <a:off x="749" y="1362"/>
              <a:ext cx="40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80" name="Text Box 64"/>
            <p:cNvSpPr txBox="1">
              <a:spLocks noChangeArrowheads="1"/>
            </p:cNvSpPr>
            <p:nvPr/>
          </p:nvSpPr>
          <p:spPr bwMode="auto">
            <a:xfrm>
              <a:off x="703" y="1923"/>
              <a:ext cx="318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81" name="Text Box 65"/>
            <p:cNvSpPr txBox="1">
              <a:spLocks noChangeArrowheads="1"/>
            </p:cNvSpPr>
            <p:nvPr/>
          </p:nvSpPr>
          <p:spPr bwMode="auto">
            <a:xfrm>
              <a:off x="2156" y="1353"/>
              <a:ext cx="250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82" name="Text Box 66"/>
            <p:cNvSpPr txBox="1">
              <a:spLocks noChangeArrowheads="1"/>
            </p:cNvSpPr>
            <p:nvPr/>
          </p:nvSpPr>
          <p:spPr bwMode="auto">
            <a:xfrm>
              <a:off x="1739" y="1141"/>
              <a:ext cx="25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83" name="Line 67"/>
            <p:cNvSpPr>
              <a:spLocks noChangeShapeType="1"/>
            </p:cNvSpPr>
            <p:nvPr/>
          </p:nvSpPr>
          <p:spPr bwMode="auto">
            <a:xfrm>
              <a:off x="2154" y="1359"/>
              <a:ext cx="317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684" name="Line 68"/>
            <p:cNvSpPr>
              <a:spLocks noChangeShapeType="1"/>
            </p:cNvSpPr>
            <p:nvPr/>
          </p:nvSpPr>
          <p:spPr bwMode="auto">
            <a:xfrm>
              <a:off x="1973" y="2017"/>
              <a:ext cx="0" cy="227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85" name="Rectangle 69"/>
            <p:cNvSpPr>
              <a:spLocks noChangeArrowheads="1"/>
            </p:cNvSpPr>
            <p:nvPr/>
          </p:nvSpPr>
          <p:spPr bwMode="auto">
            <a:xfrm>
              <a:off x="2492" y="1680"/>
              <a:ext cx="136" cy="31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1686" name="Rectangle 70"/>
            <p:cNvSpPr>
              <a:spLocks noChangeArrowheads="1"/>
            </p:cNvSpPr>
            <p:nvPr/>
          </p:nvSpPr>
          <p:spPr bwMode="auto">
            <a:xfrm rot="16200000">
              <a:off x="1518" y="1193"/>
              <a:ext cx="136" cy="363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1693" name="Group 77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11694" name="Picture 78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695" name="Text Box 79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电路零输入响应例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11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8" grpId="0" bldLvl="0" animBg="1"/>
      <p:bldP spid="111619" grpId="0" bldLvl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820" name="Object 92"/>
          <p:cNvGraphicFramePr>
            <a:graphicFrameLocks noChangeAspect="1"/>
          </p:cNvGraphicFramePr>
          <p:nvPr/>
        </p:nvGraphicFramePr>
        <p:xfrm>
          <a:off x="2553020" y="3498215"/>
          <a:ext cx="473075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11" name="公式" r:id="rId1" imgW="2286000" imgH="469900" progId="Equation.3">
                  <p:embed/>
                </p:oleObj>
              </mc:Choice>
              <mc:Fallback>
                <p:oleObj name="公式" r:id="rId1" imgW="2286000" imgH="469900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3020" y="3498215"/>
                        <a:ext cx="473075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821" name="Text Box 93"/>
          <p:cNvSpPr txBox="1">
            <a:spLocks noChangeArrowheads="1"/>
          </p:cNvSpPr>
          <p:nvPr/>
        </p:nvSpPr>
        <p:spPr bwMode="auto">
          <a:xfrm>
            <a:off x="1920240" y="5585460"/>
            <a:ext cx="165989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分流得：</a:t>
            </a:r>
            <a:endParaRPr lang="zh-CN" altLang="en-US"/>
          </a:p>
        </p:txBody>
      </p:sp>
      <p:graphicFrame>
        <p:nvGraphicFramePr>
          <p:cNvPr id="73823" name="Object 95"/>
          <p:cNvGraphicFramePr>
            <a:graphicFrameLocks noChangeAspect="1"/>
          </p:cNvGraphicFramePr>
          <p:nvPr/>
        </p:nvGraphicFramePr>
        <p:xfrm>
          <a:off x="2426972" y="4218623"/>
          <a:ext cx="33845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12" name="公式" r:id="rId3" imgW="1993900" imgH="469900" progId="Equation.3">
                  <p:embed/>
                </p:oleObj>
              </mc:Choice>
              <mc:Fallback>
                <p:oleObj name="公式" r:id="rId3" imgW="1993900" imgH="469900" progId="Equation.3">
                  <p:embed/>
                  <p:pic>
                    <p:nvPicPr>
                      <p:cNvPr id="0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6972" y="4218623"/>
                        <a:ext cx="33845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24" name="Object 96"/>
          <p:cNvGraphicFramePr>
            <a:graphicFrameLocks noChangeAspect="1"/>
          </p:cNvGraphicFramePr>
          <p:nvPr/>
        </p:nvGraphicFramePr>
        <p:xfrm>
          <a:off x="3504248" y="5226685"/>
          <a:ext cx="3182937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13" name="Equation" r:id="rId5" imgW="1625600" imgH="558800" progId="Equation.DSMT4">
                  <p:embed/>
                </p:oleObj>
              </mc:Choice>
              <mc:Fallback>
                <p:oleObj name="Equation" r:id="rId5" imgW="1625600" imgH="558800" progId="Equation.DSMT4">
                  <p:embed/>
                  <p:pic>
                    <p:nvPicPr>
                      <p:cNvPr id="0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248" y="5226685"/>
                        <a:ext cx="3182937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25" name="Object 97"/>
          <p:cNvGraphicFramePr>
            <a:graphicFrameLocks noChangeAspect="1"/>
          </p:cNvGraphicFramePr>
          <p:nvPr/>
        </p:nvGraphicFramePr>
        <p:xfrm>
          <a:off x="6817360" y="5226719"/>
          <a:ext cx="3081338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14" name="Equation" r:id="rId7" imgW="1625600" imgH="558800" progId="Equation.DSMT4">
                  <p:embed/>
                </p:oleObj>
              </mc:Choice>
              <mc:Fallback>
                <p:oleObj name="Equation" r:id="rId7" imgW="1625600" imgH="558800" progId="Equation.DSMT4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7360" y="5226719"/>
                        <a:ext cx="3081338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831" name="Group 10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73832" name="Picture 104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833" name="Text Box 10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3834" name="Group 10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73835" name="Picture 107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836" name="Text Box 10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3849" name="Group 121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73850" name="Picture 122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851" name="Text Box 123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3852" name="Group 124"/>
          <p:cNvGrpSpPr/>
          <p:nvPr/>
        </p:nvGrpSpPr>
        <p:grpSpPr bwMode="auto">
          <a:xfrm>
            <a:off x="9077645" y="3688433"/>
            <a:ext cx="2205044" cy="1609725"/>
            <a:chOff x="3895" y="1328"/>
            <a:chExt cx="1389" cy="1014"/>
          </a:xfrm>
        </p:grpSpPr>
        <p:sp>
          <p:nvSpPr>
            <p:cNvPr id="73853" name="Line 125"/>
            <p:cNvSpPr>
              <a:spLocks noChangeShapeType="1"/>
            </p:cNvSpPr>
            <p:nvPr/>
          </p:nvSpPr>
          <p:spPr bwMode="auto">
            <a:xfrm>
              <a:off x="4241" y="1389"/>
              <a:ext cx="9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54" name="Line 126"/>
            <p:cNvSpPr>
              <a:spLocks noChangeShapeType="1"/>
            </p:cNvSpPr>
            <p:nvPr/>
          </p:nvSpPr>
          <p:spPr bwMode="auto">
            <a:xfrm>
              <a:off x="4631" y="1390"/>
              <a:ext cx="317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55" name="Text Box 127"/>
            <p:cNvSpPr txBox="1">
              <a:spLocks noChangeArrowheads="1"/>
            </p:cNvSpPr>
            <p:nvPr/>
          </p:nvSpPr>
          <p:spPr bwMode="auto">
            <a:xfrm>
              <a:off x="4242" y="1435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56" name="Line 128"/>
            <p:cNvSpPr>
              <a:spLocks noChangeShapeType="1"/>
            </p:cNvSpPr>
            <p:nvPr/>
          </p:nvSpPr>
          <p:spPr bwMode="auto">
            <a:xfrm flipV="1">
              <a:off x="5213" y="1389"/>
              <a:ext cx="8" cy="9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57" name="Line 129"/>
            <p:cNvSpPr>
              <a:spLocks noChangeShapeType="1"/>
            </p:cNvSpPr>
            <p:nvPr/>
          </p:nvSpPr>
          <p:spPr bwMode="auto">
            <a:xfrm>
              <a:off x="4241" y="2341"/>
              <a:ext cx="9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3858" name="Group 130"/>
            <p:cNvGrpSpPr/>
            <p:nvPr/>
          </p:nvGrpSpPr>
          <p:grpSpPr bwMode="auto">
            <a:xfrm rot="5400000">
              <a:off x="4196" y="1706"/>
              <a:ext cx="90" cy="273"/>
              <a:chOff x="4014" y="2387"/>
              <a:chExt cx="91" cy="227"/>
            </a:xfrm>
          </p:grpSpPr>
          <p:sp>
            <p:nvSpPr>
              <p:cNvPr id="73859" name="Line 131"/>
              <p:cNvSpPr>
                <a:spLocks noChangeShapeType="1"/>
              </p:cNvSpPr>
              <p:nvPr/>
            </p:nvSpPr>
            <p:spPr bwMode="auto">
              <a:xfrm>
                <a:off x="4014" y="2387"/>
                <a:ext cx="0" cy="22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60" name="Line 132"/>
              <p:cNvSpPr>
                <a:spLocks noChangeShapeType="1"/>
              </p:cNvSpPr>
              <p:nvPr/>
            </p:nvSpPr>
            <p:spPr bwMode="auto">
              <a:xfrm>
                <a:off x="4105" y="2387"/>
                <a:ext cx="0" cy="22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3861" name="Rectangle 133"/>
            <p:cNvSpPr>
              <a:spLocks noChangeArrowheads="1"/>
            </p:cNvSpPr>
            <p:nvPr/>
          </p:nvSpPr>
          <p:spPr bwMode="auto">
            <a:xfrm>
              <a:off x="5169" y="1707"/>
              <a:ext cx="115" cy="31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62" name="Text Box 134"/>
            <p:cNvSpPr txBox="1">
              <a:spLocks noChangeArrowheads="1"/>
            </p:cNvSpPr>
            <p:nvPr/>
          </p:nvSpPr>
          <p:spPr bwMode="auto">
            <a:xfrm>
              <a:off x="4331" y="1687"/>
              <a:ext cx="43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63" name="Text Box 135"/>
            <p:cNvSpPr txBox="1">
              <a:spLocks noChangeArrowheads="1"/>
            </p:cNvSpPr>
            <p:nvPr/>
          </p:nvSpPr>
          <p:spPr bwMode="auto">
            <a:xfrm>
              <a:off x="4794" y="1733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3864" name="Text Box 136"/>
            <p:cNvSpPr txBox="1">
              <a:spLocks noChangeArrowheads="1"/>
            </p:cNvSpPr>
            <p:nvPr/>
          </p:nvSpPr>
          <p:spPr bwMode="auto">
            <a:xfrm>
              <a:off x="3895" y="1480"/>
              <a:ext cx="3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3865" name="Line 137"/>
            <p:cNvSpPr>
              <a:spLocks noChangeShapeType="1"/>
            </p:cNvSpPr>
            <p:nvPr/>
          </p:nvSpPr>
          <p:spPr bwMode="auto">
            <a:xfrm>
              <a:off x="4241" y="1389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66" name="Line 138"/>
            <p:cNvSpPr>
              <a:spLocks noChangeShapeType="1"/>
            </p:cNvSpPr>
            <p:nvPr/>
          </p:nvSpPr>
          <p:spPr bwMode="auto">
            <a:xfrm>
              <a:off x="4241" y="1888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67" name="Text Box 139"/>
            <p:cNvSpPr txBox="1">
              <a:spLocks noChangeArrowheads="1"/>
            </p:cNvSpPr>
            <p:nvPr/>
          </p:nvSpPr>
          <p:spPr bwMode="auto">
            <a:xfrm>
              <a:off x="4195" y="1895"/>
              <a:ext cx="3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68" name="Text Box 140"/>
            <p:cNvSpPr txBox="1">
              <a:spLocks noChangeArrowheads="1"/>
            </p:cNvSpPr>
            <p:nvPr/>
          </p:nvSpPr>
          <p:spPr bwMode="auto">
            <a:xfrm>
              <a:off x="4651" y="1328"/>
              <a:ext cx="25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3873" name="Group 145"/>
          <p:cNvGrpSpPr/>
          <p:nvPr/>
        </p:nvGrpSpPr>
        <p:grpSpPr bwMode="auto">
          <a:xfrm>
            <a:off x="7832413" y="1194118"/>
            <a:ext cx="3460757" cy="2046287"/>
            <a:chOff x="448" y="1026"/>
            <a:chExt cx="2180" cy="1289"/>
          </a:xfrm>
        </p:grpSpPr>
        <p:sp>
          <p:nvSpPr>
            <p:cNvPr id="73874" name="Line 146"/>
            <p:cNvSpPr>
              <a:spLocks noChangeShapeType="1"/>
            </p:cNvSpPr>
            <p:nvPr/>
          </p:nvSpPr>
          <p:spPr bwMode="auto">
            <a:xfrm>
              <a:off x="1338" y="1362"/>
              <a:ext cx="122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75" name="Text Box 147"/>
            <p:cNvSpPr txBox="1">
              <a:spLocks noChangeArrowheads="1"/>
            </p:cNvSpPr>
            <p:nvPr/>
          </p:nvSpPr>
          <p:spPr bwMode="auto">
            <a:xfrm>
              <a:off x="1703" y="1933"/>
              <a:ext cx="25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76" name="Text Box 148"/>
            <p:cNvSpPr txBox="1">
              <a:spLocks noChangeArrowheads="1"/>
            </p:cNvSpPr>
            <p:nvPr/>
          </p:nvSpPr>
          <p:spPr bwMode="auto">
            <a:xfrm>
              <a:off x="1084" y="1071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77" name="Text Box 149"/>
            <p:cNvSpPr txBox="1">
              <a:spLocks noChangeArrowheads="1"/>
            </p:cNvSpPr>
            <p:nvPr/>
          </p:nvSpPr>
          <p:spPr bwMode="auto">
            <a:xfrm>
              <a:off x="1529" y="1616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3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3878" name="Line 150"/>
            <p:cNvSpPr>
              <a:spLocks noChangeShapeType="1"/>
            </p:cNvSpPr>
            <p:nvPr/>
          </p:nvSpPr>
          <p:spPr bwMode="auto">
            <a:xfrm>
              <a:off x="1656" y="1369"/>
              <a:ext cx="317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79" name="Line 151"/>
            <p:cNvSpPr>
              <a:spLocks noChangeShapeType="1"/>
            </p:cNvSpPr>
            <p:nvPr/>
          </p:nvSpPr>
          <p:spPr bwMode="auto">
            <a:xfrm>
              <a:off x="1106" y="1414"/>
              <a:ext cx="227" cy="22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880" name="Text Box 152"/>
            <p:cNvSpPr txBox="1">
              <a:spLocks noChangeArrowheads="1"/>
            </p:cNvSpPr>
            <p:nvPr/>
          </p:nvSpPr>
          <p:spPr bwMode="auto">
            <a:xfrm>
              <a:off x="767" y="1408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81" name="Line 153"/>
            <p:cNvSpPr>
              <a:spLocks noChangeShapeType="1"/>
            </p:cNvSpPr>
            <p:nvPr/>
          </p:nvSpPr>
          <p:spPr bwMode="auto">
            <a:xfrm flipV="1">
              <a:off x="2555" y="1362"/>
              <a:ext cx="8" cy="9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82" name="Line 154"/>
            <p:cNvSpPr>
              <a:spLocks noChangeShapeType="1"/>
            </p:cNvSpPr>
            <p:nvPr/>
          </p:nvSpPr>
          <p:spPr bwMode="auto">
            <a:xfrm flipH="1">
              <a:off x="1973" y="1362"/>
              <a:ext cx="0" cy="9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83" name="Line 155"/>
            <p:cNvSpPr>
              <a:spLocks noChangeShapeType="1"/>
            </p:cNvSpPr>
            <p:nvPr/>
          </p:nvSpPr>
          <p:spPr bwMode="auto">
            <a:xfrm>
              <a:off x="749" y="2315"/>
              <a:ext cx="181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3884" name="Group 156"/>
            <p:cNvGrpSpPr/>
            <p:nvPr/>
          </p:nvGrpSpPr>
          <p:grpSpPr bwMode="auto">
            <a:xfrm rot="5400000">
              <a:off x="704" y="1679"/>
              <a:ext cx="90" cy="273"/>
              <a:chOff x="4014" y="2387"/>
              <a:chExt cx="91" cy="227"/>
            </a:xfrm>
          </p:grpSpPr>
          <p:sp>
            <p:nvSpPr>
              <p:cNvPr id="73885" name="Line 157"/>
              <p:cNvSpPr>
                <a:spLocks noChangeShapeType="1"/>
              </p:cNvSpPr>
              <p:nvPr/>
            </p:nvSpPr>
            <p:spPr bwMode="auto">
              <a:xfrm>
                <a:off x="4014" y="2387"/>
                <a:ext cx="0" cy="22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86" name="Line 158"/>
              <p:cNvSpPr>
                <a:spLocks noChangeShapeType="1"/>
              </p:cNvSpPr>
              <p:nvPr/>
            </p:nvSpPr>
            <p:spPr bwMode="auto">
              <a:xfrm>
                <a:off x="4105" y="2387"/>
                <a:ext cx="0" cy="22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3887" name="Text Box 159"/>
            <p:cNvSpPr txBox="1">
              <a:spLocks noChangeArrowheads="1"/>
            </p:cNvSpPr>
            <p:nvPr/>
          </p:nvSpPr>
          <p:spPr bwMode="auto">
            <a:xfrm>
              <a:off x="839" y="1660"/>
              <a:ext cx="43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88" name="Text Box 160"/>
            <p:cNvSpPr txBox="1">
              <a:spLocks noChangeArrowheads="1"/>
            </p:cNvSpPr>
            <p:nvPr/>
          </p:nvSpPr>
          <p:spPr bwMode="auto">
            <a:xfrm>
              <a:off x="1322" y="1389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3889" name="Text Box 161"/>
            <p:cNvSpPr txBox="1">
              <a:spLocks noChangeArrowheads="1"/>
            </p:cNvSpPr>
            <p:nvPr/>
          </p:nvSpPr>
          <p:spPr bwMode="auto">
            <a:xfrm>
              <a:off x="2119" y="1706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3890" name="Text Box 162"/>
            <p:cNvSpPr txBox="1">
              <a:spLocks noChangeArrowheads="1"/>
            </p:cNvSpPr>
            <p:nvPr/>
          </p:nvSpPr>
          <p:spPr bwMode="auto">
            <a:xfrm>
              <a:off x="448" y="1453"/>
              <a:ext cx="3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3891" name="Line 163"/>
            <p:cNvSpPr>
              <a:spLocks noChangeShapeType="1"/>
            </p:cNvSpPr>
            <p:nvPr/>
          </p:nvSpPr>
          <p:spPr bwMode="auto">
            <a:xfrm flipH="1">
              <a:off x="748" y="1362"/>
              <a:ext cx="1" cy="39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92" name="Line 164"/>
            <p:cNvSpPr>
              <a:spLocks noChangeShapeType="1"/>
            </p:cNvSpPr>
            <p:nvPr/>
          </p:nvSpPr>
          <p:spPr bwMode="auto">
            <a:xfrm>
              <a:off x="749" y="1861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93" name="Line 165"/>
            <p:cNvSpPr>
              <a:spLocks noChangeShapeType="1"/>
            </p:cNvSpPr>
            <p:nvPr/>
          </p:nvSpPr>
          <p:spPr bwMode="auto">
            <a:xfrm flipH="1">
              <a:off x="1076" y="1369"/>
              <a:ext cx="273" cy="22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94" name="Rectangle 166"/>
            <p:cNvSpPr>
              <a:spLocks noChangeArrowheads="1"/>
            </p:cNvSpPr>
            <p:nvPr/>
          </p:nvSpPr>
          <p:spPr bwMode="auto">
            <a:xfrm>
              <a:off x="1908" y="1680"/>
              <a:ext cx="136" cy="31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95" name="Line 167"/>
            <p:cNvSpPr>
              <a:spLocks noChangeShapeType="1"/>
            </p:cNvSpPr>
            <p:nvPr/>
          </p:nvSpPr>
          <p:spPr bwMode="auto">
            <a:xfrm>
              <a:off x="749" y="1362"/>
              <a:ext cx="40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96" name="Text Box 168"/>
            <p:cNvSpPr txBox="1">
              <a:spLocks noChangeArrowheads="1"/>
            </p:cNvSpPr>
            <p:nvPr/>
          </p:nvSpPr>
          <p:spPr bwMode="auto">
            <a:xfrm>
              <a:off x="703" y="1868"/>
              <a:ext cx="3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97" name="Text Box 169"/>
            <p:cNvSpPr txBox="1">
              <a:spLocks noChangeArrowheads="1"/>
            </p:cNvSpPr>
            <p:nvPr/>
          </p:nvSpPr>
          <p:spPr bwMode="auto">
            <a:xfrm>
              <a:off x="2156" y="1298"/>
              <a:ext cx="25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98" name="Text Box 170"/>
            <p:cNvSpPr txBox="1">
              <a:spLocks noChangeArrowheads="1"/>
            </p:cNvSpPr>
            <p:nvPr/>
          </p:nvSpPr>
          <p:spPr bwMode="auto">
            <a:xfrm>
              <a:off x="1703" y="1026"/>
              <a:ext cx="25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899" name="Line 171"/>
            <p:cNvSpPr>
              <a:spLocks noChangeShapeType="1"/>
            </p:cNvSpPr>
            <p:nvPr/>
          </p:nvSpPr>
          <p:spPr bwMode="auto">
            <a:xfrm>
              <a:off x="2154" y="1359"/>
              <a:ext cx="317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900" name="Line 172"/>
            <p:cNvSpPr>
              <a:spLocks noChangeShapeType="1"/>
            </p:cNvSpPr>
            <p:nvPr/>
          </p:nvSpPr>
          <p:spPr bwMode="auto">
            <a:xfrm>
              <a:off x="1973" y="2017"/>
              <a:ext cx="0" cy="227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901" name="Rectangle 173"/>
            <p:cNvSpPr>
              <a:spLocks noChangeArrowheads="1"/>
            </p:cNvSpPr>
            <p:nvPr/>
          </p:nvSpPr>
          <p:spPr bwMode="auto">
            <a:xfrm>
              <a:off x="2492" y="1680"/>
              <a:ext cx="136" cy="31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902" name="Rectangle 174"/>
            <p:cNvSpPr>
              <a:spLocks noChangeArrowheads="1"/>
            </p:cNvSpPr>
            <p:nvPr/>
          </p:nvSpPr>
          <p:spPr bwMode="auto">
            <a:xfrm rot="16200000">
              <a:off x="1518" y="1193"/>
              <a:ext cx="136" cy="363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1620" name="Text Box 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59500" y="1421641"/>
            <a:ext cx="504825" cy="521970"/>
          </a:xfrm>
          <a:prstGeom prst="rect">
            <a:avLst/>
          </a:prstGeom>
          <a:solidFill>
            <a:srgbClr val="66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400">
              <a:ea typeface="仿宋_GB2312" pitchFamily="49" charset="-122"/>
            </a:endParaRPr>
          </a:p>
        </p:txBody>
      </p:sp>
      <p:sp>
        <p:nvSpPr>
          <p:cNvPr id="111621" name="Text Box 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708785" y="1423035"/>
            <a:ext cx="5985510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>
                <a:latin typeface="楷体_GB2312" pitchFamily="49" charset="-122"/>
              </a:rPr>
              <a:t>这是一个求一阶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RC</a:t>
            </a:r>
            <a:r>
              <a:rPr lang="en-US" altLang="zh-CN" b="0" i="1">
                <a:latin typeface="Times New Roman" panose="02020603050405020304" pitchFamily="18" charset="0"/>
              </a:rPr>
              <a:t> </a:t>
            </a:r>
            <a:r>
              <a:rPr lang="zh-CN" altLang="en-US">
                <a:latin typeface="楷体_GB2312" pitchFamily="49" charset="-122"/>
              </a:rPr>
              <a:t>零输入响应问题，</a:t>
            </a:r>
            <a:endParaRPr lang="zh-CN" altLang="en-US">
              <a:latin typeface="楷体_GB2312" pitchFamily="49" charset="-122"/>
            </a:endParaRPr>
          </a:p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>
                <a:latin typeface="楷体_GB2312" pitchFamily="49" charset="-122"/>
              </a:rPr>
              <a:t>有：</a:t>
            </a:r>
            <a:endParaRPr lang="zh-CN" altLang="en-US">
              <a:latin typeface="楷体_GB2312" pitchFamily="49" charset="-122"/>
            </a:endParaRPr>
          </a:p>
        </p:txBody>
      </p:sp>
      <p:graphicFrame>
        <p:nvGraphicFramePr>
          <p:cNvPr id="111643" name="Object 27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642554" y="1985328"/>
          <a:ext cx="27495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02" name="Equation" r:id="rId14" imgW="1612900" imgH="457200" progId="Equation.DSMT4">
                  <p:embed/>
                </p:oleObj>
              </mc:Choice>
              <mc:Fallback>
                <p:oleObj name="Equation" r:id="rId14" imgW="1612900" imgH="457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2554" y="1985328"/>
                        <a:ext cx="274955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88" name="Object 72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2570798" y="3010853"/>
          <a:ext cx="53467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03" name="公式" r:id="rId17" imgW="3352800" imgH="317500" progId="Equation.3">
                  <p:embed/>
                </p:oleObj>
              </mc:Choice>
              <mc:Fallback>
                <p:oleObj name="公式" r:id="rId17" imgW="3352800" imgH="317500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798" y="3010853"/>
                        <a:ext cx="53467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11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1000"/>
                                        <p:tgtEl>
                                          <p:spTgt spid="11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7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1000"/>
                                        <p:tgtEl>
                                          <p:spTgt spid="7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7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1000"/>
                                        <p:tgtEl>
                                          <p:spTgt spid="7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21" grpId="0" bldLvl="0" animBg="1"/>
      <p:bldP spid="111620" grpId="0" bldLvl="0" animBg="1"/>
      <p:bldP spid="111621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63" name="Group 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68964" name="Picture 4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8965" name="Text Box 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68966" name="Group 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68967" name="Picture 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8968" name="Text Box 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69015" name="Rectangle 55"/>
          <p:cNvSpPr>
            <a:spLocks noChangeArrowheads="1"/>
          </p:cNvSpPr>
          <p:nvPr/>
        </p:nvSpPr>
        <p:spPr bwMode="auto">
          <a:xfrm>
            <a:off x="806452" y="904716"/>
            <a:ext cx="1655763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2-2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9016" name="Text Box 56"/>
          <p:cNvSpPr txBox="1">
            <a:spLocks noChangeArrowheads="1"/>
          </p:cNvSpPr>
          <p:nvPr/>
        </p:nvSpPr>
        <p:spPr bwMode="auto">
          <a:xfrm>
            <a:off x="1105535" y="1447165"/>
            <a:ext cx="10243820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楷体_GB2312" pitchFamily="49" charset="-122"/>
              </a:rPr>
              <a:t>求</a:t>
            </a:r>
            <a:r>
              <a:rPr kumimoji="1" lang="en-US" altLang="zh-CN" b="0" dirty="0">
                <a:latin typeface="楷体_GB2312" pitchFamily="49" charset="-122"/>
              </a:rPr>
              <a:t>:(1)</a:t>
            </a:r>
            <a:r>
              <a:rPr kumimoji="1" lang="zh-CN" altLang="en-US" dirty="0">
                <a:latin typeface="楷体_GB2312" pitchFamily="49" charset="-122"/>
              </a:rPr>
              <a:t>图示电路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en-US" dirty="0">
                <a:latin typeface="楷体_GB2312" pitchFamily="49" charset="-122"/>
              </a:rPr>
              <a:t>闭合后各元件的电压和电流随时间变化的规律</a:t>
            </a:r>
            <a:r>
              <a:rPr kumimoji="1" lang="en-US" altLang="zh-CN" dirty="0">
                <a:latin typeface="楷体_GB2312" pitchFamily="49" charset="-122"/>
              </a:rPr>
              <a:t>;</a:t>
            </a:r>
            <a:endParaRPr kumimoji="1" lang="en-US" altLang="zh-CN" dirty="0">
              <a:latin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b="0" dirty="0">
                <a:latin typeface="楷体_GB2312" pitchFamily="49" charset="-122"/>
              </a:rPr>
              <a:t>   (2</a:t>
            </a:r>
            <a:r>
              <a:rPr kumimoji="1" lang="zh-CN" altLang="en-US" b="0" dirty="0">
                <a:latin typeface="楷体_GB2312" pitchFamily="49" charset="-122"/>
              </a:rPr>
              <a:t>）</a:t>
            </a:r>
            <a:r>
              <a:rPr kumimoji="1" lang="zh-CN" altLang="en-US" dirty="0">
                <a:latin typeface="楷体_GB2312" pitchFamily="49" charset="-122"/>
              </a:rPr>
              <a:t>电容的初始储能和最终时刻的储能及电阻的耗能。</a:t>
            </a:r>
            <a:endParaRPr kumimoji="1" lang="zh-CN" altLang="en-US" dirty="0">
              <a:latin typeface="楷体_GB2312" pitchFamily="49" charset="-122"/>
            </a:endParaRPr>
          </a:p>
        </p:txBody>
      </p:sp>
      <p:sp>
        <p:nvSpPr>
          <p:cNvPr id="169050" name="Text Box 90"/>
          <p:cNvSpPr txBox="1">
            <a:spLocks noChangeArrowheads="1"/>
          </p:cNvSpPr>
          <p:nvPr/>
        </p:nvSpPr>
        <p:spPr bwMode="auto">
          <a:xfrm>
            <a:off x="1131255" y="2919606"/>
            <a:ext cx="504825" cy="521970"/>
          </a:xfrm>
          <a:prstGeom prst="rect">
            <a:avLst/>
          </a:prstGeom>
          <a:solidFill>
            <a:srgbClr val="66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lang="zh-CN" altLang="en-US" sz="2400">
              <a:ea typeface="仿宋_GB2312" pitchFamily="49" charset="-122"/>
            </a:endParaRPr>
          </a:p>
        </p:txBody>
      </p:sp>
      <p:sp>
        <p:nvSpPr>
          <p:cNvPr id="169051" name="Text Box 91"/>
          <p:cNvSpPr txBox="1">
            <a:spLocks noChangeArrowheads="1"/>
          </p:cNvSpPr>
          <p:nvPr/>
        </p:nvSpPr>
        <p:spPr bwMode="auto">
          <a:xfrm>
            <a:off x="1775460" y="2847975"/>
            <a:ext cx="3866515" cy="121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 eaLnBrk="1" latinLnBrk="0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dirty="0">
                <a:latin typeface="楷体_GB2312" pitchFamily="49" charset="-122"/>
              </a:rPr>
              <a:t>这是一个求一阶</a:t>
            </a: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RC</a:t>
            </a:r>
            <a:endParaRPr lang="en-US" altLang="zh-CN" b="0" i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dirty="0">
                <a:latin typeface="楷体_GB2312" pitchFamily="49" charset="-122"/>
              </a:rPr>
              <a:t>零输入响应问题，</a:t>
            </a:r>
            <a:r>
              <a:rPr lang="zh-CN" altLang="en-US" dirty="0" smtClean="0">
                <a:latin typeface="楷体_GB2312" pitchFamily="49" charset="-122"/>
              </a:rPr>
              <a:t>有：</a:t>
            </a:r>
            <a:endParaRPr lang="zh-CN" altLang="en-US" dirty="0">
              <a:latin typeface="楷体_GB2312" pitchFamily="49" charset="-122"/>
            </a:endParaRPr>
          </a:p>
        </p:txBody>
      </p:sp>
      <p:graphicFrame>
        <p:nvGraphicFramePr>
          <p:cNvPr id="169052" name="Object 92"/>
          <p:cNvGraphicFramePr>
            <a:graphicFrameLocks noChangeAspect="1"/>
          </p:cNvGraphicFramePr>
          <p:nvPr/>
        </p:nvGraphicFramePr>
        <p:xfrm>
          <a:off x="1991995" y="4147185"/>
          <a:ext cx="317944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67" name="公式" r:id="rId2" imgW="1778000" imgH="660400" progId="Equation.3">
                  <p:embed/>
                </p:oleObj>
              </mc:Choice>
              <mc:Fallback>
                <p:oleObj name="公式" r:id="rId2" imgW="1778000" imgH="660400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995" y="4147185"/>
                        <a:ext cx="317944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053" name="Text Box 93"/>
          <p:cNvSpPr txBox="1">
            <a:spLocks noChangeArrowheads="1"/>
          </p:cNvSpPr>
          <p:nvPr/>
        </p:nvSpPr>
        <p:spPr bwMode="auto">
          <a:xfrm>
            <a:off x="1980582" y="5373087"/>
            <a:ext cx="367347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20V</a:t>
            </a:r>
            <a:endParaRPr kumimoji="1"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69057" name="Group 97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69058" name="Picture 98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059" name="Text Box 99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69063" name="Group 103"/>
          <p:cNvGrpSpPr/>
          <p:nvPr/>
        </p:nvGrpSpPr>
        <p:grpSpPr bwMode="auto">
          <a:xfrm>
            <a:off x="5653724" y="2705452"/>
            <a:ext cx="6048375" cy="2528888"/>
            <a:chOff x="703" y="1207"/>
            <a:chExt cx="3810" cy="1593"/>
          </a:xfrm>
        </p:grpSpPr>
        <p:sp>
          <p:nvSpPr>
            <p:cNvPr id="169045" name="Line 85"/>
            <p:cNvSpPr>
              <a:spLocks noChangeShapeType="1"/>
            </p:cNvSpPr>
            <p:nvPr/>
          </p:nvSpPr>
          <p:spPr bwMode="auto">
            <a:xfrm>
              <a:off x="3288" y="1525"/>
              <a:ext cx="771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019" name="Line 59"/>
            <p:cNvSpPr>
              <a:spLocks noChangeShapeType="1"/>
            </p:cNvSpPr>
            <p:nvPr/>
          </p:nvSpPr>
          <p:spPr bwMode="auto">
            <a:xfrm>
              <a:off x="4059" y="1525"/>
              <a:ext cx="0" cy="122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020" name="Line 60"/>
            <p:cNvSpPr>
              <a:spLocks noChangeShapeType="1"/>
            </p:cNvSpPr>
            <p:nvPr/>
          </p:nvSpPr>
          <p:spPr bwMode="auto">
            <a:xfrm>
              <a:off x="1837" y="2749"/>
              <a:ext cx="2222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021" name="Line 61"/>
            <p:cNvSpPr>
              <a:spLocks noChangeShapeType="1"/>
            </p:cNvSpPr>
            <p:nvPr/>
          </p:nvSpPr>
          <p:spPr bwMode="auto">
            <a:xfrm>
              <a:off x="1837" y="1525"/>
              <a:ext cx="1179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022" name="Line 62"/>
            <p:cNvSpPr>
              <a:spLocks noChangeShapeType="1"/>
            </p:cNvSpPr>
            <p:nvPr/>
          </p:nvSpPr>
          <p:spPr bwMode="auto">
            <a:xfrm>
              <a:off x="1837" y="1525"/>
              <a:ext cx="0" cy="27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023" name="Line 63"/>
            <p:cNvSpPr>
              <a:spLocks noChangeShapeType="1"/>
            </p:cNvSpPr>
            <p:nvPr/>
          </p:nvSpPr>
          <p:spPr bwMode="auto">
            <a:xfrm>
              <a:off x="1837" y="1888"/>
              <a:ext cx="0" cy="499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024" name="Line 64"/>
            <p:cNvSpPr>
              <a:spLocks noChangeShapeType="1"/>
            </p:cNvSpPr>
            <p:nvPr/>
          </p:nvSpPr>
          <p:spPr bwMode="auto">
            <a:xfrm flipV="1">
              <a:off x="1837" y="2478"/>
              <a:ext cx="0" cy="272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9025" name="Group 65"/>
            <p:cNvGrpSpPr/>
            <p:nvPr/>
          </p:nvGrpSpPr>
          <p:grpSpPr bwMode="auto">
            <a:xfrm>
              <a:off x="1701" y="1797"/>
              <a:ext cx="318" cy="90"/>
              <a:chOff x="4059" y="1117"/>
              <a:chExt cx="318" cy="90"/>
            </a:xfrm>
          </p:grpSpPr>
          <p:sp>
            <p:nvSpPr>
              <p:cNvPr id="169026" name="Line 66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027" name="Line 67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69028" name="Group 68"/>
            <p:cNvGrpSpPr/>
            <p:nvPr/>
          </p:nvGrpSpPr>
          <p:grpSpPr bwMode="auto">
            <a:xfrm>
              <a:off x="1701" y="2387"/>
              <a:ext cx="318" cy="90"/>
              <a:chOff x="4059" y="1117"/>
              <a:chExt cx="318" cy="90"/>
            </a:xfrm>
          </p:grpSpPr>
          <p:sp>
            <p:nvSpPr>
              <p:cNvPr id="169029" name="Line 69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9030" name="Line 70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69031" name="Text Box 71" descr="斜纹布"/>
            <p:cNvSpPr txBox="1">
              <a:spLocks noChangeArrowheads="1"/>
            </p:cNvSpPr>
            <p:nvPr/>
          </p:nvSpPr>
          <p:spPr bwMode="auto">
            <a:xfrm>
              <a:off x="1847" y="1706"/>
              <a:ext cx="158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(0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) =4V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9032" name="Text Box 72" descr="斜纹布"/>
            <p:cNvSpPr txBox="1">
              <a:spLocks noChangeArrowheads="1"/>
            </p:cNvSpPr>
            <p:nvPr/>
          </p:nvSpPr>
          <p:spPr bwMode="auto">
            <a:xfrm>
              <a:off x="4059" y="1888"/>
              <a:ext cx="45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9033" name="Text Box 73" descr="斜纹布"/>
            <p:cNvSpPr txBox="1">
              <a:spLocks noChangeArrowheads="1"/>
            </p:cNvSpPr>
            <p:nvPr/>
          </p:nvSpPr>
          <p:spPr bwMode="auto">
            <a:xfrm>
              <a:off x="2789" y="1207"/>
              <a:ext cx="45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9034" name="Text Box 74" descr="斜纹布"/>
            <p:cNvSpPr txBox="1">
              <a:spLocks noChangeArrowheads="1"/>
            </p:cNvSpPr>
            <p:nvPr/>
          </p:nvSpPr>
          <p:spPr bwMode="auto">
            <a:xfrm>
              <a:off x="794" y="1661"/>
              <a:ext cx="9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=5F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9035" name="Line 75"/>
            <p:cNvSpPr>
              <a:spLocks noChangeShapeType="1"/>
            </p:cNvSpPr>
            <p:nvPr/>
          </p:nvSpPr>
          <p:spPr bwMode="auto">
            <a:xfrm>
              <a:off x="3515" y="1525"/>
              <a:ext cx="317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036" name="Text Box 76" descr="斜纹布"/>
            <p:cNvSpPr txBox="1">
              <a:spLocks noChangeArrowheads="1"/>
            </p:cNvSpPr>
            <p:nvPr/>
          </p:nvSpPr>
          <p:spPr bwMode="auto">
            <a:xfrm>
              <a:off x="1973" y="2432"/>
              <a:ext cx="27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3200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32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69037" name="Text Box 77" descr="斜纹布"/>
            <p:cNvSpPr txBox="1">
              <a:spLocks noChangeArrowheads="1"/>
            </p:cNvSpPr>
            <p:nvPr/>
          </p:nvSpPr>
          <p:spPr bwMode="auto">
            <a:xfrm>
              <a:off x="4059" y="1525"/>
              <a:ext cx="27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9038" name="Text Box 78" descr="斜纹布"/>
            <p:cNvSpPr txBox="1">
              <a:spLocks noChangeArrowheads="1"/>
            </p:cNvSpPr>
            <p:nvPr/>
          </p:nvSpPr>
          <p:spPr bwMode="auto">
            <a:xfrm>
              <a:off x="4105" y="2250"/>
              <a:ext cx="27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3200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32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69039" name="Text Box 79" descr="斜纹布"/>
            <p:cNvSpPr txBox="1">
              <a:spLocks noChangeArrowheads="1"/>
            </p:cNvSpPr>
            <p:nvPr/>
          </p:nvSpPr>
          <p:spPr bwMode="auto">
            <a:xfrm>
              <a:off x="1973" y="1888"/>
              <a:ext cx="27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3200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32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69040" name="Text Box 80" descr="斜纹布"/>
            <p:cNvSpPr txBox="1">
              <a:spLocks noChangeArrowheads="1"/>
            </p:cNvSpPr>
            <p:nvPr/>
          </p:nvSpPr>
          <p:spPr bwMode="auto">
            <a:xfrm>
              <a:off x="1973" y="2069"/>
              <a:ext cx="27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3200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32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69041" name="Text Box 81" descr="斜纹布"/>
            <p:cNvSpPr txBox="1">
              <a:spLocks noChangeArrowheads="1"/>
            </p:cNvSpPr>
            <p:nvPr/>
          </p:nvSpPr>
          <p:spPr bwMode="auto">
            <a:xfrm>
              <a:off x="3424" y="1207"/>
              <a:ext cx="45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9042" name="Text Box 82" descr="斜纹布"/>
            <p:cNvSpPr txBox="1">
              <a:spLocks noChangeArrowheads="1"/>
            </p:cNvSpPr>
            <p:nvPr/>
          </p:nvSpPr>
          <p:spPr bwMode="auto">
            <a:xfrm>
              <a:off x="703" y="2250"/>
              <a:ext cx="99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=20F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9043" name="Text Box 83" descr="斜纹布"/>
            <p:cNvSpPr txBox="1">
              <a:spLocks noChangeArrowheads="1"/>
            </p:cNvSpPr>
            <p:nvPr/>
          </p:nvSpPr>
          <p:spPr bwMode="auto">
            <a:xfrm>
              <a:off x="1882" y="2251"/>
              <a:ext cx="158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(0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) =24V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9044" name="Rectangle 84"/>
            <p:cNvSpPr>
              <a:spLocks noChangeArrowheads="1"/>
            </p:cNvSpPr>
            <p:nvPr/>
          </p:nvSpPr>
          <p:spPr bwMode="auto">
            <a:xfrm>
              <a:off x="3994" y="1933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047" name="Text Box 87" descr="斜纹布"/>
            <p:cNvSpPr txBox="1">
              <a:spLocks noChangeArrowheads="1"/>
            </p:cNvSpPr>
            <p:nvPr/>
          </p:nvSpPr>
          <p:spPr bwMode="auto">
            <a:xfrm>
              <a:off x="3288" y="1933"/>
              <a:ext cx="79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250k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9048" name="Line 88"/>
            <p:cNvSpPr>
              <a:spLocks noChangeShapeType="1"/>
            </p:cNvSpPr>
            <p:nvPr/>
          </p:nvSpPr>
          <p:spPr bwMode="auto">
            <a:xfrm flipV="1">
              <a:off x="3107" y="1525"/>
              <a:ext cx="181" cy="136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049" name="Line 89"/>
            <p:cNvSpPr>
              <a:spLocks noChangeShapeType="1"/>
            </p:cNvSpPr>
            <p:nvPr/>
          </p:nvSpPr>
          <p:spPr bwMode="auto">
            <a:xfrm>
              <a:off x="3107" y="1434"/>
              <a:ext cx="136" cy="27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060" name="Text Box 100" descr="斜纹布"/>
            <p:cNvSpPr txBox="1">
              <a:spLocks noChangeArrowheads="1"/>
            </p:cNvSpPr>
            <p:nvPr/>
          </p:nvSpPr>
          <p:spPr bwMode="auto">
            <a:xfrm>
              <a:off x="2019" y="1480"/>
              <a:ext cx="27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3200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  <a:endParaRPr kumimoji="1" lang="en-US" altLang="zh-CN" sz="32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/>
              <a:t>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RC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电路零输入响应例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9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9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9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9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9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9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9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9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9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9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2000"/>
                                        <p:tgtEl>
                                          <p:spTgt spid="16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6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15" grpId="0" bldLvl="0" animBg="1"/>
      <p:bldP spid="169016" grpId="0" bldLvl="0" animBg="1" autoUpdateAnimBg="0"/>
      <p:bldP spid="169050" grpId="0" bldLvl="0" animBg="1"/>
      <p:bldP spid="169051" grpId="0" bldLvl="0" animBg="1"/>
      <p:bldP spid="169053" grpId="0" bldLvl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39" name="Group 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67940" name="Picture 4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941" name="Text Box 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67942" name="Group 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67943" name="Picture 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944" name="Text Box 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197215" y="978853"/>
            <a:ext cx="3456940" cy="2520984"/>
            <a:chOff x="3869" y="638"/>
            <a:chExt cx="5444" cy="3970"/>
          </a:xfrm>
        </p:grpSpPr>
        <p:sp>
          <p:nvSpPr>
            <p:cNvPr id="168012" name="Line 76"/>
            <p:cNvSpPr>
              <a:spLocks noChangeShapeType="1"/>
            </p:cNvSpPr>
            <p:nvPr/>
          </p:nvSpPr>
          <p:spPr bwMode="auto">
            <a:xfrm>
              <a:off x="6483" y="1545"/>
              <a:ext cx="1927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3" name="Line 57"/>
            <p:cNvSpPr>
              <a:spLocks noChangeShapeType="1"/>
            </p:cNvSpPr>
            <p:nvPr/>
          </p:nvSpPr>
          <p:spPr bwMode="auto">
            <a:xfrm>
              <a:off x="8410" y="1545"/>
              <a:ext cx="0" cy="306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94" name="Line 58"/>
            <p:cNvSpPr>
              <a:spLocks noChangeShapeType="1"/>
            </p:cNvSpPr>
            <p:nvPr/>
          </p:nvSpPr>
          <p:spPr bwMode="auto">
            <a:xfrm>
              <a:off x="4440" y="4605"/>
              <a:ext cx="3970" cy="3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5" name="Line 59"/>
            <p:cNvSpPr>
              <a:spLocks noChangeShapeType="1"/>
            </p:cNvSpPr>
            <p:nvPr/>
          </p:nvSpPr>
          <p:spPr bwMode="auto">
            <a:xfrm>
              <a:off x="4440" y="1545"/>
              <a:ext cx="1363" cy="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6" name="Line 60"/>
            <p:cNvSpPr>
              <a:spLocks noChangeShapeType="1"/>
            </p:cNvSpPr>
            <p:nvPr/>
          </p:nvSpPr>
          <p:spPr bwMode="auto">
            <a:xfrm>
              <a:off x="4440" y="1545"/>
              <a:ext cx="0" cy="136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997" name="Line 61"/>
            <p:cNvSpPr>
              <a:spLocks noChangeShapeType="1"/>
            </p:cNvSpPr>
            <p:nvPr/>
          </p:nvSpPr>
          <p:spPr bwMode="auto">
            <a:xfrm flipV="1">
              <a:off x="4440" y="3133"/>
              <a:ext cx="0" cy="1475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7998" name="Group 62"/>
            <p:cNvGrpSpPr/>
            <p:nvPr/>
          </p:nvGrpSpPr>
          <p:grpSpPr bwMode="auto">
            <a:xfrm>
              <a:off x="4100" y="2905"/>
              <a:ext cx="795" cy="225"/>
              <a:chOff x="4059" y="1117"/>
              <a:chExt cx="318" cy="90"/>
            </a:xfrm>
          </p:grpSpPr>
          <p:sp>
            <p:nvSpPr>
              <p:cNvPr id="167999" name="Line 63"/>
              <p:cNvSpPr>
                <a:spLocks noChangeShapeType="1"/>
              </p:cNvSpPr>
              <p:nvPr/>
            </p:nvSpPr>
            <p:spPr bwMode="auto">
              <a:xfrm>
                <a:off x="4059" y="111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000" name="Line 64"/>
              <p:cNvSpPr>
                <a:spLocks noChangeShapeType="1"/>
              </p:cNvSpPr>
              <p:nvPr/>
            </p:nvSpPr>
            <p:spPr bwMode="auto">
              <a:xfrm>
                <a:off x="4059" y="1207"/>
                <a:ext cx="318" cy="0"/>
              </a:xfrm>
              <a:prstGeom prst="line">
                <a:avLst/>
              </a:prstGeom>
              <a:noFill/>
              <a:ln w="38100" cap="sq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68001" name="Text Box 65" descr="斜纹布"/>
            <p:cNvSpPr txBox="1">
              <a:spLocks noChangeArrowheads="1"/>
            </p:cNvSpPr>
            <p:nvPr/>
          </p:nvSpPr>
          <p:spPr bwMode="auto">
            <a:xfrm>
              <a:off x="8410" y="2453"/>
              <a:ext cx="903" cy="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8002" name="Text Box 66" descr="斜纹布"/>
            <p:cNvSpPr txBox="1">
              <a:spLocks noChangeArrowheads="1"/>
            </p:cNvSpPr>
            <p:nvPr/>
          </p:nvSpPr>
          <p:spPr bwMode="auto">
            <a:xfrm>
              <a:off x="5123" y="638"/>
              <a:ext cx="1135" cy="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8003" name="Text Box 67" descr="斜纹布"/>
            <p:cNvSpPr txBox="1">
              <a:spLocks noChangeArrowheads="1"/>
            </p:cNvSpPr>
            <p:nvPr/>
          </p:nvSpPr>
          <p:spPr bwMode="auto">
            <a:xfrm>
              <a:off x="3869" y="3130"/>
              <a:ext cx="2270" cy="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4F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8004" name="Line 68"/>
            <p:cNvSpPr>
              <a:spLocks noChangeShapeType="1"/>
            </p:cNvSpPr>
            <p:nvPr/>
          </p:nvSpPr>
          <p:spPr bwMode="auto">
            <a:xfrm>
              <a:off x="7050" y="1555"/>
              <a:ext cx="793" cy="0"/>
            </a:xfrm>
            <a:prstGeom prst="line">
              <a:avLst/>
            </a:prstGeom>
            <a:noFill/>
            <a:ln w="28575" cap="sq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05" name="Text Box 69" descr="斜纹布"/>
            <p:cNvSpPr txBox="1">
              <a:spLocks noChangeArrowheads="1"/>
            </p:cNvSpPr>
            <p:nvPr/>
          </p:nvSpPr>
          <p:spPr bwMode="auto">
            <a:xfrm>
              <a:off x="4780" y="1658"/>
              <a:ext cx="683" cy="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8006" name="Text Box 70" descr="斜纹布"/>
            <p:cNvSpPr txBox="1">
              <a:spLocks noChangeArrowheads="1"/>
            </p:cNvSpPr>
            <p:nvPr/>
          </p:nvSpPr>
          <p:spPr bwMode="auto">
            <a:xfrm>
              <a:off x="8410" y="1545"/>
              <a:ext cx="683" cy="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8007" name="Text Box 71" descr="斜纹布"/>
            <p:cNvSpPr txBox="1">
              <a:spLocks noChangeArrowheads="1"/>
            </p:cNvSpPr>
            <p:nvPr/>
          </p:nvSpPr>
          <p:spPr bwMode="auto">
            <a:xfrm>
              <a:off x="8412" y="3358"/>
              <a:ext cx="683" cy="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3200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32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68008" name="Text Box 72" descr="斜纹布"/>
            <p:cNvSpPr txBox="1">
              <a:spLocks noChangeArrowheads="1"/>
            </p:cNvSpPr>
            <p:nvPr/>
          </p:nvSpPr>
          <p:spPr bwMode="auto">
            <a:xfrm>
              <a:off x="4780" y="3585"/>
              <a:ext cx="683" cy="9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3200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endParaRPr kumimoji="1" lang="en-US" altLang="zh-CN" sz="32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68009" name="Text Box 73" descr="斜纹布"/>
            <p:cNvSpPr txBox="1">
              <a:spLocks noChangeArrowheads="1"/>
            </p:cNvSpPr>
            <p:nvPr/>
          </p:nvSpPr>
          <p:spPr bwMode="auto">
            <a:xfrm>
              <a:off x="6878" y="750"/>
              <a:ext cx="1135" cy="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8010" name="Text Box 74" descr="斜纹布"/>
            <p:cNvSpPr txBox="1">
              <a:spLocks noChangeArrowheads="1"/>
            </p:cNvSpPr>
            <p:nvPr/>
          </p:nvSpPr>
          <p:spPr bwMode="auto">
            <a:xfrm>
              <a:off x="4895" y="2565"/>
              <a:ext cx="1645" cy="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8011" name="Rectangle 75"/>
            <p:cNvSpPr>
              <a:spLocks noChangeArrowheads="1"/>
            </p:cNvSpPr>
            <p:nvPr/>
          </p:nvSpPr>
          <p:spPr bwMode="auto">
            <a:xfrm>
              <a:off x="8298" y="2565"/>
              <a:ext cx="317" cy="795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14" name="Text Box 78" descr="斜纹布"/>
            <p:cNvSpPr txBox="1">
              <a:spLocks noChangeArrowheads="1"/>
            </p:cNvSpPr>
            <p:nvPr/>
          </p:nvSpPr>
          <p:spPr bwMode="auto">
            <a:xfrm>
              <a:off x="6483" y="2565"/>
              <a:ext cx="1985" cy="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250k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68015" name="Line 79"/>
            <p:cNvSpPr>
              <a:spLocks noChangeShapeType="1"/>
            </p:cNvSpPr>
            <p:nvPr/>
          </p:nvSpPr>
          <p:spPr bwMode="auto">
            <a:xfrm flipV="1">
              <a:off x="5858" y="1545"/>
              <a:ext cx="567" cy="340"/>
            </a:xfrm>
            <a:prstGeom prst="line">
              <a:avLst/>
            </a:prstGeom>
            <a:noFill/>
            <a:ln w="28575" cap="sq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016" name="Line 80"/>
            <p:cNvSpPr>
              <a:spLocks noChangeShapeType="1"/>
            </p:cNvSpPr>
            <p:nvPr/>
          </p:nvSpPr>
          <p:spPr bwMode="auto">
            <a:xfrm>
              <a:off x="5973" y="1318"/>
              <a:ext cx="340" cy="79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68017" name="Object 81"/>
          <p:cNvGraphicFramePr>
            <a:graphicFrameLocks noChangeAspect="1"/>
          </p:cNvGraphicFramePr>
          <p:nvPr/>
        </p:nvGraphicFramePr>
        <p:xfrm>
          <a:off x="959485" y="2234565"/>
          <a:ext cx="322326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62" name="Equation" r:id="rId2" imgW="1625600" imgH="304800" progId="Equation.DSMT4">
                  <p:embed/>
                </p:oleObj>
              </mc:Choice>
              <mc:Fallback>
                <p:oleObj name="Equation" r:id="rId2" imgW="1625600" imgH="304800" progId="Equation.DSMT4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485" y="2234565"/>
                        <a:ext cx="322326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018" name="Object 82"/>
          <p:cNvGraphicFramePr>
            <a:graphicFrameLocks noChangeAspect="1"/>
          </p:cNvGraphicFramePr>
          <p:nvPr/>
        </p:nvGraphicFramePr>
        <p:xfrm>
          <a:off x="862015" y="1553532"/>
          <a:ext cx="44291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63" name="公式" r:id="rId4" imgW="2781300" imgH="292100" progId="Equation.3">
                  <p:embed/>
                </p:oleObj>
              </mc:Choice>
              <mc:Fallback>
                <p:oleObj name="公式" r:id="rId4" imgW="2781300" imgH="29210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015" y="1553532"/>
                        <a:ext cx="442912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019" name="Object 83"/>
          <p:cNvGraphicFramePr>
            <a:graphicFrameLocks noChangeAspect="1"/>
          </p:cNvGraphicFramePr>
          <p:nvPr/>
        </p:nvGraphicFramePr>
        <p:xfrm>
          <a:off x="4439285" y="1993265"/>
          <a:ext cx="39497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64" name="Equation" r:id="rId6" imgW="2247900" imgH="520700" progId="Equation.DSMT4">
                  <p:embed/>
                </p:oleObj>
              </mc:Choice>
              <mc:Fallback>
                <p:oleObj name="Equation" r:id="rId6" imgW="2247900" imgH="520700" progId="Equation.DSMT4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9285" y="1993265"/>
                        <a:ext cx="39497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020" name="Object 84"/>
          <p:cNvGraphicFramePr>
            <a:graphicFrameLocks noChangeAspect="1"/>
          </p:cNvGraphicFramePr>
          <p:nvPr/>
        </p:nvGraphicFramePr>
        <p:xfrm>
          <a:off x="937260" y="3003550"/>
          <a:ext cx="7104063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65" name="Equation" r:id="rId8" imgW="3390900" imgH="876300" progId="Equation.DSMT4">
                  <p:embed/>
                </p:oleObj>
              </mc:Choice>
              <mc:Fallback>
                <p:oleObj name="Equation" r:id="rId8" imgW="3390900" imgH="876300" progId="Equation.DSMT4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260" y="3003550"/>
                        <a:ext cx="7104063" cy="171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022" name="Object 86"/>
          <p:cNvGraphicFramePr>
            <a:graphicFrameLocks noChangeAspect="1"/>
          </p:cNvGraphicFramePr>
          <p:nvPr/>
        </p:nvGraphicFramePr>
        <p:xfrm>
          <a:off x="1018224" y="4665663"/>
          <a:ext cx="7126287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66" name="Equation" r:id="rId10" imgW="3670300" imgH="876300" progId="Equation.DSMT4">
                  <p:embed/>
                </p:oleObj>
              </mc:Choice>
              <mc:Fallback>
                <p:oleObj name="Equation" r:id="rId10" imgW="3670300" imgH="876300" progId="Equation.DSMT4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8224" y="4665663"/>
                        <a:ext cx="7126287" cy="154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8026" name="Group 90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68027" name="Picture 91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8028" name="Text Box 92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01901" y="3209331"/>
            <a:ext cx="439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-</a:t>
            </a:r>
            <a:endParaRPr lang="zh-CN" altLang="en-US" sz="4000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6902" y="4822272"/>
            <a:ext cx="439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+</a:t>
            </a:r>
            <a:endParaRPr lang="zh-CN" altLang="en-US" sz="4000" dirty="0">
              <a:solidFill>
                <a:srgbClr val="FF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8209" y="5661671"/>
            <a:ext cx="59912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注意：最终电压</a:t>
            </a:r>
            <a:r>
              <a:rPr lang="en-US" altLang="zh-CN" b="0" dirty="0" smtClean="0">
                <a:solidFill>
                  <a:srgbClr val="FF0000"/>
                </a:solidFill>
              </a:rPr>
              <a:t>u</a:t>
            </a:r>
            <a:r>
              <a:rPr lang="en-US" altLang="zh-CN" b="0" baseline="-25000" dirty="0" smtClean="0">
                <a:solidFill>
                  <a:srgbClr val="FF0000"/>
                </a:solidFill>
              </a:rPr>
              <a:t>1</a:t>
            </a:r>
            <a:r>
              <a:rPr lang="en-US" altLang="zh-CN" b="0" dirty="0" smtClean="0">
                <a:solidFill>
                  <a:srgbClr val="FF0000"/>
                </a:solidFill>
              </a:rPr>
              <a:t>=u</a:t>
            </a:r>
            <a:r>
              <a:rPr lang="en-US" altLang="zh-CN" b="0" baseline="-25000" dirty="0" smtClean="0">
                <a:solidFill>
                  <a:srgbClr val="FF0000"/>
                </a:solidFill>
              </a:rPr>
              <a:t>2</a:t>
            </a:r>
            <a:r>
              <a:rPr lang="en-US" altLang="zh-CN" b="0" dirty="0" smtClean="0">
                <a:solidFill>
                  <a:srgbClr val="FF0000"/>
                </a:solidFill>
              </a:rPr>
              <a:t>=20V</a:t>
            </a:r>
            <a:r>
              <a:rPr lang="zh-CN" altLang="en-US" b="0" dirty="0" smtClean="0">
                <a:solidFill>
                  <a:srgbClr val="FF0000"/>
                </a:solidFill>
              </a:rPr>
              <a:t>，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不是</a:t>
            </a:r>
            <a:r>
              <a:rPr lang="en-US" altLang="zh-CN" b="0" dirty="0" smtClean="0">
                <a:solidFill>
                  <a:srgbClr val="FF0000"/>
                </a:solidFill>
              </a:rPr>
              <a:t>0</a:t>
            </a:r>
            <a:r>
              <a:rPr lang="zh-CN" altLang="en-US" b="0" dirty="0" smtClean="0">
                <a:solidFill>
                  <a:srgbClr val="FF0000"/>
                </a:solidFill>
              </a:rPr>
              <a:t>！</a:t>
            </a:r>
            <a:endParaRPr lang="zh-CN" altLang="en-US" b="0" dirty="0">
              <a:solidFill>
                <a:srgbClr val="FF0000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6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1000"/>
                                        <p:tgtEl>
                                          <p:spTgt spid="16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16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8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高压电路中的断路器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38951" name="Group 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338952" name="Picture 8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8953" name="Text Box 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38954" name="Group 1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338955" name="Picture 11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8956" name="Text Box 1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38960" name="Group 16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338961" name="Picture 1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8962" name="Text Box 18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pic>
        <p:nvPicPr>
          <p:cNvPr id="338964" name="Picture 20" descr="550kvH-G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80" y="1113790"/>
            <a:ext cx="6226175" cy="490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965" name="Text Box 21"/>
          <p:cNvSpPr txBox="1">
            <a:spLocks noChangeArrowheads="1"/>
          </p:cNvSpPr>
          <p:nvPr/>
        </p:nvSpPr>
        <p:spPr bwMode="auto">
          <a:xfrm>
            <a:off x="4941905" y="6021388"/>
            <a:ext cx="2808287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500kV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断路器</a:t>
            </a:r>
            <a:endParaRPr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65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86" name="Group 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69987" name="Picture 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988" name="Text Box 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69989" name="Group 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69990" name="Picture 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991" name="Text Box 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70023" name="Text Box 39"/>
          <p:cNvSpPr txBox="1">
            <a:spLocks noChangeArrowheads="1"/>
          </p:cNvSpPr>
          <p:nvPr/>
        </p:nvSpPr>
        <p:spPr bwMode="auto">
          <a:xfrm>
            <a:off x="1059180" y="1339215"/>
            <a:ext cx="1729740" cy="51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初始</a:t>
            </a:r>
            <a:r>
              <a:rPr lang="zh-CN" altLang="en-US" dirty="0" smtClean="0"/>
              <a:t>储能：</a:t>
            </a:r>
            <a:endParaRPr lang="zh-CN" altLang="en-US" dirty="0"/>
          </a:p>
        </p:txBody>
      </p:sp>
      <p:sp>
        <p:nvSpPr>
          <p:cNvPr id="170025" name="Text Box 41"/>
          <p:cNvSpPr txBox="1">
            <a:spLocks noChangeArrowheads="1"/>
          </p:cNvSpPr>
          <p:nvPr/>
        </p:nvSpPr>
        <p:spPr bwMode="auto">
          <a:xfrm>
            <a:off x="1059180" y="2923540"/>
            <a:ext cx="19208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最终</a:t>
            </a:r>
            <a:r>
              <a:rPr lang="zh-CN" altLang="en-US" dirty="0" smtClean="0"/>
              <a:t>储能：</a:t>
            </a:r>
            <a:endParaRPr lang="zh-CN" altLang="en-US" dirty="0"/>
          </a:p>
        </p:txBody>
      </p:sp>
      <p:sp>
        <p:nvSpPr>
          <p:cNvPr id="170027" name="Text Box 43"/>
          <p:cNvSpPr txBox="1">
            <a:spLocks noChangeArrowheads="1"/>
          </p:cNvSpPr>
          <p:nvPr/>
        </p:nvSpPr>
        <p:spPr bwMode="auto">
          <a:xfrm>
            <a:off x="987425" y="3916045"/>
            <a:ext cx="18605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电阻</a:t>
            </a:r>
            <a:r>
              <a:rPr lang="zh-CN" altLang="en-US" dirty="0" smtClean="0"/>
              <a:t>耗能：</a:t>
            </a:r>
            <a:endParaRPr lang="zh-CN" altLang="en-US" dirty="0"/>
          </a:p>
        </p:txBody>
      </p:sp>
      <p:grpSp>
        <p:nvGrpSpPr>
          <p:cNvPr id="170032" name="Group 48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70033" name="Picture 4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034" name="Text Box 50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170035" name="Object 51"/>
          <p:cNvGraphicFramePr>
            <a:graphicFrameLocks noChangeAspect="1"/>
          </p:cNvGraphicFramePr>
          <p:nvPr/>
        </p:nvGraphicFramePr>
        <p:xfrm>
          <a:off x="3072130" y="2750185"/>
          <a:ext cx="6697345" cy="982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35" name="Equation" r:id="rId3" imgW="3644900" imgH="520700" progId="Equation.DSMT4">
                  <p:embed/>
                </p:oleObj>
              </mc:Choice>
              <mc:Fallback>
                <p:oleObj name="Equation" r:id="rId3" imgW="3644900" imgH="52070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2130" y="2750185"/>
                        <a:ext cx="6697345" cy="982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0043" name="Group 59"/>
          <p:cNvGrpSpPr/>
          <p:nvPr/>
        </p:nvGrpSpPr>
        <p:grpSpPr bwMode="auto">
          <a:xfrm>
            <a:off x="6318251" y="1824673"/>
            <a:ext cx="4959894" cy="981075"/>
            <a:chOff x="1819" y="1016"/>
            <a:chExt cx="3502" cy="547"/>
          </a:xfrm>
        </p:grpSpPr>
        <p:graphicFrame>
          <p:nvGraphicFramePr>
            <p:cNvPr id="170024" name="Object 40"/>
            <p:cNvGraphicFramePr>
              <a:graphicFrameLocks noChangeAspect="1"/>
            </p:cNvGraphicFramePr>
            <p:nvPr/>
          </p:nvGraphicFramePr>
          <p:xfrm>
            <a:off x="1819" y="1016"/>
            <a:ext cx="3076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336" name="公式" r:id="rId5" imgW="2984500" imgH="596900" progId="Equation.3">
                    <p:embed/>
                  </p:oleObj>
                </mc:Choice>
                <mc:Fallback>
                  <p:oleObj name="公式" r:id="rId5" imgW="2984500" imgH="5969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9" y="1016"/>
                          <a:ext cx="3076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0038" name="Text Box 54"/>
            <p:cNvSpPr txBox="1">
              <a:spLocks noChangeArrowheads="1"/>
            </p:cNvSpPr>
            <p:nvPr/>
          </p:nvSpPr>
          <p:spPr bwMode="auto">
            <a:xfrm>
              <a:off x="4819" y="1096"/>
              <a:ext cx="502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0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J</a:t>
              </a:r>
              <a:endParaRPr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70044" name="Group 60"/>
          <p:cNvGrpSpPr/>
          <p:nvPr/>
        </p:nvGrpSpPr>
        <p:grpSpPr bwMode="auto">
          <a:xfrm>
            <a:off x="1131570" y="1860550"/>
            <a:ext cx="5042122" cy="824230"/>
            <a:chOff x="1474" y="346"/>
            <a:chExt cx="3339" cy="649"/>
          </a:xfrm>
        </p:grpSpPr>
        <p:graphicFrame>
          <p:nvGraphicFramePr>
            <p:cNvPr id="170021" name="Object 37"/>
            <p:cNvGraphicFramePr>
              <a:graphicFrameLocks noChangeAspect="1"/>
            </p:cNvGraphicFramePr>
            <p:nvPr/>
          </p:nvGraphicFramePr>
          <p:xfrm>
            <a:off x="1474" y="346"/>
            <a:ext cx="2944" cy="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337" name="公式" r:id="rId7" imgW="2489200" imgH="596900" progId="Equation.3">
                    <p:embed/>
                  </p:oleObj>
                </mc:Choice>
                <mc:Fallback>
                  <p:oleObj name="公式" r:id="rId7" imgW="2489200" imgH="5969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4" y="346"/>
                          <a:ext cx="2944" cy="6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0039" name="Text Box 55"/>
            <p:cNvSpPr txBox="1">
              <a:spLocks noChangeArrowheads="1"/>
            </p:cNvSpPr>
            <p:nvPr/>
          </p:nvSpPr>
          <p:spPr bwMode="auto">
            <a:xfrm>
              <a:off x="4377" y="456"/>
              <a:ext cx="436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J</a:t>
              </a:r>
              <a:endPara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70047" name="Group 63"/>
          <p:cNvGrpSpPr/>
          <p:nvPr/>
        </p:nvGrpSpPr>
        <p:grpSpPr bwMode="auto">
          <a:xfrm>
            <a:off x="2853373" y="3744441"/>
            <a:ext cx="7924800" cy="1541463"/>
            <a:chOff x="521" y="2626"/>
            <a:chExt cx="4992" cy="971"/>
          </a:xfrm>
        </p:grpSpPr>
        <p:graphicFrame>
          <p:nvGraphicFramePr>
            <p:cNvPr id="170022" name="Object 38"/>
            <p:cNvGraphicFramePr>
              <a:graphicFrameLocks noChangeAspect="1"/>
            </p:cNvGraphicFramePr>
            <p:nvPr/>
          </p:nvGraphicFramePr>
          <p:xfrm>
            <a:off x="748" y="3294"/>
            <a:ext cx="2074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338" name="Equation" r:id="rId9" imgW="1968500" imgH="304800" progId="Equation.DSMT4">
                    <p:embed/>
                  </p:oleObj>
                </mc:Choice>
                <mc:Fallback>
                  <p:oleObj name="Equation" r:id="rId9" imgW="1968500" imgH="3048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3294"/>
                          <a:ext cx="2074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0028" name="Object 44"/>
            <p:cNvGraphicFramePr>
              <a:graphicFrameLocks noChangeAspect="1"/>
            </p:cNvGraphicFramePr>
            <p:nvPr/>
          </p:nvGraphicFramePr>
          <p:xfrm>
            <a:off x="521" y="2626"/>
            <a:ext cx="4992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339" name="Equation" r:id="rId11" imgW="3873500" imgH="444500" progId="Equation.DSMT4">
                    <p:embed/>
                  </p:oleObj>
                </mc:Choice>
                <mc:Fallback>
                  <p:oleObj name="Equation" r:id="rId11" imgW="3873500" imgH="4445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2626"/>
                          <a:ext cx="4992" cy="5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extBox 2"/>
          <p:cNvSpPr txBox="1"/>
          <p:nvPr/>
        </p:nvSpPr>
        <p:spPr>
          <a:xfrm>
            <a:off x="1057910" y="5272405"/>
            <a:ext cx="417576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思考：</a:t>
            </a:r>
            <a:r>
              <a:rPr lang="zh-CN" altLang="en-US" sz="2400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画出</a:t>
            </a:r>
            <a:r>
              <a:rPr lang="en-US" altLang="zh-CN" sz="2400" b="0" dirty="0" smtClean="0">
                <a:solidFill>
                  <a:srgbClr val="FF0000"/>
                </a:solidFill>
              </a:rPr>
              <a:t>u</a:t>
            </a:r>
            <a:r>
              <a:rPr lang="en-US" altLang="zh-CN" sz="2400" b="0" baseline="-250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b="0" dirty="0" smtClean="0">
                <a:solidFill>
                  <a:srgbClr val="FF0000"/>
                </a:solidFill>
              </a:rPr>
              <a:t>、</a:t>
            </a:r>
            <a:r>
              <a:rPr lang="en-US" altLang="zh-CN" sz="2400" b="0" dirty="0" smtClean="0">
                <a:solidFill>
                  <a:srgbClr val="FF0000"/>
                </a:solidFill>
              </a:rPr>
              <a:t>u</a:t>
            </a:r>
            <a:r>
              <a:rPr lang="en-US" altLang="zh-CN" sz="2400" b="0" baseline="-25000" dirty="0" smtClean="0">
                <a:solidFill>
                  <a:srgbClr val="FF0000"/>
                </a:solidFill>
              </a:rPr>
              <a:t>2</a:t>
            </a:r>
            <a:r>
              <a:rPr lang="zh-CN" altLang="en-US" sz="2400" b="0" dirty="0" smtClean="0">
                <a:solidFill>
                  <a:srgbClr val="FF0000"/>
                </a:solidFill>
              </a:rPr>
              <a:t>、</a:t>
            </a:r>
            <a:r>
              <a:rPr lang="en-US" altLang="zh-CN" sz="2400" b="0" dirty="0" smtClean="0">
                <a:solidFill>
                  <a:srgbClr val="FF0000"/>
                </a:solidFill>
              </a:rPr>
              <a:t>u</a:t>
            </a: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波形图。</a:t>
            </a:r>
            <a:endParaRPr lang="zh-CN" altLang="en-US" sz="2400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</a:t>
            </a:r>
            <a:r>
              <a:rPr lang="en-US" altLang="zh-CN" sz="2400" b="0" dirty="0" smtClean="0">
                <a:solidFill>
                  <a:srgbClr val="FF0000"/>
                </a:solidFill>
              </a:rPr>
              <a:t>u</a:t>
            </a:r>
            <a:r>
              <a:rPr lang="en-US" altLang="zh-CN" sz="2400" b="0" baseline="-250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b="0" dirty="0">
                <a:solidFill>
                  <a:srgbClr val="FF0000"/>
                </a:solidFill>
              </a:rPr>
              <a:t>、</a:t>
            </a:r>
            <a:r>
              <a:rPr lang="en-US" altLang="zh-CN" sz="2400" b="0" dirty="0" smtClean="0">
                <a:solidFill>
                  <a:srgbClr val="FF0000"/>
                </a:solidFill>
              </a:rPr>
              <a:t>u</a:t>
            </a:r>
            <a:r>
              <a:rPr lang="en-US" altLang="zh-CN" sz="2400" b="0" baseline="-25000" dirty="0" smtClean="0">
                <a:solidFill>
                  <a:srgbClr val="FF0000"/>
                </a:solidFill>
              </a:rPr>
              <a:t>2</a:t>
            </a: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同向会如何？</a:t>
            </a:r>
            <a:endParaRPr lang="zh-CN" altLang="en-US" sz="2400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61660" y="3697605"/>
            <a:ext cx="410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∞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5361" y="5156939"/>
            <a:ext cx="3869055" cy="1050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思考：</a:t>
            </a:r>
            <a:r>
              <a:rPr lang="zh-CN" altLang="en-US" sz="2400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电容并联</a:t>
            </a:r>
            <a:endParaRPr lang="en-US" altLang="zh-CN" sz="2400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(</a:t>
            </a: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初始电压相同</a:t>
            </a:r>
            <a:r>
              <a:rPr lang="en-US" altLang="zh-CN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/</a:t>
            </a: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不同</a:t>
            </a:r>
            <a:r>
              <a:rPr lang="en-US" altLang="zh-CN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)</a:t>
            </a: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如何？</a:t>
            </a:r>
            <a:endParaRPr lang="zh-CN" altLang="en-US" sz="2400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49376" y="3140462"/>
            <a:ext cx="1184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∞     ∞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解续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70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70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0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0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7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0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0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0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23" grpId="0" bldLvl="0" animBg="1"/>
      <p:bldP spid="170025" grpId="0" bldLvl="0" animBg="1"/>
      <p:bldP spid="170027" grpId="0" bldLvl="0" animBg="1"/>
      <p:bldP spid="3" grpId="0"/>
      <p:bldP spid="2" grpId="0"/>
      <p:bldP spid="4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059180" y="1481455"/>
            <a:ext cx="458089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2.</a:t>
            </a:r>
            <a:r>
              <a:rPr kumimoji="1" lang="en-US" altLang="zh-CN" sz="3200" i="1">
                <a:solidFill>
                  <a:schemeClr val="bg1"/>
                </a:solidFill>
                <a:latin typeface="楷体_GB2312" pitchFamily="49" charset="-12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RL</a:t>
            </a:r>
            <a:r>
              <a:rPr kumimoji="1" lang="zh-CN" altLang="zh-CN" sz="3200">
                <a:solidFill>
                  <a:schemeClr val="bg1"/>
                </a:solidFill>
                <a:latin typeface="楷体_GB2312" pitchFamily="49" charset="-122"/>
              </a:rPr>
              <a:t>电路的零输入响应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1059180" y="4003040"/>
            <a:ext cx="353314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zh-CN">
                <a:latin typeface="Times New Roman" panose="02020603050405020304" pitchFamily="18" charset="0"/>
              </a:rPr>
              <a:t>特征方程</a:t>
            </a:r>
            <a:r>
              <a:rPr kumimoji="1" lang="zh-CN" altLang="zh-CN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Lp+R=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4813" name="Group 61"/>
          <p:cNvGrpSpPr/>
          <p:nvPr/>
        </p:nvGrpSpPr>
        <p:grpSpPr bwMode="auto">
          <a:xfrm>
            <a:off x="4657727" y="3591594"/>
            <a:ext cx="3024188" cy="1108075"/>
            <a:chOff x="2744" y="2040"/>
            <a:chExt cx="1905" cy="698"/>
          </a:xfrm>
        </p:grpSpPr>
        <p:graphicFrame>
          <p:nvGraphicFramePr>
            <p:cNvPr id="74759" name="Object 7"/>
            <p:cNvGraphicFramePr>
              <a:graphicFrameLocks noChangeAspect="1"/>
            </p:cNvGraphicFramePr>
            <p:nvPr/>
          </p:nvGraphicFramePr>
          <p:xfrm>
            <a:off x="3579" y="2040"/>
            <a:ext cx="1070" cy="6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33" name="公式" r:id="rId1" imgW="800100" imgH="596900" progId="Equation.3">
                    <p:embed/>
                  </p:oleObj>
                </mc:Choice>
                <mc:Fallback>
                  <p:oleObj name="公式" r:id="rId1" imgW="800100" imgH="5969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9" y="2040"/>
                          <a:ext cx="1070" cy="6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760" name="Text Box 8"/>
            <p:cNvSpPr txBox="1">
              <a:spLocks noChangeArrowheads="1"/>
            </p:cNvSpPr>
            <p:nvPr/>
          </p:nvSpPr>
          <p:spPr bwMode="auto">
            <a:xfrm>
              <a:off x="2744" y="2296"/>
              <a:ext cx="81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zh-CN">
                  <a:latin typeface="楷体_GB2312" pitchFamily="49" charset="-122"/>
                </a:rPr>
                <a:t>特征根 </a:t>
              </a:r>
              <a:endParaRPr kumimoji="1" lang="zh-CN" altLang="en-US">
                <a:latin typeface="楷体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74761" name="Text Box 9"/>
          <p:cNvSpPr txBox="1">
            <a:spLocks noChangeArrowheads="1"/>
          </p:cNvSpPr>
          <p:nvPr/>
        </p:nvSpPr>
        <p:spPr bwMode="auto">
          <a:xfrm>
            <a:off x="3425825" y="4867910"/>
            <a:ext cx="20243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代入初始值</a:t>
            </a:r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6256337" y="4795395"/>
            <a:ext cx="224282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4765" name="Object 13"/>
          <p:cNvGraphicFramePr>
            <a:graphicFrameLocks noChangeAspect="1"/>
          </p:cNvGraphicFramePr>
          <p:nvPr/>
        </p:nvGraphicFramePr>
        <p:xfrm>
          <a:off x="1590040" y="1986314"/>
          <a:ext cx="44069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34" name="公式" r:id="rId3" imgW="2603500" imgH="596900" progId="Equation.3">
                  <p:embed/>
                </p:oleObj>
              </mc:Choice>
              <mc:Fallback>
                <p:oleObj name="公式" r:id="rId3" imgW="2603500" imgH="596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040" y="1986314"/>
                        <a:ext cx="44069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6" name="Object 14"/>
          <p:cNvGraphicFramePr>
            <a:graphicFrameLocks noChangeAspect="1"/>
          </p:cNvGraphicFramePr>
          <p:nvPr/>
        </p:nvGraphicFramePr>
        <p:xfrm>
          <a:off x="1561784" y="2922939"/>
          <a:ext cx="4059237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35" name="公式" r:id="rId5" imgW="2070100" imgH="609600" progId="Equation.3">
                  <p:embed/>
                </p:oleObj>
              </mc:Choice>
              <mc:Fallback>
                <p:oleObj name="公式" r:id="rId5" imgW="2070100" imgH="609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784" y="2922939"/>
                        <a:ext cx="4059237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811" name="Object 59"/>
          <p:cNvGraphicFramePr>
            <a:graphicFrameLocks noChangeAspect="1"/>
          </p:cNvGraphicFramePr>
          <p:nvPr/>
        </p:nvGraphicFramePr>
        <p:xfrm>
          <a:off x="1198882" y="4773012"/>
          <a:ext cx="210820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36" name="公式" r:id="rId7" imgW="1079500" imgH="342900" progId="Equation.3">
                  <p:embed/>
                </p:oleObj>
              </mc:Choice>
              <mc:Fallback>
                <p:oleObj name="公式" r:id="rId7" imgW="1079500" imgH="342900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882" y="4773012"/>
                        <a:ext cx="2108200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812" name="Object 60"/>
          <p:cNvGraphicFramePr>
            <a:graphicFrameLocks noChangeAspect="1"/>
          </p:cNvGraphicFramePr>
          <p:nvPr/>
        </p:nvGraphicFramePr>
        <p:xfrm>
          <a:off x="3287078" y="5373404"/>
          <a:ext cx="487680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37" name="公式" r:id="rId9" imgW="2489200" imgH="469900" progId="Equation.3">
                  <p:embed/>
                </p:oleObj>
              </mc:Choice>
              <mc:Fallback>
                <p:oleObj name="公式" r:id="rId9" imgW="2489200" imgH="46990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078" y="5373404"/>
                        <a:ext cx="487680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814" name="AutoShape 62"/>
          <p:cNvSpPr>
            <a:spLocks noChangeArrowheads="1"/>
          </p:cNvSpPr>
          <p:nvPr/>
        </p:nvSpPr>
        <p:spPr bwMode="auto">
          <a:xfrm>
            <a:off x="5659120" y="5013359"/>
            <a:ext cx="649288" cy="144463"/>
          </a:xfrm>
          <a:prstGeom prst="rightArrow">
            <a:avLst>
              <a:gd name="adj1" fmla="val 50000"/>
              <a:gd name="adj2" fmla="val 112362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4819" name="Group 67"/>
          <p:cNvGrpSpPr/>
          <p:nvPr/>
        </p:nvGrpSpPr>
        <p:grpSpPr bwMode="auto">
          <a:xfrm>
            <a:off x="9765029" y="3365502"/>
            <a:ext cx="1003300" cy="584201"/>
            <a:chOff x="1520" y="1848"/>
            <a:chExt cx="755" cy="368"/>
          </a:xfrm>
        </p:grpSpPr>
        <p:sp>
          <p:nvSpPr>
            <p:cNvPr id="74816" name="AutoShape 64"/>
            <p:cNvSpPr>
              <a:spLocks noChangeArrowheads="1"/>
            </p:cNvSpPr>
            <p:nvPr/>
          </p:nvSpPr>
          <p:spPr bwMode="auto">
            <a:xfrm>
              <a:off x="1520" y="1879"/>
              <a:ext cx="162" cy="277"/>
            </a:xfrm>
            <a:prstGeom prst="downArrow">
              <a:avLst>
                <a:gd name="adj1" fmla="val 50000"/>
                <a:gd name="adj2" fmla="val 62707"/>
              </a:avLst>
            </a:prstGeom>
            <a:solidFill>
              <a:srgbClr val="00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4817" name="Text Box 65"/>
            <p:cNvSpPr txBox="1">
              <a:spLocks noChangeArrowheads="1"/>
            </p:cNvSpPr>
            <p:nvPr/>
          </p:nvSpPr>
          <p:spPr bwMode="auto">
            <a:xfrm>
              <a:off x="1650" y="1848"/>
              <a:ext cx="62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&gt;0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4870" name="Group 11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74871" name="Picture 119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872" name="Text Box 12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4873" name="Group 12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74874" name="Picture 122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875" name="Text Box 12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74879" name="AutoShape 127"/>
          <p:cNvSpPr>
            <a:spLocks noChangeArrowheads="1"/>
          </p:cNvSpPr>
          <p:nvPr/>
        </p:nvSpPr>
        <p:spPr bwMode="auto">
          <a:xfrm>
            <a:off x="2423480" y="5878229"/>
            <a:ext cx="649287" cy="144463"/>
          </a:xfrm>
          <a:prstGeom prst="rightArrow">
            <a:avLst>
              <a:gd name="adj1" fmla="val 50000"/>
              <a:gd name="adj2" fmla="val 112362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4975" name="Group 223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74976" name="Picture 224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77" name="Text Box 225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4990" name="Group 238"/>
          <p:cNvGrpSpPr/>
          <p:nvPr/>
        </p:nvGrpSpPr>
        <p:grpSpPr bwMode="auto">
          <a:xfrm>
            <a:off x="9188167" y="3784636"/>
            <a:ext cx="2498637" cy="1879601"/>
            <a:chOff x="3969" y="2158"/>
            <a:chExt cx="1574" cy="1184"/>
          </a:xfrm>
        </p:grpSpPr>
        <p:sp>
          <p:nvSpPr>
            <p:cNvPr id="74965" name="Line 213"/>
            <p:cNvSpPr>
              <a:spLocks noChangeShapeType="1"/>
            </p:cNvSpPr>
            <p:nvPr/>
          </p:nvSpPr>
          <p:spPr bwMode="auto">
            <a:xfrm>
              <a:off x="3969" y="2523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953" name="Line 201"/>
            <p:cNvSpPr>
              <a:spLocks noChangeShapeType="1"/>
            </p:cNvSpPr>
            <p:nvPr/>
          </p:nvSpPr>
          <p:spPr bwMode="auto">
            <a:xfrm>
              <a:off x="4831" y="2524"/>
              <a:ext cx="27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954" name="Text Box 202"/>
            <p:cNvSpPr txBox="1">
              <a:spLocks noChangeArrowheads="1"/>
            </p:cNvSpPr>
            <p:nvPr/>
          </p:nvSpPr>
          <p:spPr bwMode="auto">
            <a:xfrm>
              <a:off x="4854" y="2158"/>
              <a:ext cx="18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955" name="Text Box 203"/>
            <p:cNvSpPr txBox="1">
              <a:spLocks noChangeArrowheads="1"/>
            </p:cNvSpPr>
            <p:nvPr/>
          </p:nvSpPr>
          <p:spPr bwMode="auto">
            <a:xfrm>
              <a:off x="4939" y="2806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4956" name="Group 204"/>
            <p:cNvGrpSpPr/>
            <p:nvPr/>
          </p:nvGrpSpPr>
          <p:grpSpPr bwMode="auto">
            <a:xfrm>
              <a:off x="5207" y="2577"/>
              <a:ext cx="336" cy="765"/>
              <a:chOff x="1974" y="748"/>
              <a:chExt cx="326" cy="617"/>
            </a:xfrm>
          </p:grpSpPr>
          <p:grpSp>
            <p:nvGrpSpPr>
              <p:cNvPr id="74957" name="Group 205"/>
              <p:cNvGrpSpPr/>
              <p:nvPr/>
            </p:nvGrpSpPr>
            <p:grpSpPr bwMode="auto">
              <a:xfrm>
                <a:off x="2057" y="748"/>
                <a:ext cx="219" cy="617"/>
                <a:chOff x="1625" y="1276"/>
                <a:chExt cx="219" cy="617"/>
              </a:xfrm>
            </p:grpSpPr>
            <p:sp>
              <p:nvSpPr>
                <p:cNvPr id="74958" name="Text Box 206"/>
                <p:cNvSpPr txBox="1">
                  <a:spLocks noChangeArrowheads="1"/>
                </p:cNvSpPr>
                <p:nvPr/>
              </p:nvSpPr>
              <p:spPr bwMode="auto">
                <a:xfrm>
                  <a:off x="1625" y="1276"/>
                  <a:ext cx="218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4959" name="Text Box 207"/>
                <p:cNvSpPr txBox="1">
                  <a:spLocks noChangeArrowheads="1"/>
                </p:cNvSpPr>
                <p:nvPr/>
              </p:nvSpPr>
              <p:spPr bwMode="auto">
                <a:xfrm>
                  <a:off x="1639" y="1659"/>
                  <a:ext cx="205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4960" name="Text Box 208"/>
              <p:cNvSpPr txBox="1">
                <a:spLocks noChangeArrowheads="1"/>
              </p:cNvSpPr>
              <p:nvPr/>
            </p:nvSpPr>
            <p:spPr bwMode="auto">
              <a:xfrm>
                <a:off x="1974" y="899"/>
                <a:ext cx="326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32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3200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4961" name="Line 209"/>
            <p:cNvSpPr>
              <a:spLocks noChangeShapeType="1"/>
            </p:cNvSpPr>
            <p:nvPr/>
          </p:nvSpPr>
          <p:spPr bwMode="auto">
            <a:xfrm flipV="1">
              <a:off x="5148" y="3067"/>
              <a:ext cx="0" cy="23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962" name="Text Box 210"/>
            <p:cNvSpPr txBox="1">
              <a:spLocks noChangeArrowheads="1"/>
            </p:cNvSpPr>
            <p:nvPr/>
          </p:nvSpPr>
          <p:spPr bwMode="auto">
            <a:xfrm>
              <a:off x="4247" y="2625"/>
              <a:ext cx="23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963" name="Line 211"/>
            <p:cNvSpPr>
              <a:spLocks noChangeShapeType="1"/>
            </p:cNvSpPr>
            <p:nvPr/>
          </p:nvSpPr>
          <p:spPr bwMode="auto">
            <a:xfrm>
              <a:off x="3969" y="3305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964" name="Line 212"/>
            <p:cNvSpPr>
              <a:spLocks noChangeShapeType="1"/>
            </p:cNvSpPr>
            <p:nvPr/>
          </p:nvSpPr>
          <p:spPr bwMode="auto">
            <a:xfrm>
              <a:off x="3969" y="2523"/>
              <a:ext cx="0" cy="7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966" name="Line 214"/>
            <p:cNvSpPr>
              <a:spLocks noChangeShapeType="1"/>
            </p:cNvSpPr>
            <p:nvPr/>
          </p:nvSpPr>
          <p:spPr bwMode="auto">
            <a:xfrm>
              <a:off x="5148" y="2522"/>
              <a:ext cx="0" cy="1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971" name="Rectangle 219"/>
            <p:cNvSpPr>
              <a:spLocks noChangeArrowheads="1"/>
            </p:cNvSpPr>
            <p:nvPr/>
          </p:nvSpPr>
          <p:spPr bwMode="auto">
            <a:xfrm>
              <a:off x="4241" y="2458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4985" name="Group 233"/>
            <p:cNvGrpSpPr/>
            <p:nvPr/>
          </p:nvGrpSpPr>
          <p:grpSpPr bwMode="auto">
            <a:xfrm rot="10800000">
              <a:off x="5149" y="2704"/>
              <a:ext cx="90" cy="363"/>
              <a:chOff x="1565" y="2614"/>
              <a:chExt cx="90" cy="486"/>
            </a:xfrm>
          </p:grpSpPr>
          <p:sp>
            <p:nvSpPr>
              <p:cNvPr id="74986" name="Arc 234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987" name="Arc 235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988" name="Arc 236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989" name="Arc 237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0" name="Text Box 206"/>
          <p:cNvSpPr txBox="1">
            <a:spLocks noChangeArrowheads="1"/>
          </p:cNvSpPr>
          <p:nvPr/>
        </p:nvSpPr>
        <p:spPr bwMode="auto">
          <a:xfrm>
            <a:off x="9319412" y="3860178"/>
            <a:ext cx="112141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 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1" lang="en-US" altLang="zh-CN" sz="2400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endParaRPr kumimoji="1"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45487" y="5784582"/>
            <a:ext cx="1537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  <a:latin typeface="+mn-lt"/>
              </a:rPr>
              <a:t>u</a:t>
            </a:r>
            <a:r>
              <a:rPr lang="en-US" altLang="zh-CN" baseline="-25000" dirty="0" err="1" smtClean="0">
                <a:solidFill>
                  <a:srgbClr val="FF0000"/>
                </a:solidFill>
                <a:latin typeface="+mn-lt"/>
              </a:rPr>
              <a:t>R</a:t>
            </a:r>
            <a:r>
              <a:rPr lang="en-US" altLang="zh-CN" dirty="0" err="1" smtClean="0">
                <a:solidFill>
                  <a:srgbClr val="FF0000"/>
                </a:solidFill>
                <a:latin typeface="+mn-lt"/>
              </a:rPr>
              <a:t>+u</a:t>
            </a:r>
            <a:r>
              <a:rPr lang="en-US" altLang="zh-CN" baseline="-25000" dirty="0" err="1" smtClean="0">
                <a:solidFill>
                  <a:srgbClr val="FF0000"/>
                </a:solidFill>
                <a:latin typeface="+mn-lt"/>
              </a:rPr>
              <a:t>L</a:t>
            </a:r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=0</a:t>
            </a:r>
            <a:endParaRPr lang="zh-CN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630756" y="580392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关联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RL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电路的零输入响应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Group 231"/>
          <p:cNvGrpSpPr/>
          <p:nvPr/>
        </p:nvGrpSpPr>
        <p:grpSpPr bwMode="auto">
          <a:xfrm>
            <a:off x="8018492" y="1442404"/>
            <a:ext cx="3671893" cy="1697037"/>
            <a:chOff x="3243" y="547"/>
            <a:chExt cx="2313" cy="1069"/>
          </a:xfrm>
        </p:grpSpPr>
        <p:sp>
          <p:nvSpPr>
            <p:cNvPr id="5" name="Line 184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5148" y="618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6" name="Oval 169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243" y="890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7" name="Line 170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3424" y="618"/>
              <a:ext cx="172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8" name="Line 171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5148" y="618"/>
              <a:ext cx="0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9" name="Text Box 172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879" y="617"/>
              <a:ext cx="26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Text Box 173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150" y="890"/>
              <a:ext cx="7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Text Box 174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572" y="935"/>
              <a:ext cx="36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Text Box 175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920" y="935"/>
              <a:ext cx="2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sz="24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3" name="Group 176"/>
            <p:cNvGrpSpPr/>
            <p:nvPr/>
          </p:nvGrpSpPr>
          <p:grpSpPr bwMode="auto">
            <a:xfrm>
              <a:off x="5220" y="707"/>
              <a:ext cx="336" cy="766"/>
              <a:chOff x="1965" y="747"/>
              <a:chExt cx="326" cy="618"/>
            </a:xfrm>
          </p:grpSpPr>
          <p:grpSp>
            <p:nvGrpSpPr>
              <p:cNvPr id="14" name="Group 177"/>
              <p:cNvGrpSpPr/>
              <p:nvPr/>
            </p:nvGrpSpPr>
            <p:grpSpPr bwMode="auto">
              <a:xfrm>
                <a:off x="2070" y="747"/>
                <a:ext cx="221" cy="618"/>
                <a:chOff x="1638" y="1275"/>
                <a:chExt cx="221" cy="618"/>
              </a:xfrm>
            </p:grpSpPr>
            <p:sp>
              <p:nvSpPr>
                <p:cNvPr id="15" name="Text Box 178"/>
                <p:cNvSpPr txBox="1">
                  <a:spLocks noChangeArrowheads="1"/>
                </p:cNvSpPr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1640" y="1275"/>
                  <a:ext cx="219" cy="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sz="2400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sz="2400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" name="Text Box 179"/>
                <p:cNvSpPr txBox="1">
                  <a:spLocks noChangeArrowheads="1"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1638" y="1658"/>
                  <a:ext cx="207" cy="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sz="2400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sz="2400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7" name="Text Box 180"/>
              <p:cNvSpPr txBox="1"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965" y="899"/>
                <a:ext cx="30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p>
                <a:pPr algn="ctr">
                  <a:spcBef>
                    <a:spcPct val="50000"/>
                  </a:spcBef>
                </a:pPr>
                <a:r>
                  <a:rPr kumimoji="1" lang="en-US" altLang="zh-CN" sz="32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" name="Line 181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424" y="618"/>
              <a:ext cx="0" cy="99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9" name="Line 182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3424" y="1616"/>
              <a:ext cx="172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0" name="Line 183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 flipV="1">
              <a:off x="5148" y="1298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1" name="Line 185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 flipV="1">
              <a:off x="4150" y="799"/>
              <a:ext cx="61" cy="26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2" name="Line 186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4059" y="845"/>
              <a:ext cx="318" cy="9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3" name="Text Box 187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603" y="617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 Box 188"/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696" y="617"/>
              <a:ext cx="33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Line 189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4221" y="622"/>
              <a:ext cx="0" cy="18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CC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p>
              <a:endParaRPr lang="zh-CN" altLang="en-US"/>
            </a:p>
          </p:txBody>
        </p:sp>
        <p:sp>
          <p:nvSpPr>
            <p:cNvPr id="26" name="Line 190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4211" y="1072"/>
              <a:ext cx="0" cy="5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27" name="Rectangle 191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558" y="557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8" name="Rectangle 192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651" y="547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9" name="Text Box 193"/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424" y="618"/>
              <a:ext cx="4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30" name="Text Box 194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424" y="1253"/>
              <a:ext cx="4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31" name="Group 226"/>
            <p:cNvGrpSpPr/>
            <p:nvPr/>
          </p:nvGrpSpPr>
          <p:grpSpPr bwMode="auto">
            <a:xfrm rot="10800000">
              <a:off x="5148" y="935"/>
              <a:ext cx="90" cy="363"/>
              <a:chOff x="1565" y="2614"/>
              <a:chExt cx="90" cy="486"/>
            </a:xfrm>
          </p:grpSpPr>
          <p:sp>
            <p:nvSpPr>
              <p:cNvPr id="32" name="Arc 227"/>
              <p:cNvSpPr/>
              <p:nvPr>
                <p:custDataLst>
                  <p:tags r:id="rId37"/>
                </p:custDataLst>
              </p:nvPr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33" name="Arc 228"/>
              <p:cNvSpPr/>
              <p:nvPr>
                <p:custDataLst>
                  <p:tags r:id="rId38"/>
                </p:custDataLst>
              </p:nvPr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34" name="Arc 229"/>
              <p:cNvSpPr/>
              <p:nvPr>
                <p:custDataLst>
                  <p:tags r:id="rId39"/>
                </p:custDataLst>
              </p:nvPr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35" name="Arc 230"/>
              <p:cNvSpPr/>
              <p:nvPr>
                <p:custDataLst>
                  <p:tags r:id="rId40"/>
                </p:custDataLst>
              </p:nvPr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2000"/>
                                        <p:tgtEl>
                                          <p:spTgt spid="7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7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7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10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4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4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4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74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74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9" dur="500"/>
                                        <p:tgtEl>
                                          <p:spTgt spid="7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74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8" dur="500"/>
                                        <p:tgtEl>
                                          <p:spTgt spid="7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74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 bldLvl="0" animBg="1"/>
      <p:bldP spid="74757" grpId="0" bldLvl="0" animBg="1" autoUpdateAnimBg="0"/>
      <p:bldP spid="74761" grpId="0" autoUpdateAnimBg="0" uiExpand="1" build="p"/>
      <p:bldP spid="74762" grpId="0" autoUpdateAnimBg="0" uiExpand="1" build="p"/>
      <p:bldP spid="74814" grpId="0" bldLvl="0" animBg="1"/>
      <p:bldP spid="74879" grpId="0" bldLvl="0" animBg="1"/>
      <p:bldP spid="80" grpId="0" bldLvl="0" animBg="1"/>
      <p:bldP spid="2" grpId="0"/>
      <p:bldP spid="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66" name="Object 2"/>
          <p:cNvGraphicFramePr>
            <a:graphicFrameLocks noChangeAspect="1"/>
          </p:cNvGraphicFramePr>
          <p:nvPr/>
        </p:nvGraphicFramePr>
        <p:xfrm>
          <a:off x="2941320" y="3449989"/>
          <a:ext cx="487680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01" name="公式" r:id="rId1" imgW="2590800" imgH="609600" progId="Equation.3">
                  <p:embed/>
                </p:oleObj>
              </mc:Choice>
              <mc:Fallback>
                <p:oleObj name="公式" r:id="rId1" imgW="2590800" imgH="609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320" y="3449989"/>
                        <a:ext cx="487680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chemeClr val="folHlink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7" name="Object 3"/>
          <p:cNvGraphicFramePr>
            <a:graphicFrameLocks noChangeAspect="1"/>
          </p:cNvGraphicFramePr>
          <p:nvPr/>
        </p:nvGraphicFramePr>
        <p:xfrm>
          <a:off x="3717290" y="1735455"/>
          <a:ext cx="416496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02" name="公式" r:id="rId3" imgW="1943100" imgH="469900" progId="Equation.3">
                  <p:embed/>
                </p:oleObj>
              </mc:Choice>
              <mc:Fallback>
                <p:oleObj name="公式" r:id="rId3" imgW="1943100" imgH="469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7290" y="1735455"/>
                        <a:ext cx="4164965" cy="10668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3399FF"/>
                          </a:gs>
                          <a:gs pos="50000">
                            <a:schemeClr val="bg1"/>
                          </a:gs>
                          <a:gs pos="100000">
                            <a:srgbClr val="3399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3743" name="Group 79"/>
          <p:cNvGrpSpPr/>
          <p:nvPr/>
        </p:nvGrpSpPr>
        <p:grpSpPr bwMode="auto">
          <a:xfrm>
            <a:off x="8021003" y="1022065"/>
            <a:ext cx="2790824" cy="2098674"/>
            <a:chOff x="567" y="2497"/>
            <a:chExt cx="1758" cy="1322"/>
          </a:xfrm>
        </p:grpSpPr>
        <p:sp>
          <p:nvSpPr>
            <p:cNvPr id="113678" name="Text Box 14"/>
            <p:cNvSpPr txBox="1">
              <a:spLocks noChangeArrowheads="1"/>
            </p:cNvSpPr>
            <p:nvPr/>
          </p:nvSpPr>
          <p:spPr bwMode="auto">
            <a:xfrm>
              <a:off x="2147" y="3490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3679" name="Line 15"/>
            <p:cNvSpPr>
              <a:spLocks noChangeShapeType="1"/>
            </p:cNvSpPr>
            <p:nvPr/>
          </p:nvSpPr>
          <p:spPr bwMode="auto">
            <a:xfrm>
              <a:off x="775" y="3479"/>
              <a:ext cx="1527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0" name="Line 16"/>
            <p:cNvSpPr>
              <a:spLocks noChangeShapeType="1"/>
            </p:cNvSpPr>
            <p:nvPr/>
          </p:nvSpPr>
          <p:spPr bwMode="auto">
            <a:xfrm flipV="1">
              <a:off x="993" y="2602"/>
              <a:ext cx="0" cy="117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1" name="Freeform 17"/>
            <p:cNvSpPr/>
            <p:nvPr/>
          </p:nvSpPr>
          <p:spPr bwMode="auto">
            <a:xfrm>
              <a:off x="993" y="2894"/>
              <a:ext cx="1146" cy="527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2" name="Text Box 18"/>
            <p:cNvSpPr txBox="1">
              <a:spLocks noChangeArrowheads="1"/>
            </p:cNvSpPr>
            <p:nvPr/>
          </p:nvSpPr>
          <p:spPr bwMode="auto">
            <a:xfrm>
              <a:off x="567" y="2555"/>
              <a:ext cx="40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3683" name="Text Box 19"/>
            <p:cNvSpPr txBox="1">
              <a:spLocks noChangeArrowheads="1"/>
            </p:cNvSpPr>
            <p:nvPr/>
          </p:nvSpPr>
          <p:spPr bwMode="auto">
            <a:xfrm>
              <a:off x="1070" y="2497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3684" name="Text Box 20"/>
            <p:cNvSpPr txBox="1">
              <a:spLocks noChangeArrowheads="1"/>
            </p:cNvSpPr>
            <p:nvPr/>
          </p:nvSpPr>
          <p:spPr bwMode="auto">
            <a:xfrm>
              <a:off x="779" y="3471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3685" name="Line 21"/>
            <p:cNvSpPr>
              <a:spLocks noChangeShapeType="1"/>
            </p:cNvSpPr>
            <p:nvPr/>
          </p:nvSpPr>
          <p:spPr bwMode="auto">
            <a:xfrm flipV="1">
              <a:off x="703" y="2886"/>
              <a:ext cx="291" cy="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3686" name="AutoShape 22" descr="羊皮纸"/>
          <p:cNvSpPr>
            <a:spLocks noChangeArrowheads="1"/>
          </p:cNvSpPr>
          <p:nvPr/>
        </p:nvSpPr>
        <p:spPr bwMode="auto">
          <a:xfrm>
            <a:off x="9895857" y="1206500"/>
            <a:ext cx="1079483" cy="980617"/>
          </a:xfrm>
          <a:prstGeom prst="wedgeRoundRectCallout">
            <a:avLst>
              <a:gd name="adj1" fmla="val -147473"/>
              <a:gd name="adj2" fmla="val -9657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连续函数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3687" name="AutoShape 23" descr="羊皮纸"/>
          <p:cNvSpPr>
            <a:spLocks noChangeArrowheads="1"/>
          </p:cNvSpPr>
          <p:nvPr/>
        </p:nvSpPr>
        <p:spPr bwMode="auto">
          <a:xfrm>
            <a:off x="10124759" y="4224372"/>
            <a:ext cx="1079500" cy="500059"/>
          </a:xfrm>
          <a:prstGeom prst="wedgeRoundRectCallout">
            <a:avLst>
              <a:gd name="adj1" fmla="val -177206"/>
              <a:gd name="adj2" fmla="val -96673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跃变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3688" name="Text Box 24"/>
          <p:cNvSpPr txBox="1">
            <a:spLocks noChangeArrowheads="1"/>
          </p:cNvSpPr>
          <p:nvPr/>
        </p:nvSpPr>
        <p:spPr bwMode="auto">
          <a:xfrm>
            <a:off x="1633220" y="5005070"/>
            <a:ext cx="826579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电压、电流是随时间按同一指数规律衰减的函数。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13690" name="Group 26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13691" name="Picture 27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692" name="Text Box 2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3693" name="Group 29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13694" name="Picture 30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695" name="Text Box 3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3696" name="Group 32"/>
          <p:cNvGrpSpPr/>
          <p:nvPr/>
        </p:nvGrpSpPr>
        <p:grpSpPr bwMode="auto">
          <a:xfrm>
            <a:off x="765493" y="3958590"/>
            <a:ext cx="1643064" cy="850900"/>
            <a:chOff x="385" y="3022"/>
            <a:chExt cx="1035" cy="536"/>
          </a:xfrm>
        </p:grpSpPr>
        <p:pic>
          <p:nvPicPr>
            <p:cNvPr id="113697" name="Picture 33" descr="12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698" name="Text Box 34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113700" name="Group 36"/>
          <p:cNvGrpSpPr/>
          <p:nvPr/>
        </p:nvGrpSpPr>
        <p:grpSpPr bwMode="auto">
          <a:xfrm>
            <a:off x="7890191" y="2997836"/>
            <a:ext cx="3094686" cy="1990726"/>
            <a:chOff x="2971" y="2583"/>
            <a:chExt cx="1949" cy="1254"/>
          </a:xfrm>
        </p:grpSpPr>
        <p:grpSp>
          <p:nvGrpSpPr>
            <p:cNvPr id="113668" name="Group 4"/>
            <p:cNvGrpSpPr/>
            <p:nvPr/>
          </p:nvGrpSpPr>
          <p:grpSpPr bwMode="auto">
            <a:xfrm>
              <a:off x="2971" y="2583"/>
              <a:ext cx="1949" cy="1254"/>
              <a:chOff x="3597" y="1140"/>
              <a:chExt cx="1627" cy="940"/>
            </a:xfrm>
          </p:grpSpPr>
          <p:sp>
            <p:nvSpPr>
              <p:cNvPr id="113669" name="Line 5"/>
              <p:cNvSpPr>
                <a:spLocks noChangeShapeType="1"/>
              </p:cNvSpPr>
              <p:nvPr/>
            </p:nvSpPr>
            <p:spPr bwMode="auto">
              <a:xfrm>
                <a:off x="3880" y="1504"/>
                <a:ext cx="1344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70" name="Line 6"/>
              <p:cNvSpPr>
                <a:spLocks noChangeShapeType="1"/>
              </p:cNvSpPr>
              <p:nvPr/>
            </p:nvSpPr>
            <p:spPr bwMode="auto">
              <a:xfrm flipV="1">
                <a:off x="4024" y="1264"/>
                <a:ext cx="0" cy="81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71" name="Freeform 7"/>
              <p:cNvSpPr/>
              <p:nvPr/>
            </p:nvSpPr>
            <p:spPr bwMode="auto">
              <a:xfrm>
                <a:off x="4024" y="1552"/>
                <a:ext cx="912" cy="336"/>
              </a:xfrm>
              <a:custGeom>
                <a:avLst/>
                <a:gdLst>
                  <a:gd name="T0" fmla="*/ 0 w 912"/>
                  <a:gd name="T1" fmla="*/ 336 h 336"/>
                  <a:gd name="T2" fmla="*/ 250 w 912"/>
                  <a:gd name="T3" fmla="*/ 115 h 336"/>
                  <a:gd name="T4" fmla="*/ 528 w 912"/>
                  <a:gd name="T5" fmla="*/ 19 h 336"/>
                  <a:gd name="T6" fmla="*/ 912 w 912"/>
                  <a:gd name="T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2" h="336">
                    <a:moveTo>
                      <a:pt x="0" y="336"/>
                    </a:moveTo>
                    <a:cubicBezTo>
                      <a:pt x="42" y="299"/>
                      <a:pt x="162" y="168"/>
                      <a:pt x="250" y="115"/>
                    </a:cubicBezTo>
                    <a:cubicBezTo>
                      <a:pt x="338" y="62"/>
                      <a:pt x="418" y="38"/>
                      <a:pt x="528" y="19"/>
                    </a:cubicBezTo>
                    <a:cubicBezTo>
                      <a:pt x="638" y="0"/>
                      <a:pt x="832" y="4"/>
                      <a:pt x="912" y="0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72" name="Text Box 8"/>
              <p:cNvSpPr txBox="1">
                <a:spLocks noChangeArrowheads="1"/>
              </p:cNvSpPr>
              <p:nvPr/>
            </p:nvSpPr>
            <p:spPr bwMode="auto">
              <a:xfrm>
                <a:off x="3597" y="1764"/>
                <a:ext cx="427" cy="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-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RI</a:t>
                </a:r>
                <a:r>
                  <a:rPr kumimoji="1"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673" name="Text Box 9"/>
              <p:cNvSpPr txBox="1">
                <a:spLocks noChangeArrowheads="1"/>
              </p:cNvSpPr>
              <p:nvPr/>
            </p:nvSpPr>
            <p:spPr bwMode="auto">
              <a:xfrm>
                <a:off x="4068" y="1140"/>
                <a:ext cx="257" cy="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674" name="Text Box 10"/>
              <p:cNvSpPr txBox="1">
                <a:spLocks noChangeArrowheads="1"/>
              </p:cNvSpPr>
              <p:nvPr/>
            </p:nvSpPr>
            <p:spPr bwMode="auto">
              <a:xfrm>
                <a:off x="5038" y="1524"/>
                <a:ext cx="148" cy="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675" name="Line 11"/>
              <p:cNvSpPr>
                <a:spLocks noChangeShapeType="1"/>
              </p:cNvSpPr>
              <p:nvPr/>
            </p:nvSpPr>
            <p:spPr bwMode="auto">
              <a:xfrm>
                <a:off x="3845" y="1500"/>
                <a:ext cx="173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76" name="Line 12"/>
              <p:cNvSpPr>
                <a:spLocks noChangeShapeType="1"/>
              </p:cNvSpPr>
              <p:nvPr/>
            </p:nvSpPr>
            <p:spPr bwMode="auto">
              <a:xfrm>
                <a:off x="4018" y="1500"/>
                <a:ext cx="0" cy="38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699" name="Text Box 35"/>
            <p:cNvSpPr txBox="1">
              <a:spLocks noChangeArrowheads="1"/>
            </p:cNvSpPr>
            <p:nvPr/>
          </p:nvSpPr>
          <p:spPr bwMode="auto">
            <a:xfrm>
              <a:off x="3243" y="2750"/>
              <a:ext cx="408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  <a:endParaRPr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113747" name="Group 83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13748" name="Picture 84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749" name="Text Box 85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3770" name="Group 106"/>
          <p:cNvGrpSpPr/>
          <p:nvPr/>
        </p:nvGrpSpPr>
        <p:grpSpPr bwMode="auto">
          <a:xfrm>
            <a:off x="1054532" y="1193201"/>
            <a:ext cx="2498637" cy="1879601"/>
            <a:chOff x="3969" y="2158"/>
            <a:chExt cx="1574" cy="1184"/>
          </a:xfrm>
        </p:grpSpPr>
        <p:sp>
          <p:nvSpPr>
            <p:cNvPr id="113771" name="Line 107"/>
            <p:cNvSpPr>
              <a:spLocks noChangeShapeType="1"/>
            </p:cNvSpPr>
            <p:nvPr/>
          </p:nvSpPr>
          <p:spPr bwMode="auto">
            <a:xfrm>
              <a:off x="3969" y="2523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72" name="Line 108"/>
            <p:cNvSpPr>
              <a:spLocks noChangeShapeType="1"/>
            </p:cNvSpPr>
            <p:nvPr/>
          </p:nvSpPr>
          <p:spPr bwMode="auto">
            <a:xfrm>
              <a:off x="4849" y="2524"/>
              <a:ext cx="27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73" name="Text Box 109"/>
            <p:cNvSpPr txBox="1">
              <a:spLocks noChangeArrowheads="1"/>
            </p:cNvSpPr>
            <p:nvPr/>
          </p:nvSpPr>
          <p:spPr bwMode="auto">
            <a:xfrm>
              <a:off x="4873" y="2158"/>
              <a:ext cx="18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3774" name="Text Box 110"/>
            <p:cNvSpPr txBox="1">
              <a:spLocks noChangeArrowheads="1"/>
            </p:cNvSpPr>
            <p:nvPr/>
          </p:nvSpPr>
          <p:spPr bwMode="auto">
            <a:xfrm>
              <a:off x="4939" y="2806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3775" name="Group 111"/>
            <p:cNvGrpSpPr/>
            <p:nvPr/>
          </p:nvGrpSpPr>
          <p:grpSpPr bwMode="auto">
            <a:xfrm>
              <a:off x="5207" y="2577"/>
              <a:ext cx="336" cy="765"/>
              <a:chOff x="1974" y="748"/>
              <a:chExt cx="326" cy="617"/>
            </a:xfrm>
          </p:grpSpPr>
          <p:grpSp>
            <p:nvGrpSpPr>
              <p:cNvPr id="113776" name="Group 112"/>
              <p:cNvGrpSpPr/>
              <p:nvPr/>
            </p:nvGrpSpPr>
            <p:grpSpPr bwMode="auto">
              <a:xfrm>
                <a:off x="2057" y="748"/>
                <a:ext cx="219" cy="617"/>
                <a:chOff x="1625" y="1276"/>
                <a:chExt cx="219" cy="617"/>
              </a:xfrm>
            </p:grpSpPr>
            <p:sp>
              <p:nvSpPr>
                <p:cNvPr id="113777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1625" y="1276"/>
                  <a:ext cx="218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3778" name="Text Box 114"/>
                <p:cNvSpPr txBox="1">
                  <a:spLocks noChangeArrowheads="1"/>
                </p:cNvSpPr>
                <p:nvPr/>
              </p:nvSpPr>
              <p:spPr bwMode="auto">
                <a:xfrm>
                  <a:off x="1639" y="1659"/>
                  <a:ext cx="205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13779" name="Text Box 115"/>
              <p:cNvSpPr txBox="1">
                <a:spLocks noChangeArrowheads="1"/>
              </p:cNvSpPr>
              <p:nvPr/>
            </p:nvSpPr>
            <p:spPr bwMode="auto">
              <a:xfrm>
                <a:off x="1974" y="899"/>
                <a:ext cx="326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32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3200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3780" name="Line 116"/>
            <p:cNvSpPr>
              <a:spLocks noChangeShapeType="1"/>
            </p:cNvSpPr>
            <p:nvPr/>
          </p:nvSpPr>
          <p:spPr bwMode="auto">
            <a:xfrm flipV="1">
              <a:off x="5148" y="3067"/>
              <a:ext cx="0" cy="23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81" name="Text Box 117"/>
            <p:cNvSpPr txBox="1">
              <a:spLocks noChangeArrowheads="1"/>
            </p:cNvSpPr>
            <p:nvPr/>
          </p:nvSpPr>
          <p:spPr bwMode="auto">
            <a:xfrm>
              <a:off x="4247" y="2625"/>
              <a:ext cx="23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3782" name="Line 118"/>
            <p:cNvSpPr>
              <a:spLocks noChangeShapeType="1"/>
            </p:cNvSpPr>
            <p:nvPr/>
          </p:nvSpPr>
          <p:spPr bwMode="auto">
            <a:xfrm>
              <a:off x="3969" y="3305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83" name="Line 119"/>
            <p:cNvSpPr>
              <a:spLocks noChangeShapeType="1"/>
            </p:cNvSpPr>
            <p:nvPr/>
          </p:nvSpPr>
          <p:spPr bwMode="auto">
            <a:xfrm>
              <a:off x="3969" y="2523"/>
              <a:ext cx="0" cy="7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84" name="Line 120"/>
            <p:cNvSpPr>
              <a:spLocks noChangeShapeType="1"/>
            </p:cNvSpPr>
            <p:nvPr/>
          </p:nvSpPr>
          <p:spPr bwMode="auto">
            <a:xfrm>
              <a:off x="5148" y="2522"/>
              <a:ext cx="0" cy="1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85" name="Rectangle 121"/>
            <p:cNvSpPr>
              <a:spLocks noChangeArrowheads="1"/>
            </p:cNvSpPr>
            <p:nvPr/>
          </p:nvSpPr>
          <p:spPr bwMode="auto">
            <a:xfrm>
              <a:off x="4241" y="2458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786" name="Group 122"/>
            <p:cNvGrpSpPr/>
            <p:nvPr/>
          </p:nvGrpSpPr>
          <p:grpSpPr bwMode="auto">
            <a:xfrm rot="10800000">
              <a:off x="5149" y="2704"/>
              <a:ext cx="90" cy="363"/>
              <a:chOff x="1565" y="2614"/>
              <a:chExt cx="90" cy="486"/>
            </a:xfrm>
          </p:grpSpPr>
          <p:sp>
            <p:nvSpPr>
              <p:cNvPr id="113787" name="Arc 123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88" name="Arc 124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89" name="Arc 125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90" name="Arc 126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2" name="Text Box 206"/>
          <p:cNvSpPr txBox="1">
            <a:spLocks noChangeArrowheads="1"/>
          </p:cNvSpPr>
          <p:nvPr/>
        </p:nvSpPr>
        <p:spPr bwMode="auto">
          <a:xfrm>
            <a:off x="1172119" y="1266656"/>
            <a:ext cx="112141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 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1" lang="en-US" altLang="zh-CN" sz="2400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endParaRPr kumimoji="1"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电流电压衰减规律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761" name="Text Box 5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30047" y="5554856"/>
            <a:ext cx="90360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响应与初始状态成线性关系，其衰减快慢与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L/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有关。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3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1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3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11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1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7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86" grpId="0" bldLvl="0" animBg="1"/>
      <p:bldP spid="113687" grpId="0" bldLvl="0" animBg="1"/>
      <p:bldP spid="113688" grpId="0" bldLvl="0" animBg="1" autoUpdateAnimBg="0"/>
      <p:bldP spid="72761" grpId="0" bldLvl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65" name="Group 6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72766" name="Picture 62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67" name="Text Box 6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2768" name="Group 6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72769" name="Picture 65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70" name="Text Box 6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72778" name="Object 74"/>
          <p:cNvGraphicFramePr>
            <a:graphicFrameLocks noChangeAspect="1"/>
          </p:cNvGraphicFramePr>
          <p:nvPr/>
        </p:nvGraphicFramePr>
        <p:xfrm>
          <a:off x="1991544" y="2131729"/>
          <a:ext cx="691197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35" name="公式" r:id="rId2" imgW="3403600" imgH="571500" progId="Equation.3">
                  <p:embed/>
                </p:oleObj>
              </mc:Choice>
              <mc:Fallback>
                <p:oleObj name="公式" r:id="rId2" imgW="3403600" imgH="571500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2131729"/>
                        <a:ext cx="6911975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792" name="Group 88"/>
          <p:cNvGrpSpPr/>
          <p:nvPr/>
        </p:nvGrpSpPr>
        <p:grpSpPr bwMode="auto">
          <a:xfrm>
            <a:off x="1761833" y="1458631"/>
            <a:ext cx="6327775" cy="584200"/>
            <a:chOff x="873" y="609"/>
            <a:chExt cx="3986" cy="368"/>
          </a:xfrm>
        </p:grpSpPr>
        <p:sp>
          <p:nvSpPr>
            <p:cNvPr id="72777" name="Text Box 73"/>
            <p:cNvSpPr txBox="1">
              <a:spLocks noChangeArrowheads="1"/>
            </p:cNvSpPr>
            <p:nvPr/>
          </p:nvSpPr>
          <p:spPr bwMode="auto">
            <a:xfrm>
              <a:off x="873" y="618"/>
              <a:ext cx="398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>
                  <a:latin typeface="楷体_GB2312" pitchFamily="49" charset="-122"/>
                </a:rPr>
                <a:t>令        </a:t>
              </a:r>
              <a:r>
                <a:rPr kumimoji="1" lang="zh-CN" altLang="en-US">
                  <a:latin typeface="仿宋_GB2312" pitchFamily="49" charset="-122"/>
                  <a:ea typeface="仿宋_GB2312" pitchFamily="49" charset="-122"/>
                </a:rPr>
                <a:t>  </a:t>
              </a:r>
              <a:r>
                <a:rPr kumimoji="1" lang="zh-CN" altLang="en-US">
                  <a:latin typeface="楷体_GB2312" pitchFamily="49" charset="-122"/>
                </a:rPr>
                <a:t>称为一阶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RL</a:t>
              </a:r>
              <a:r>
                <a:rPr kumimoji="1" lang="zh-CN" altLang="en-US">
                  <a:latin typeface="楷体_GB2312" pitchFamily="49" charset="-122"/>
                </a:rPr>
                <a:t>电路时间常数</a:t>
              </a:r>
              <a:endParaRPr kumimoji="1" lang="zh-CN" altLang="en-US">
                <a:latin typeface="楷体_GB2312" pitchFamily="49" charset="-122"/>
              </a:endParaRPr>
            </a:p>
          </p:txBody>
        </p:sp>
        <p:sp>
          <p:nvSpPr>
            <p:cNvPr id="72779" name="Rectangle 75"/>
            <p:cNvSpPr>
              <a:spLocks noChangeArrowheads="1"/>
            </p:cNvSpPr>
            <p:nvPr/>
          </p:nvSpPr>
          <p:spPr bwMode="auto">
            <a:xfrm>
              <a:off x="1200" y="609"/>
              <a:ext cx="941" cy="368"/>
            </a:xfrm>
            <a:prstGeom prst="rect">
              <a:avLst/>
            </a:prstGeom>
            <a:gradFill rotWithShape="1">
              <a:gsLst>
                <a:gs pos="0">
                  <a:srgbClr val="FFCC0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CC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 algn="l"/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sz="32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= </a:t>
              </a:r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L/R</a:t>
              </a:r>
              <a:endParaRPr kumimoji="1" lang="en-US" altLang="zh-CN" sz="32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72781" name="Rectangle 77"/>
          <p:cNvSpPr>
            <a:spLocks noChangeArrowheads="1"/>
          </p:cNvSpPr>
          <p:nvPr/>
        </p:nvSpPr>
        <p:spPr bwMode="auto">
          <a:xfrm>
            <a:off x="1992317" y="3342198"/>
            <a:ext cx="8281987" cy="5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kumimoji="1" lang="zh-CN" altLang="en-US" dirty="0">
                <a:latin typeface="楷体_GB2312" pitchFamily="49" charset="-122"/>
                <a:sym typeface="Symbol" panose="05050102010706020507" pitchFamily="18" charset="2"/>
              </a:rPr>
              <a:t>时间常数</a:t>
            </a:r>
            <a:r>
              <a: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kumimoji="1" lang="zh-CN" altLang="en-US" b="0" dirty="0">
                <a:latin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dirty="0">
                <a:latin typeface="楷体_GB2312" pitchFamily="49" charset="-122"/>
                <a:sym typeface="Symbol" panose="05050102010706020507" pitchFamily="18" charset="2"/>
              </a:rPr>
              <a:t>的大小反映了电路过渡过程时间的长短。</a:t>
            </a:r>
            <a:endParaRPr kumimoji="1" lang="zh-CN" altLang="en-US" dirty="0">
              <a:latin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2782" name="Text Box 78"/>
          <p:cNvSpPr txBox="1">
            <a:spLocks noChangeArrowheads="1"/>
          </p:cNvSpPr>
          <p:nvPr/>
        </p:nvSpPr>
        <p:spPr bwMode="auto">
          <a:xfrm>
            <a:off x="2709229" y="5166997"/>
            <a:ext cx="6048375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zh-CN" altLang="en-US" dirty="0">
                <a:latin typeface="楷体_GB2312" pitchFamily="49" charset="-122"/>
              </a:rPr>
              <a:t>大</a:t>
            </a:r>
            <a:r>
              <a:rPr kumimoji="1" lang="zh-CN" altLang="en-US" dirty="0">
                <a:latin typeface="仿宋_GB2312" pitchFamily="49" charset="-122"/>
                <a:ea typeface="仿宋_GB2312" pitchFamily="49" charset="-122"/>
              </a:rPr>
              <a:t> 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W=Li</a:t>
            </a:r>
            <a:r>
              <a:rPr kumimoji="1" lang="en-US" altLang="zh-CN" b="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b="0" baseline="3000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/2</a:t>
            </a: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r>
              <a:rPr kumimoji="1" lang="zh-CN" altLang="en-US" dirty="0">
                <a:latin typeface="楷体_GB2312" pitchFamily="49" charset="-122"/>
              </a:rPr>
              <a:t>初始能量大</a:t>
            </a:r>
            <a:endParaRPr kumimoji="1" lang="zh-CN" altLang="en-US" dirty="0">
              <a:latin typeface="楷体_GB2312" pitchFamily="49" charset="-122"/>
            </a:endParaRPr>
          </a:p>
          <a:p>
            <a:pPr>
              <a:lnSpc>
                <a:spcPct val="110000"/>
              </a:lnSpc>
            </a:pP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zh-CN" altLang="en-US" dirty="0">
                <a:latin typeface="楷体_GB2312" pitchFamily="49" charset="-122"/>
              </a:rPr>
              <a:t>小</a:t>
            </a:r>
            <a:r>
              <a:rPr kumimoji="1" lang="zh-CN" altLang="en-US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p=Ri</a:t>
            </a:r>
            <a:r>
              <a:rPr kumimoji="1" lang="en-US" altLang="zh-CN" b="0" baseline="30000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kumimoji="1" lang="en-US" altLang="zh-CN" baseline="30000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    </a:t>
            </a:r>
            <a:r>
              <a:rPr kumimoji="1" lang="zh-CN" altLang="en-US" dirty="0">
                <a:latin typeface="楷体_GB2312" pitchFamily="49" charset="-122"/>
              </a:rPr>
              <a:t>放电过程消耗能量小</a:t>
            </a:r>
            <a:endParaRPr kumimoji="1" lang="zh-CN" altLang="en-US" i="1" dirty="0">
              <a:latin typeface="楷体_GB2312" pitchFamily="49" charset="-122"/>
            </a:endParaRPr>
          </a:p>
        </p:txBody>
      </p:sp>
      <p:grpSp>
        <p:nvGrpSpPr>
          <p:cNvPr id="72791" name="Group 87"/>
          <p:cNvGrpSpPr/>
          <p:nvPr/>
        </p:nvGrpSpPr>
        <p:grpSpPr bwMode="auto">
          <a:xfrm>
            <a:off x="8541705" y="5480687"/>
            <a:ext cx="2493962" cy="561975"/>
            <a:chOff x="3833" y="3226"/>
            <a:chExt cx="1571" cy="354"/>
          </a:xfrm>
        </p:grpSpPr>
        <p:sp>
          <p:nvSpPr>
            <p:cNvPr id="72784" name="AutoShape 80"/>
            <p:cNvSpPr/>
            <p:nvPr/>
          </p:nvSpPr>
          <p:spPr bwMode="auto">
            <a:xfrm>
              <a:off x="3833" y="3226"/>
              <a:ext cx="82" cy="354"/>
            </a:xfrm>
            <a:prstGeom prst="rightBrace">
              <a:avLst>
                <a:gd name="adj1" fmla="val 49797"/>
                <a:gd name="adj2" fmla="val 50000"/>
              </a:avLst>
            </a:prstGeom>
            <a:noFill/>
            <a:ln w="381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2785" name="Text Box 81"/>
            <p:cNvSpPr txBox="1">
              <a:spLocks noChangeArrowheads="1"/>
            </p:cNvSpPr>
            <p:nvPr/>
          </p:nvSpPr>
          <p:spPr bwMode="auto">
            <a:xfrm>
              <a:off x="3923" y="3248"/>
              <a:ext cx="148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r>
                <a:rPr kumimoji="1" lang="zh-CN" altLang="en-US">
                  <a:latin typeface="楷体_GB2312" pitchFamily="49" charset="-122"/>
                </a:rPr>
                <a:t>放电慢，</a:t>
              </a:r>
              <a:r>
                <a:rPr kumimoji="1" lang="zh-CN" altLang="en-US" b="0" i="1">
                  <a:solidFill>
                    <a:schemeClr val="bg1"/>
                  </a:solidFill>
                  <a:latin typeface="楷体_GB2312" pitchFamily="49" charset="-122"/>
                  <a:sym typeface="Symbol" panose="05050102010706020507" pitchFamily="18" charset="2"/>
                </a:rPr>
                <a:t></a:t>
              </a:r>
              <a:r>
                <a:rPr kumimoji="1" lang="zh-CN" altLang="en-US" i="1">
                  <a:solidFill>
                    <a:schemeClr val="bg1"/>
                  </a:solidFill>
                  <a:latin typeface="楷体_GB2312" pitchFamily="49" charset="-122"/>
                  <a:sym typeface="Symbol" panose="05050102010706020507" pitchFamily="18" charset="2"/>
                </a:rPr>
                <a:t> </a:t>
              </a:r>
              <a:r>
                <a:rPr kumimoji="1" lang="zh-CN" altLang="en-US">
                  <a:latin typeface="楷体_GB2312" pitchFamily="49" charset="-122"/>
                  <a:sym typeface="Symbol" panose="05050102010706020507" pitchFamily="18" charset="2"/>
                </a:rPr>
                <a:t>大</a:t>
              </a:r>
              <a:endParaRPr kumimoji="1" lang="zh-CN" altLang="en-US">
                <a:latin typeface="楷体_GB2312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72786" name="Text Box 82"/>
          <p:cNvSpPr txBox="1">
            <a:spLocks noChangeArrowheads="1"/>
          </p:cNvSpPr>
          <p:nvPr/>
        </p:nvSpPr>
        <p:spPr bwMode="auto">
          <a:xfrm>
            <a:off x="1920574" y="3918435"/>
            <a:ext cx="4175125" cy="5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kumimoji="1" lang="en-US" altLang="zh-CN" b="0" i="1">
                <a:solidFill>
                  <a:schemeClr val="bg1"/>
                </a:solidFill>
                <a:latin typeface="楷体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>
                <a:latin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>
                <a:latin typeface="楷体_GB2312" pitchFamily="49" charset="-122"/>
                <a:sym typeface="Symbol" panose="05050102010706020507" pitchFamily="18" charset="2"/>
              </a:rPr>
              <a:t>大</a:t>
            </a:r>
            <a:r>
              <a:rPr kumimoji="1" lang="en-US" altLang="zh-CN" sz="2400">
                <a:latin typeface="Times New Roman" panose="02020603050405020304"/>
                <a:cs typeface="Times New Roman" panose="02020603050405020304" pitchFamily="18" charset="0"/>
                <a:sym typeface="Symbol" panose="05050102010706020507" pitchFamily="18" charset="2"/>
              </a:rPr>
              <a:t>——</a:t>
            </a:r>
            <a:r>
              <a:rPr kumimoji="1" lang="zh-CN" altLang="en-US">
                <a:latin typeface="楷体_GB2312" pitchFamily="49" charset="-122"/>
                <a:sym typeface="Symbol" panose="05050102010706020507" pitchFamily="18" charset="2"/>
              </a:rPr>
              <a:t>过渡过程时间长</a:t>
            </a:r>
            <a:endParaRPr kumimoji="1" lang="zh-CN" altLang="en-US">
              <a:latin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2787" name="Text Box 83"/>
          <p:cNvSpPr txBox="1">
            <a:spLocks noChangeArrowheads="1"/>
          </p:cNvSpPr>
          <p:nvPr/>
        </p:nvSpPr>
        <p:spPr bwMode="auto">
          <a:xfrm>
            <a:off x="6240162" y="3858109"/>
            <a:ext cx="4176713" cy="5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kumimoji="1" lang="en-US" altLang="zh-CN" b="0" i="1">
                <a:solidFill>
                  <a:schemeClr val="bg1"/>
                </a:solidFill>
                <a:latin typeface="楷体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>
                <a:latin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>
                <a:latin typeface="楷体_GB2312" pitchFamily="49" charset="-122"/>
                <a:sym typeface="Symbol" panose="05050102010706020507" pitchFamily="18" charset="2"/>
              </a:rPr>
              <a:t>小</a:t>
            </a:r>
            <a:r>
              <a:rPr kumimoji="1" lang="en-US" altLang="zh-CN" sz="2400">
                <a:latin typeface="Times New Roman" panose="02020603050405020304"/>
                <a:cs typeface="Times New Roman" panose="02020603050405020304" pitchFamily="18" charset="0"/>
                <a:sym typeface="Symbol" panose="05050102010706020507" pitchFamily="18" charset="2"/>
              </a:rPr>
              <a:t>——</a:t>
            </a:r>
            <a:r>
              <a:rPr kumimoji="1" lang="zh-CN" altLang="en-US">
                <a:latin typeface="楷体_GB2312" pitchFamily="49" charset="-122"/>
                <a:sym typeface="Symbol" panose="05050102010706020507" pitchFamily="18" charset="2"/>
              </a:rPr>
              <a:t>过渡过程时间短</a:t>
            </a:r>
            <a:endParaRPr kumimoji="1" lang="zh-CN" altLang="en-US">
              <a:latin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72788" name="Text Box 84"/>
          <p:cNvSpPr txBox="1">
            <a:spLocks noChangeArrowheads="1"/>
          </p:cNvSpPr>
          <p:nvPr/>
        </p:nvSpPr>
        <p:spPr bwMode="auto">
          <a:xfrm>
            <a:off x="1776747" y="4569778"/>
            <a:ext cx="1871663" cy="52197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物理含义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72789" name="AutoShape 85"/>
          <p:cNvSpPr>
            <a:spLocks noChangeArrowheads="1"/>
          </p:cNvSpPr>
          <p:nvPr/>
        </p:nvSpPr>
        <p:spPr bwMode="auto">
          <a:xfrm>
            <a:off x="4151313" y="4785712"/>
            <a:ext cx="647700" cy="153987"/>
          </a:xfrm>
          <a:prstGeom prst="rightArrow">
            <a:avLst>
              <a:gd name="adj1" fmla="val 50000"/>
              <a:gd name="adj2" fmla="val 105155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90" name="Rectangle 86"/>
          <p:cNvSpPr>
            <a:spLocks noChangeArrowheads="1"/>
          </p:cNvSpPr>
          <p:nvPr/>
        </p:nvSpPr>
        <p:spPr bwMode="auto">
          <a:xfrm>
            <a:off x="4943475" y="4641215"/>
            <a:ext cx="369189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电流初始值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(0)</a:t>
            </a:r>
            <a:r>
              <a:rPr kumimoji="1" lang="zh-CN" altLang="zh-CN">
                <a:latin typeface="楷体_GB2312" pitchFamily="49" charset="-122"/>
              </a:rPr>
              <a:t>一定：</a:t>
            </a:r>
            <a:endParaRPr kumimoji="1" lang="zh-CN" altLang="en-US">
              <a:latin typeface="楷体_GB2312" pitchFamily="49" charset="-122"/>
            </a:endParaRPr>
          </a:p>
        </p:txBody>
      </p:sp>
      <p:grpSp>
        <p:nvGrpSpPr>
          <p:cNvPr id="72796" name="Group 92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72797" name="Picture 9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798" name="Text Box 94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9624060" y="2306320"/>
          <a:ext cx="1899920" cy="89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36" name="公式" r:id="rId5" imgW="1282700" imgH="609600" progId="Equation.3">
                  <p:embed/>
                </p:oleObj>
              </mc:Choice>
              <mc:Fallback>
                <p:oleObj name="公式" r:id="rId5" imgW="1282700" imgH="609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4060" y="2306320"/>
                        <a:ext cx="1899920" cy="89725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CC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时间常数的物理意义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7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278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278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72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7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2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2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4" dur="500"/>
                                        <p:tgtEl>
                                          <p:spTgt spid="7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2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278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278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2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2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81" grpId="0" autoUpdateAnimBg="0" build="p"/>
      <p:bldP spid="72782" grpId="0" autoUpdateAnimBg="0" uiExpand="1" build="p"/>
      <p:bldP spid="72786" grpId="0" bldLvl="0" animBg="1"/>
      <p:bldP spid="72787" grpId="0" bldLvl="0" animBg="1"/>
      <p:bldP spid="72788" grpId="0" bldLvl="0" animBg="1"/>
      <p:bldP spid="72789" grpId="0" bldLvl="0" animBg="1"/>
      <p:bldP spid="72790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1055370" y="1629410"/>
            <a:ext cx="203962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3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能量关系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70663" name="Object 7"/>
          <p:cNvGraphicFramePr>
            <a:graphicFrameLocks noChangeAspect="1"/>
          </p:cNvGraphicFramePr>
          <p:nvPr/>
        </p:nvGraphicFramePr>
        <p:xfrm>
          <a:off x="1850090" y="3888106"/>
          <a:ext cx="267493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15" name="Equation" r:id="rId1" imgW="1155700" imgH="444500" progId="Equation.DSMT4">
                  <p:embed/>
                </p:oleObj>
              </mc:Choice>
              <mc:Fallback>
                <p:oleObj name="Equation" r:id="rId1" imgW="1155700" imgH="4445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0090" y="3888106"/>
                        <a:ext cx="2674937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4" name="Text Box 8"/>
          <p:cNvSpPr txBox="1">
            <a:spLocks noChangeArrowheads="1"/>
          </p:cNvSpPr>
          <p:nvPr/>
        </p:nvSpPr>
        <p:spPr bwMode="auto">
          <a:xfrm>
            <a:off x="4250055" y="1566545"/>
            <a:ext cx="5113338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>
                <a:latin typeface="楷体_GB2312" pitchFamily="49" charset="-122"/>
              </a:rPr>
              <a:t>电感不断释放能量被电阻吸收</a:t>
            </a:r>
            <a:r>
              <a:rPr kumimoji="1" lang="en-US" altLang="zh-CN">
                <a:latin typeface="楷体_GB2312" pitchFamily="49" charset="-122"/>
              </a:rPr>
              <a:t>,    </a:t>
            </a:r>
            <a:r>
              <a:rPr kumimoji="1" lang="zh-CN" altLang="en-US">
                <a:latin typeface="楷体_GB2312" pitchFamily="49" charset="-122"/>
              </a:rPr>
              <a:t>直到全部消耗完毕。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1169670" y="2708275"/>
            <a:ext cx="2170430" cy="58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设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 i="1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3494405" y="2780665"/>
            <a:ext cx="2520315" cy="5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电感放出能量：             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70667" name="Object 11"/>
          <p:cNvGraphicFramePr>
            <a:graphicFrameLocks noChangeAspect="1"/>
          </p:cNvGraphicFramePr>
          <p:nvPr/>
        </p:nvGraphicFramePr>
        <p:xfrm>
          <a:off x="7044072" y="2606392"/>
          <a:ext cx="122396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16" name="公式" r:id="rId3" imgW="558800" imgH="596900" progId="Equation.3">
                  <p:embed/>
                </p:oleObj>
              </mc:Choice>
              <mc:Fallback>
                <p:oleObj name="公式" r:id="rId3" imgW="558800" imgH="5969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4072" y="2606392"/>
                        <a:ext cx="1223963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8" name="Text Box 12"/>
          <p:cNvSpPr txBox="1">
            <a:spLocks noChangeArrowheads="1"/>
          </p:cNvSpPr>
          <p:nvPr/>
        </p:nvSpPr>
        <p:spPr bwMode="auto">
          <a:xfrm>
            <a:off x="1275080" y="3484245"/>
            <a:ext cx="3853180" cy="52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电阻吸收（消耗）能量：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70669" name="Object 13"/>
          <p:cNvGraphicFramePr>
            <a:graphicFrameLocks noChangeAspect="1"/>
          </p:cNvGraphicFramePr>
          <p:nvPr/>
        </p:nvGraphicFramePr>
        <p:xfrm>
          <a:off x="4639310" y="3830959"/>
          <a:ext cx="318770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17" name="Equation" r:id="rId5" imgW="1574800" imgH="508000" progId="Equation.DSMT4">
                  <p:embed/>
                </p:oleObj>
              </mc:Choice>
              <mc:Fallback>
                <p:oleObj name="Equation" r:id="rId5" imgW="1574800" imgH="5080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9310" y="3830959"/>
                        <a:ext cx="318770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0" name="Object 14"/>
          <p:cNvGraphicFramePr>
            <a:graphicFrameLocks noChangeAspect="1"/>
          </p:cNvGraphicFramePr>
          <p:nvPr/>
        </p:nvGraphicFramePr>
        <p:xfrm>
          <a:off x="8975408" y="5012055"/>
          <a:ext cx="151130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18" name="公式" r:id="rId7" imgW="800100" imgH="596900" progId="Equation.3">
                  <p:embed/>
                </p:oleObj>
              </mc:Choice>
              <mc:Fallback>
                <p:oleObj name="公式" r:id="rId7" imgW="800100" imgH="5969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5408" y="5012055"/>
                        <a:ext cx="1511300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88" name="Object 32"/>
          <p:cNvGraphicFramePr>
            <a:graphicFrameLocks noChangeAspect="1"/>
          </p:cNvGraphicFramePr>
          <p:nvPr/>
        </p:nvGraphicFramePr>
        <p:xfrm>
          <a:off x="2525412" y="4996180"/>
          <a:ext cx="27844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19" name="Equation" r:id="rId9" imgW="1358900" imgH="508000" progId="Equation.DSMT4">
                  <p:embed/>
                </p:oleObj>
              </mc:Choice>
              <mc:Fallback>
                <p:oleObj name="Equation" r:id="rId9" imgW="1358900" imgH="5080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412" y="4996180"/>
                        <a:ext cx="2784475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89" name="Object 33"/>
          <p:cNvGraphicFramePr>
            <a:graphicFrameLocks noChangeAspect="1"/>
          </p:cNvGraphicFramePr>
          <p:nvPr/>
        </p:nvGraphicFramePr>
        <p:xfrm>
          <a:off x="5408295" y="4870768"/>
          <a:ext cx="3495675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920" name="Equation" r:id="rId11" imgW="1778000" imgH="711200" progId="Equation.DSMT4">
                  <p:embed/>
                </p:oleObj>
              </mc:Choice>
              <mc:Fallback>
                <p:oleObj name="Equation" r:id="rId11" imgW="1778000" imgH="7112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8295" y="4870768"/>
                        <a:ext cx="3495675" cy="139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90" name="AutoShape 34"/>
          <p:cNvSpPr>
            <a:spLocks noChangeArrowheads="1"/>
          </p:cNvSpPr>
          <p:nvPr/>
        </p:nvSpPr>
        <p:spPr bwMode="auto">
          <a:xfrm>
            <a:off x="3288047" y="1844993"/>
            <a:ext cx="720725" cy="144462"/>
          </a:xfrm>
          <a:prstGeom prst="rightArrow">
            <a:avLst>
              <a:gd name="adj1" fmla="val 50000"/>
              <a:gd name="adj2" fmla="val 124726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6158548" y="2924844"/>
            <a:ext cx="647700" cy="155575"/>
          </a:xfrm>
          <a:prstGeom prst="rightArrow">
            <a:avLst>
              <a:gd name="adj1" fmla="val 50000"/>
              <a:gd name="adj2" fmla="val 104082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5162885" y="3702368"/>
            <a:ext cx="720725" cy="157162"/>
          </a:xfrm>
          <a:prstGeom prst="rightArrow">
            <a:avLst>
              <a:gd name="adj1" fmla="val 50000"/>
              <a:gd name="adj2" fmla="val 114647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0719" name="Group 6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70720" name="Picture 64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721" name="Text Box 6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0722" name="Group 6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70723" name="Picture 67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724" name="Text Box 6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0774" name="Group 118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70775" name="Picture 119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776" name="Text Box 120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70818" name="Group 162"/>
          <p:cNvGrpSpPr/>
          <p:nvPr/>
        </p:nvGrpSpPr>
        <p:grpSpPr bwMode="auto">
          <a:xfrm>
            <a:off x="8979569" y="1847220"/>
            <a:ext cx="2498637" cy="1879601"/>
            <a:chOff x="3969" y="2158"/>
            <a:chExt cx="1574" cy="1184"/>
          </a:xfrm>
        </p:grpSpPr>
        <p:sp>
          <p:nvSpPr>
            <p:cNvPr id="70819" name="Line 163"/>
            <p:cNvSpPr>
              <a:spLocks noChangeShapeType="1"/>
            </p:cNvSpPr>
            <p:nvPr/>
          </p:nvSpPr>
          <p:spPr bwMode="auto">
            <a:xfrm>
              <a:off x="3969" y="2523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820" name="Line 164"/>
            <p:cNvSpPr>
              <a:spLocks noChangeShapeType="1"/>
            </p:cNvSpPr>
            <p:nvPr/>
          </p:nvSpPr>
          <p:spPr bwMode="auto">
            <a:xfrm>
              <a:off x="4740" y="2524"/>
              <a:ext cx="27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821" name="Text Box 165"/>
            <p:cNvSpPr txBox="1">
              <a:spLocks noChangeArrowheads="1"/>
            </p:cNvSpPr>
            <p:nvPr/>
          </p:nvSpPr>
          <p:spPr bwMode="auto">
            <a:xfrm>
              <a:off x="4724" y="2158"/>
              <a:ext cx="18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822" name="Text Box 166"/>
            <p:cNvSpPr txBox="1">
              <a:spLocks noChangeArrowheads="1"/>
            </p:cNvSpPr>
            <p:nvPr/>
          </p:nvSpPr>
          <p:spPr bwMode="auto">
            <a:xfrm>
              <a:off x="4939" y="2806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0823" name="Group 167"/>
            <p:cNvGrpSpPr/>
            <p:nvPr/>
          </p:nvGrpSpPr>
          <p:grpSpPr bwMode="auto">
            <a:xfrm>
              <a:off x="5207" y="2577"/>
              <a:ext cx="336" cy="765"/>
              <a:chOff x="1974" y="748"/>
              <a:chExt cx="326" cy="617"/>
            </a:xfrm>
          </p:grpSpPr>
          <p:grpSp>
            <p:nvGrpSpPr>
              <p:cNvPr id="70824" name="Group 168"/>
              <p:cNvGrpSpPr/>
              <p:nvPr/>
            </p:nvGrpSpPr>
            <p:grpSpPr bwMode="auto">
              <a:xfrm>
                <a:off x="2057" y="748"/>
                <a:ext cx="219" cy="617"/>
                <a:chOff x="1625" y="1276"/>
                <a:chExt cx="219" cy="617"/>
              </a:xfrm>
            </p:grpSpPr>
            <p:sp>
              <p:nvSpPr>
                <p:cNvPr id="70825" name="Text Box 169"/>
                <p:cNvSpPr txBox="1">
                  <a:spLocks noChangeArrowheads="1"/>
                </p:cNvSpPr>
                <p:nvPr/>
              </p:nvSpPr>
              <p:spPr bwMode="auto">
                <a:xfrm>
                  <a:off x="1625" y="1276"/>
                  <a:ext cx="218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0826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1639" y="1659"/>
                  <a:ext cx="205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0827" name="Text Box 171"/>
              <p:cNvSpPr txBox="1">
                <a:spLocks noChangeArrowheads="1"/>
              </p:cNvSpPr>
              <p:nvPr/>
            </p:nvSpPr>
            <p:spPr bwMode="auto">
              <a:xfrm>
                <a:off x="1974" y="899"/>
                <a:ext cx="326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32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3200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0828" name="Line 172"/>
            <p:cNvSpPr>
              <a:spLocks noChangeShapeType="1"/>
            </p:cNvSpPr>
            <p:nvPr/>
          </p:nvSpPr>
          <p:spPr bwMode="auto">
            <a:xfrm flipV="1">
              <a:off x="5148" y="3067"/>
              <a:ext cx="0" cy="23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829" name="Text Box 173"/>
            <p:cNvSpPr txBox="1">
              <a:spLocks noChangeArrowheads="1"/>
            </p:cNvSpPr>
            <p:nvPr/>
          </p:nvSpPr>
          <p:spPr bwMode="auto">
            <a:xfrm>
              <a:off x="4247" y="2625"/>
              <a:ext cx="23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830" name="Line 174"/>
            <p:cNvSpPr>
              <a:spLocks noChangeShapeType="1"/>
            </p:cNvSpPr>
            <p:nvPr/>
          </p:nvSpPr>
          <p:spPr bwMode="auto">
            <a:xfrm>
              <a:off x="3969" y="3305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831" name="Line 175"/>
            <p:cNvSpPr>
              <a:spLocks noChangeShapeType="1"/>
            </p:cNvSpPr>
            <p:nvPr/>
          </p:nvSpPr>
          <p:spPr bwMode="auto">
            <a:xfrm>
              <a:off x="3969" y="2523"/>
              <a:ext cx="0" cy="7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832" name="Line 176"/>
            <p:cNvSpPr>
              <a:spLocks noChangeShapeType="1"/>
            </p:cNvSpPr>
            <p:nvPr/>
          </p:nvSpPr>
          <p:spPr bwMode="auto">
            <a:xfrm>
              <a:off x="5148" y="2522"/>
              <a:ext cx="0" cy="1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833" name="Rectangle 177"/>
            <p:cNvSpPr>
              <a:spLocks noChangeArrowheads="1"/>
            </p:cNvSpPr>
            <p:nvPr/>
          </p:nvSpPr>
          <p:spPr bwMode="auto">
            <a:xfrm>
              <a:off x="4241" y="2458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0834" name="Group 178"/>
            <p:cNvGrpSpPr/>
            <p:nvPr/>
          </p:nvGrpSpPr>
          <p:grpSpPr bwMode="auto">
            <a:xfrm rot="10800000">
              <a:off x="5149" y="2704"/>
              <a:ext cx="90" cy="363"/>
              <a:chOff x="1565" y="2614"/>
              <a:chExt cx="90" cy="486"/>
            </a:xfrm>
          </p:grpSpPr>
          <p:sp>
            <p:nvSpPr>
              <p:cNvPr id="70835" name="Arc 179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836" name="Arc 180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837" name="Arc 181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838" name="Arc 182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能量的释放和吸收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7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0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0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70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20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0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7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70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70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 bldLvl="0" animBg="1" autoUpdateAnimBg="0"/>
      <p:bldP spid="70664" grpId="0" bldLvl="0" animBg="1"/>
      <p:bldP spid="70665" grpId="0" autoUpdateAnimBg="0" uiExpand="1" build="p"/>
      <p:bldP spid="70666" grpId="0" bldLvl="0" animBg="1"/>
      <p:bldP spid="70668" grpId="0" autoUpdateAnimBg="0" uiExpand="1" build="p"/>
      <p:bldP spid="70690" grpId="0" bldLvl="0" animBg="1"/>
      <p:bldP spid="70691" grpId="0" bldLvl="0" animBg="1"/>
      <p:bldP spid="70692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1721502" y="2129507"/>
            <a:ext cx="385127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1 A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9788" name="Group 156"/>
          <p:cNvGrpSpPr/>
          <p:nvPr/>
        </p:nvGrpSpPr>
        <p:grpSpPr bwMode="auto">
          <a:xfrm>
            <a:off x="1271588" y="5365432"/>
            <a:ext cx="5892800" cy="730250"/>
            <a:chOff x="476" y="2635"/>
            <a:chExt cx="3712" cy="460"/>
          </a:xfrm>
        </p:grpSpPr>
        <p:sp>
          <p:nvSpPr>
            <p:cNvPr id="69638" name="Text Box 6"/>
            <p:cNvSpPr txBox="1">
              <a:spLocks noChangeArrowheads="1"/>
            </p:cNvSpPr>
            <p:nvPr/>
          </p:nvSpPr>
          <p:spPr bwMode="auto">
            <a:xfrm>
              <a:off x="476" y="2635"/>
              <a:ext cx="3010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</a:t>
              </a:r>
              <a:r>
                <a:rPr kumimoji="1" lang="zh-CN" altLang="en-US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10000V  </a:t>
              </a:r>
              <a:r>
                <a:rPr kumimoji="1" lang="zh-CN" altLang="en-US">
                  <a:latin typeface="Times New Roman" panose="02020603050405020304" pitchFamily="18" charset="0"/>
                </a:rPr>
                <a:t>造成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69639" name="Group 7"/>
            <p:cNvGrpSpPr/>
            <p:nvPr/>
          </p:nvGrpSpPr>
          <p:grpSpPr bwMode="auto">
            <a:xfrm>
              <a:off x="3048" y="2718"/>
              <a:ext cx="363" cy="303"/>
              <a:chOff x="4656" y="3671"/>
              <a:chExt cx="255" cy="240"/>
            </a:xfrm>
          </p:grpSpPr>
          <p:sp>
            <p:nvSpPr>
              <p:cNvPr id="69640" name="Oval 8" descr="花束"/>
              <p:cNvSpPr>
                <a:spLocks noChangeArrowheads="1"/>
              </p:cNvSpPr>
              <p:nvPr/>
            </p:nvSpPr>
            <p:spPr bwMode="auto">
              <a:xfrm>
                <a:off x="4695" y="3671"/>
                <a:ext cx="213" cy="240"/>
              </a:xfrm>
              <a:prstGeom prst="ellipse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>
                  <a:solidFill>
                    <a:schemeClr val="tx1"/>
                  </a:solidFill>
                  <a:ea typeface="仿宋_GB2312" pitchFamily="49" charset="-122"/>
                </a:endParaRPr>
              </a:p>
            </p:txBody>
          </p:sp>
          <p:sp>
            <p:nvSpPr>
              <p:cNvPr id="69641" name="Text Box 9"/>
              <p:cNvSpPr txBox="1">
                <a:spLocks noChangeArrowheads="1"/>
              </p:cNvSpPr>
              <p:nvPr/>
            </p:nvSpPr>
            <p:spPr bwMode="auto">
              <a:xfrm>
                <a:off x="4656" y="3681"/>
                <a:ext cx="25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kumimoji="1" lang="en-US" altLang="zh-CN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endPara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9642" name="Text Box 10"/>
            <p:cNvSpPr txBox="1">
              <a:spLocks noChangeArrowheads="1"/>
            </p:cNvSpPr>
            <p:nvPr/>
          </p:nvSpPr>
          <p:spPr bwMode="auto">
            <a:xfrm>
              <a:off x="3379" y="2731"/>
              <a:ext cx="809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 sz="2400">
                  <a:latin typeface="Times New Roman" panose="02020603050405020304" pitchFamily="18" charset="0"/>
                </a:rPr>
                <a:t>损坏。</a:t>
              </a: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770255" y="1335405"/>
            <a:ext cx="1297305" cy="59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A5002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2-3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677" name="Text Box 45"/>
          <p:cNvSpPr txBox="1">
            <a:spLocks noChangeArrowheads="1"/>
          </p:cNvSpPr>
          <p:nvPr/>
        </p:nvSpPr>
        <p:spPr bwMode="auto">
          <a:xfrm>
            <a:off x="2067560" y="1407160"/>
            <a:ext cx="42976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zh-CN" altLang="zh-CN">
                <a:latin typeface="楷体_GB2312" pitchFamily="49" charset="-122"/>
              </a:rPr>
              <a:t>时</a:t>
            </a:r>
            <a:r>
              <a:rPr kumimoji="1" lang="en-US" altLang="zh-CN">
                <a:latin typeface="楷体_GB2312" pitchFamily="49" charset="-122"/>
              </a:rPr>
              <a:t>,</a:t>
            </a:r>
            <a:r>
              <a:rPr kumimoji="1" lang="zh-CN" altLang="en-US">
                <a:latin typeface="楷体_GB2312" pitchFamily="49" charset="-122"/>
              </a:rPr>
              <a:t>打开开关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zh-CN" altLang="zh-CN">
                <a:latin typeface="Times New Roman" panose="02020603050405020304" pitchFamily="18" charset="0"/>
              </a:rPr>
              <a:t>求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endParaRPr kumimoji="1" lang="en-US" altLang="zh-CN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9679" name="Object 47"/>
          <p:cNvGraphicFramePr>
            <a:graphicFrameLocks noChangeAspect="1"/>
          </p:cNvGraphicFramePr>
          <p:nvPr/>
        </p:nvGraphicFramePr>
        <p:xfrm>
          <a:off x="1864377" y="2849880"/>
          <a:ext cx="2881313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19" name="Equation" r:id="rId2" imgW="1384300" imgH="317500" progId="Equation.DSMT4">
                  <p:embed/>
                </p:oleObj>
              </mc:Choice>
              <mc:Fallback>
                <p:oleObj name="Equation" r:id="rId2" imgW="1384300" imgH="3175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4377" y="2849880"/>
                        <a:ext cx="2881313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0" name="Text Box 48"/>
          <p:cNvSpPr txBox="1">
            <a:spLocks noChangeArrowheads="1"/>
          </p:cNvSpPr>
          <p:nvPr/>
        </p:nvSpPr>
        <p:spPr bwMode="auto">
          <a:xfrm>
            <a:off x="5918835" y="1409065"/>
            <a:ext cx="351409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。电压表量程：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50V</a:t>
            </a:r>
            <a:r>
              <a:rPr kumimoji="1" lang="zh-CN" altLang="en-US" b="0">
                <a:latin typeface="Times New Roman" panose="02020603050405020304" pitchFamily="18" charset="0"/>
              </a:rPr>
              <a:t>。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graphicFrame>
        <p:nvGraphicFramePr>
          <p:cNvPr id="69681" name="Object 49"/>
          <p:cNvGraphicFramePr>
            <a:graphicFrameLocks noChangeAspect="1"/>
          </p:cNvGraphicFramePr>
          <p:nvPr/>
        </p:nvGraphicFramePr>
        <p:xfrm>
          <a:off x="1824991" y="3629343"/>
          <a:ext cx="4395788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20" name="公式" r:id="rId4" imgW="3009900" imgH="609600" progId="Equation.3">
                  <p:embed/>
                </p:oleObj>
              </mc:Choice>
              <mc:Fallback>
                <p:oleObj name="公式" r:id="rId4" imgW="3009900" imgH="6096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991" y="3629343"/>
                        <a:ext cx="4395788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82" name="Object 50"/>
          <p:cNvGraphicFramePr>
            <a:graphicFrameLocks noChangeAspect="1"/>
          </p:cNvGraphicFramePr>
          <p:nvPr/>
        </p:nvGraphicFramePr>
        <p:xfrm>
          <a:off x="1413845" y="4708208"/>
          <a:ext cx="57499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21" name="Equation" r:id="rId6" imgW="2895600" imgH="317500" progId="Equation.DSMT4">
                  <p:embed/>
                </p:oleObj>
              </mc:Choice>
              <mc:Fallback>
                <p:oleObj name="Equation" r:id="rId6" imgW="2895600" imgH="31750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845" y="4708208"/>
                        <a:ext cx="574992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3" name="Text Box 51"/>
          <p:cNvSpPr txBox="1">
            <a:spLocks noChangeArrowheads="1"/>
          </p:cNvSpPr>
          <p:nvPr/>
        </p:nvSpPr>
        <p:spPr bwMode="auto">
          <a:xfrm>
            <a:off x="1001078" y="2056006"/>
            <a:ext cx="576262" cy="52324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9723" name="Group 9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69724" name="Picture 92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725" name="Text Box 9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9726" name="Group 9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69727" name="Picture 95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728" name="Text Box 9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9792" name="Group 160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69793" name="Picture 161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794" name="Text Box 162">
              <a:hlinkClick r:id="rId9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9802" name="Group 170"/>
          <p:cNvGrpSpPr/>
          <p:nvPr/>
        </p:nvGrpSpPr>
        <p:grpSpPr bwMode="auto">
          <a:xfrm>
            <a:off x="7759400" y="1880236"/>
            <a:ext cx="4291013" cy="2216150"/>
            <a:chOff x="363" y="754"/>
            <a:chExt cx="2703" cy="1396"/>
          </a:xfrm>
        </p:grpSpPr>
        <p:sp>
          <p:nvSpPr>
            <p:cNvPr id="69743" name="Line 111"/>
            <p:cNvSpPr>
              <a:spLocks noChangeShapeType="1"/>
            </p:cNvSpPr>
            <p:nvPr/>
          </p:nvSpPr>
          <p:spPr bwMode="auto">
            <a:xfrm flipH="1">
              <a:off x="1300" y="1090"/>
              <a:ext cx="110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33" name="Oval 101"/>
            <p:cNvSpPr>
              <a:spLocks noChangeArrowheads="1"/>
            </p:cNvSpPr>
            <p:nvPr/>
          </p:nvSpPr>
          <p:spPr bwMode="auto">
            <a:xfrm>
              <a:off x="363" y="1453"/>
              <a:ext cx="362" cy="362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34" name="Line 102"/>
            <p:cNvSpPr>
              <a:spLocks noChangeShapeType="1"/>
            </p:cNvSpPr>
            <p:nvPr/>
          </p:nvSpPr>
          <p:spPr bwMode="auto">
            <a:xfrm>
              <a:off x="2064" y="1087"/>
              <a:ext cx="318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35" name="Text Box 103"/>
            <p:cNvSpPr txBox="1">
              <a:spLocks noChangeArrowheads="1"/>
            </p:cNvSpPr>
            <p:nvPr/>
          </p:nvSpPr>
          <p:spPr bwMode="auto">
            <a:xfrm>
              <a:off x="2127" y="1024"/>
              <a:ext cx="27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36" name="Text Box 104"/>
            <p:cNvSpPr txBox="1">
              <a:spLocks noChangeArrowheads="1"/>
            </p:cNvSpPr>
            <p:nvPr/>
          </p:nvSpPr>
          <p:spPr bwMode="auto">
            <a:xfrm>
              <a:off x="386" y="754"/>
              <a:ext cx="6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38" name="Text Box 106"/>
            <p:cNvSpPr txBox="1">
              <a:spLocks noChangeArrowheads="1"/>
            </p:cNvSpPr>
            <p:nvPr/>
          </p:nvSpPr>
          <p:spPr bwMode="auto">
            <a:xfrm>
              <a:off x="612" y="1116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39" name="Text Box 107"/>
            <p:cNvSpPr txBox="1">
              <a:spLocks noChangeArrowheads="1"/>
            </p:cNvSpPr>
            <p:nvPr/>
          </p:nvSpPr>
          <p:spPr bwMode="auto">
            <a:xfrm>
              <a:off x="567" y="1751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40" name="Text Box 108"/>
            <p:cNvSpPr txBox="1">
              <a:spLocks noChangeArrowheads="1"/>
            </p:cNvSpPr>
            <p:nvPr/>
          </p:nvSpPr>
          <p:spPr bwMode="auto">
            <a:xfrm>
              <a:off x="1059" y="1229"/>
              <a:ext cx="324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kumimoji="1" lang="en-US" altLang="zh-CN" sz="2400" b="0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400" b="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ts val="0"/>
                </a:spcBef>
              </a:pPr>
              <a:r>
                <a:rPr kumimoji="1" lang="en-US" altLang="zh-CN" sz="2400" b="0" i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baseline="-25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kumimoji="1" lang="en-US" altLang="zh-CN" sz="2400" b="0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ts val="0"/>
                </a:spcBef>
              </a:pPr>
              <a:r>
                <a:rPr kumimoji="1" lang="en-US" altLang="zh-CN" sz="2400" b="0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  <a:endParaRPr kumimoji="1" lang="en-US" altLang="zh-CN" sz="24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41" name="Text Box 109"/>
            <p:cNvSpPr txBox="1">
              <a:spLocks noChangeArrowheads="1"/>
            </p:cNvSpPr>
            <p:nvPr/>
          </p:nvSpPr>
          <p:spPr bwMode="auto">
            <a:xfrm>
              <a:off x="2426" y="1434"/>
              <a:ext cx="6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=4H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42" name="Text Box 110"/>
            <p:cNvSpPr txBox="1">
              <a:spLocks noChangeArrowheads="1"/>
            </p:cNvSpPr>
            <p:nvPr/>
          </p:nvSpPr>
          <p:spPr bwMode="auto">
            <a:xfrm>
              <a:off x="1587" y="773"/>
              <a:ext cx="77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=10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44" name="Line 112"/>
            <p:cNvSpPr>
              <a:spLocks noChangeShapeType="1"/>
            </p:cNvSpPr>
            <p:nvPr/>
          </p:nvSpPr>
          <p:spPr bwMode="auto">
            <a:xfrm flipH="1">
              <a:off x="544" y="1090"/>
              <a:ext cx="53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45" name="Line 113"/>
            <p:cNvSpPr>
              <a:spLocks noChangeShapeType="1"/>
            </p:cNvSpPr>
            <p:nvPr/>
          </p:nvSpPr>
          <p:spPr bwMode="auto">
            <a:xfrm>
              <a:off x="544" y="2134"/>
              <a:ext cx="187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46" name="Line 114"/>
            <p:cNvSpPr>
              <a:spLocks noChangeShapeType="1"/>
            </p:cNvSpPr>
            <p:nvPr/>
          </p:nvSpPr>
          <p:spPr bwMode="auto">
            <a:xfrm flipV="1">
              <a:off x="2406" y="1787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47" name="Line 115"/>
            <p:cNvSpPr>
              <a:spLocks noChangeShapeType="1"/>
            </p:cNvSpPr>
            <p:nvPr/>
          </p:nvSpPr>
          <p:spPr bwMode="auto">
            <a:xfrm>
              <a:off x="2404" y="1090"/>
              <a:ext cx="0" cy="3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48" name="Line 116"/>
            <p:cNvSpPr>
              <a:spLocks noChangeShapeType="1"/>
            </p:cNvSpPr>
            <p:nvPr/>
          </p:nvSpPr>
          <p:spPr bwMode="auto">
            <a:xfrm flipV="1">
              <a:off x="544" y="1090"/>
              <a:ext cx="0" cy="10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49" name="Line 117"/>
            <p:cNvSpPr>
              <a:spLocks noChangeShapeType="1"/>
            </p:cNvSpPr>
            <p:nvPr/>
          </p:nvSpPr>
          <p:spPr bwMode="auto">
            <a:xfrm>
              <a:off x="1496" y="1090"/>
              <a:ext cx="0" cy="10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9750" name="Group 118"/>
            <p:cNvGrpSpPr/>
            <p:nvPr/>
          </p:nvGrpSpPr>
          <p:grpSpPr bwMode="auto">
            <a:xfrm>
              <a:off x="1315" y="1408"/>
              <a:ext cx="363" cy="303"/>
              <a:chOff x="2160" y="2400"/>
              <a:chExt cx="255" cy="240"/>
            </a:xfrm>
          </p:grpSpPr>
          <p:sp>
            <p:nvSpPr>
              <p:cNvPr id="69751" name="Oval 119" descr="花束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240" cy="240"/>
              </a:xfrm>
              <a:prstGeom prst="ellipse">
                <a:avLst/>
              </a:prstGeom>
              <a:blipFill dpi="0" rotWithShape="1">
                <a:blip r:embed="rId1"/>
                <a:srcRect/>
                <a:tile tx="0" ty="0" sx="100000" sy="100000" flip="none" algn="tl"/>
              </a:blip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>
                  <a:solidFill>
                    <a:schemeClr val="tx1"/>
                  </a:solidFill>
                  <a:ea typeface="仿宋_GB2312" pitchFamily="49" charset="-122"/>
                </a:endParaRPr>
              </a:p>
            </p:txBody>
          </p:sp>
          <p:sp>
            <p:nvSpPr>
              <p:cNvPr id="69752" name="Text Box 120"/>
              <p:cNvSpPr txBox="1">
                <a:spLocks noChangeArrowheads="1"/>
              </p:cNvSpPr>
              <p:nvPr/>
            </p:nvSpPr>
            <p:spPr bwMode="auto">
              <a:xfrm>
                <a:off x="2160" y="2405"/>
                <a:ext cx="25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33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99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endPara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9753" name="Text Box 121"/>
            <p:cNvSpPr txBox="1">
              <a:spLocks noChangeArrowheads="1"/>
            </p:cNvSpPr>
            <p:nvPr/>
          </p:nvSpPr>
          <p:spPr bwMode="auto">
            <a:xfrm>
              <a:off x="1542" y="1426"/>
              <a:ext cx="623" cy="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10k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54" name="Text Box 122"/>
            <p:cNvSpPr txBox="1">
              <a:spLocks noChangeArrowheads="1"/>
            </p:cNvSpPr>
            <p:nvPr/>
          </p:nvSpPr>
          <p:spPr bwMode="auto">
            <a:xfrm>
              <a:off x="658" y="1480"/>
              <a:ext cx="50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55" name="Line 123"/>
            <p:cNvSpPr>
              <a:spLocks noChangeShapeType="1"/>
            </p:cNvSpPr>
            <p:nvPr/>
          </p:nvSpPr>
          <p:spPr bwMode="auto">
            <a:xfrm flipV="1">
              <a:off x="1066" y="1097"/>
              <a:ext cx="247" cy="1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56" name="Line 124"/>
            <p:cNvSpPr>
              <a:spLocks noChangeShapeType="1"/>
            </p:cNvSpPr>
            <p:nvPr/>
          </p:nvSpPr>
          <p:spPr bwMode="auto">
            <a:xfrm flipH="1" flipV="1">
              <a:off x="1111" y="981"/>
              <a:ext cx="91" cy="27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61" name="Rectangle 129"/>
            <p:cNvSpPr>
              <a:spLocks noChangeArrowheads="1"/>
            </p:cNvSpPr>
            <p:nvPr/>
          </p:nvSpPr>
          <p:spPr bwMode="auto">
            <a:xfrm>
              <a:off x="1814" y="1035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9797" name="Group 165"/>
            <p:cNvGrpSpPr/>
            <p:nvPr/>
          </p:nvGrpSpPr>
          <p:grpSpPr bwMode="auto">
            <a:xfrm rot="10800000">
              <a:off x="2391" y="1434"/>
              <a:ext cx="90" cy="363"/>
              <a:chOff x="1565" y="2614"/>
              <a:chExt cx="90" cy="486"/>
            </a:xfrm>
          </p:grpSpPr>
          <p:sp>
            <p:nvSpPr>
              <p:cNvPr id="69798" name="Arc 166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799" name="Arc 167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800" name="Arc 168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801" name="Arc 169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Group 177"/>
          <p:cNvGrpSpPr/>
          <p:nvPr/>
        </p:nvGrpSpPr>
        <p:grpSpPr bwMode="auto">
          <a:xfrm>
            <a:off x="8018797" y="4509486"/>
            <a:ext cx="3167063" cy="1655762"/>
            <a:chOff x="3198" y="2931"/>
            <a:chExt cx="1995" cy="1043"/>
          </a:xfrm>
        </p:grpSpPr>
        <p:grpSp>
          <p:nvGrpSpPr>
            <p:cNvPr id="3" name="Group 151"/>
            <p:cNvGrpSpPr/>
            <p:nvPr/>
          </p:nvGrpSpPr>
          <p:grpSpPr bwMode="auto">
            <a:xfrm rot="10800000">
              <a:off x="3969" y="3361"/>
              <a:ext cx="363" cy="262"/>
              <a:chOff x="657" y="935"/>
              <a:chExt cx="363" cy="272"/>
            </a:xfrm>
          </p:grpSpPr>
          <p:sp>
            <p:nvSpPr>
              <p:cNvPr id="4" name="Line 152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657" y="1207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99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p>
                <a:endParaRPr lang="zh-CN" altLang="en-US"/>
              </a:p>
            </p:txBody>
          </p:sp>
          <p:sp>
            <p:nvSpPr>
              <p:cNvPr id="5" name="AutoShape 153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 rot="10800000">
                <a:off x="657" y="935"/>
                <a:ext cx="363" cy="272"/>
              </a:xfrm>
              <a:prstGeom prst="triangle">
                <a:avLst>
                  <a:gd name="adj" fmla="val 50000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</p:grpSp>
        <p:sp>
          <p:nvSpPr>
            <p:cNvPr id="6" name="Line 136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3923" y="3022"/>
              <a:ext cx="117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7" name="Oval 13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98" y="3316"/>
              <a:ext cx="363" cy="395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8" name="Line 132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4785" y="3022"/>
              <a:ext cx="272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9" name="Text Box 133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800" y="2952"/>
              <a:ext cx="28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Text Box 134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798" y="3336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Text Box 135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468" y="3102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Line 137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3380" y="3011"/>
              <a:ext cx="37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3" name="Line 138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3380" y="3974"/>
              <a:ext cx="174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4" name="Line 139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5103" y="3612"/>
              <a:ext cx="0" cy="3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5" name="Line 140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5103" y="3011"/>
              <a:ext cx="0" cy="25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6" name="Line 141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V="1">
              <a:off x="3380" y="3011"/>
              <a:ext cx="0" cy="9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7" name="Text Box 142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514" y="3311"/>
              <a:ext cx="50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Line 143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V="1">
              <a:off x="3651" y="3006"/>
              <a:ext cx="285" cy="1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9" name="Line 144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H="1" flipV="1">
              <a:off x="3787" y="2931"/>
              <a:ext cx="46" cy="25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0" name="Line 145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4151" y="3011"/>
              <a:ext cx="0" cy="9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CC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p>
              <a:endParaRPr lang="zh-CN" altLang="en-US"/>
            </a:p>
          </p:txBody>
        </p:sp>
        <p:sp>
          <p:nvSpPr>
            <p:cNvPr id="21" name="Rectangle 150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468" y="2967"/>
              <a:ext cx="297" cy="132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2" name="Text Box 154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380" y="3011"/>
              <a:ext cx="31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Text Box 155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380" y="3624"/>
              <a:ext cx="3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24" name="Group 171"/>
            <p:cNvGrpSpPr/>
            <p:nvPr/>
          </p:nvGrpSpPr>
          <p:grpSpPr bwMode="auto">
            <a:xfrm rot="10800000">
              <a:off x="5103" y="3259"/>
              <a:ext cx="90" cy="363"/>
              <a:chOff x="1565" y="2614"/>
              <a:chExt cx="90" cy="486"/>
            </a:xfrm>
          </p:grpSpPr>
          <p:sp>
            <p:nvSpPr>
              <p:cNvPr id="25" name="Arc 172"/>
              <p:cNvSpPr/>
              <p:nvPr>
                <p:custDataLst>
                  <p:tags r:id="rId30"/>
                </p:custDataLst>
              </p:nvPr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26" name="Arc 173"/>
              <p:cNvSpPr/>
              <p:nvPr>
                <p:custDataLst>
                  <p:tags r:id="rId31"/>
                </p:custDataLst>
              </p:nvPr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27" name="Arc 174"/>
              <p:cNvSpPr/>
              <p:nvPr>
                <p:custDataLst>
                  <p:tags r:id="rId32"/>
                </p:custDataLst>
              </p:nvPr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28" name="Arc 175"/>
              <p:cNvSpPr/>
              <p:nvPr>
                <p:custDataLst>
                  <p:tags r:id="rId33"/>
                </p:custDataLst>
              </p:nvPr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</p:grpSp>
      </p:grp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RL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电路零输入响应例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9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9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1000"/>
                                        <p:tgtEl>
                                          <p:spTgt spid="69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9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9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autoUpdateAnimBg="0" uiExpand="1" build="p"/>
      <p:bldP spid="69644" grpId="0" bldLvl="0" animBg="1"/>
      <p:bldP spid="69677" grpId="0" bldLvl="0" animBg="1" autoUpdateAnimBg="0"/>
      <p:bldP spid="69680" grpId="0" bldLvl="0" animBg="1" autoUpdateAnimBg="0"/>
      <p:bldP spid="69683" grpId="0" bldLvl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698500" y="1407001"/>
            <a:ext cx="12954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2-4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1995805" y="1355725"/>
            <a:ext cx="3692525" cy="177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indent="0" eaLnBrk="1" latinLnBrk="0" hangingPunct="1">
              <a:lnSpc>
                <a:spcPct val="130000"/>
              </a:lnSpc>
              <a:spcBef>
                <a:spcPts val="0"/>
              </a:spcBef>
            </a:pP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=0</a:t>
            </a:r>
            <a:r>
              <a:rPr kumimoji="1" lang="zh-CN" altLang="zh-CN">
                <a:latin typeface="楷体_GB2312" pitchFamily="49" charset="-122"/>
              </a:rPr>
              <a:t>时</a:t>
            </a:r>
            <a:r>
              <a:rPr kumimoji="1" lang="en-US" altLang="zh-CN">
                <a:latin typeface="楷体_GB2312" pitchFamily="49" charset="-122"/>
              </a:rPr>
              <a:t>,</a:t>
            </a:r>
            <a:r>
              <a:rPr kumimoji="1" lang="zh-CN" altLang="en-US">
                <a:latin typeface="楷体_GB2312" pitchFamily="49" charset="-122"/>
              </a:rPr>
              <a:t>开关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en-US">
                <a:latin typeface="楷体_GB2312" pitchFamily="49" charset="-122"/>
              </a:rPr>
              <a:t>由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→2</a:t>
            </a:r>
            <a:r>
              <a:rPr kumimoji="1" lang="zh-CN" altLang="en-US">
                <a:latin typeface="楷体_GB2312" pitchFamily="49" charset="-122"/>
              </a:rPr>
              <a:t>，</a:t>
            </a:r>
            <a:endParaRPr kumimoji="1" lang="zh-CN" altLang="en-US">
              <a:latin typeface="楷体_GB2312" pitchFamily="49" charset="-122"/>
            </a:endParaRPr>
          </a:p>
          <a:p>
            <a:pPr marL="0" indent="0" eaLnBrk="1" latinLnBrk="0" hangingPunct="1">
              <a:lnSpc>
                <a:spcPct val="130000"/>
              </a:lnSpc>
              <a:spcBef>
                <a:spcPts val="0"/>
              </a:spcBef>
            </a:pPr>
            <a:r>
              <a:rPr kumimoji="1" lang="zh-CN" altLang="zh-CN">
                <a:latin typeface="楷体_GB2312" pitchFamily="49" charset="-122"/>
              </a:rPr>
              <a:t>求</a:t>
            </a:r>
            <a:r>
              <a:rPr kumimoji="1" lang="zh-CN" altLang="en-US">
                <a:latin typeface="楷体_GB2312" pitchFamily="49" charset="-122"/>
              </a:rPr>
              <a:t>电感电压和电流</a:t>
            </a:r>
            <a:endParaRPr kumimoji="1" lang="zh-CN" altLang="en-US">
              <a:latin typeface="楷体_GB2312" pitchFamily="49" charset="-122"/>
            </a:endParaRPr>
          </a:p>
          <a:p>
            <a:pPr marL="0" indent="0" eaLnBrk="1" latinLnBrk="0" hangingPunct="1">
              <a:lnSpc>
                <a:spcPct val="130000"/>
              </a:lnSpc>
              <a:spcBef>
                <a:spcPts val="0"/>
              </a:spcBef>
            </a:pPr>
            <a:r>
              <a:rPr kumimoji="1" lang="zh-CN" altLang="en-US">
                <a:latin typeface="楷体_GB2312" pitchFamily="49" charset="-122"/>
              </a:rPr>
              <a:t>及开关两端电压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12</a:t>
            </a:r>
            <a:r>
              <a:rPr kumimoji="1" lang="zh-CN" altLang="en-US">
                <a:latin typeface="楷体_GB2312" pitchFamily="49" charset="-122"/>
              </a:rPr>
              <a:t>。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68665" name="Object 57"/>
          <p:cNvGraphicFramePr>
            <a:graphicFrameLocks noChangeAspect="1"/>
          </p:cNvGraphicFramePr>
          <p:nvPr/>
        </p:nvGraphicFramePr>
        <p:xfrm>
          <a:off x="6099827" y="5086067"/>
          <a:ext cx="23860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73" name="公式" r:id="rId1" imgW="1485900" imgH="609600" progId="Equation.3">
                  <p:embed/>
                </p:oleObj>
              </mc:Choice>
              <mc:Fallback>
                <p:oleObj name="公式" r:id="rId1" imgW="1485900" imgH="60960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827" y="5086067"/>
                        <a:ext cx="2386013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66" name="Text Box 58"/>
          <p:cNvSpPr txBox="1">
            <a:spLocks noChangeArrowheads="1"/>
          </p:cNvSpPr>
          <p:nvPr/>
        </p:nvSpPr>
        <p:spPr bwMode="auto">
          <a:xfrm>
            <a:off x="844235" y="3860676"/>
            <a:ext cx="576262" cy="52324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8673" name="Object 65"/>
          <p:cNvGraphicFramePr>
            <a:graphicFrameLocks noChangeAspect="1"/>
          </p:cNvGraphicFramePr>
          <p:nvPr/>
        </p:nvGraphicFramePr>
        <p:xfrm>
          <a:off x="1563370" y="3645853"/>
          <a:ext cx="6870700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74" name="公式" r:id="rId3" imgW="4178300" imgH="901700" progId="Equation.3">
                  <p:embed/>
                </p:oleObj>
              </mc:Choice>
              <mc:Fallback>
                <p:oleObj name="公式" r:id="rId3" imgW="4178300" imgH="9017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370" y="3645853"/>
                        <a:ext cx="6870700" cy="1477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728" name="Object 120"/>
          <p:cNvGraphicFramePr>
            <a:graphicFrameLocks noChangeAspect="1"/>
          </p:cNvGraphicFramePr>
          <p:nvPr/>
        </p:nvGraphicFramePr>
        <p:xfrm>
          <a:off x="1490982" y="5086067"/>
          <a:ext cx="441801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75" name="公式" r:id="rId5" imgW="2603500" imgH="647700" progId="Equation.3">
                  <p:embed/>
                </p:oleObj>
              </mc:Choice>
              <mc:Fallback>
                <p:oleObj name="公式" r:id="rId5" imgW="2603500" imgH="647700" progId="Equation.3">
                  <p:embed/>
                  <p:pic>
                    <p:nvPicPr>
                      <p:cNvPr id="0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982" y="5086067"/>
                        <a:ext cx="4418013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735" name="Group 12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68736" name="Picture 128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737" name="Text Box 12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8738" name="Group 13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68739" name="Picture 131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740" name="Text Box 13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8803" name="Group 195"/>
          <p:cNvGrpSpPr/>
          <p:nvPr/>
        </p:nvGrpSpPr>
        <p:grpSpPr bwMode="auto">
          <a:xfrm>
            <a:off x="10570205" y="3845558"/>
            <a:ext cx="881063" cy="522287"/>
            <a:chOff x="2111" y="1868"/>
            <a:chExt cx="555" cy="329"/>
          </a:xfrm>
        </p:grpSpPr>
        <p:sp>
          <p:nvSpPr>
            <p:cNvPr id="68804" name="Text Box 196"/>
            <p:cNvSpPr txBox="1">
              <a:spLocks noChangeArrowheads="1"/>
            </p:cNvSpPr>
            <p:nvPr/>
          </p:nvSpPr>
          <p:spPr bwMode="auto">
            <a:xfrm>
              <a:off x="2194" y="1868"/>
              <a:ext cx="47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&gt;0</a:t>
              </a:r>
              <a:endParaRPr lang="en-US" altLang="zh-CN" b="0">
                <a:ea typeface="仿宋_GB2312" pitchFamily="49" charset="-122"/>
              </a:endParaRPr>
            </a:p>
          </p:txBody>
        </p:sp>
        <p:sp>
          <p:nvSpPr>
            <p:cNvPr id="68805" name="Line 197"/>
            <p:cNvSpPr>
              <a:spLocks noChangeShapeType="1"/>
            </p:cNvSpPr>
            <p:nvPr/>
          </p:nvSpPr>
          <p:spPr bwMode="auto">
            <a:xfrm rot="5400000">
              <a:off x="1986" y="2057"/>
              <a:ext cx="249" cy="0"/>
            </a:xfrm>
            <a:prstGeom prst="line">
              <a:avLst/>
            </a:prstGeom>
            <a:noFill/>
            <a:ln w="76200">
              <a:solidFill>
                <a:srgbClr val="0099FF">
                  <a:alpha val="91000"/>
                </a:srgbClr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8848" name="Group 240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68849" name="Picture 241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850" name="Text Box 242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8866" name="Group 258"/>
          <p:cNvGrpSpPr/>
          <p:nvPr/>
        </p:nvGrpSpPr>
        <p:grpSpPr bwMode="auto">
          <a:xfrm>
            <a:off x="8922093" y="3904616"/>
            <a:ext cx="2613026" cy="2179638"/>
            <a:chOff x="3937" y="742"/>
            <a:chExt cx="1646" cy="1373"/>
          </a:xfrm>
        </p:grpSpPr>
        <p:sp>
          <p:nvSpPr>
            <p:cNvPr id="68783" name="Line 175"/>
            <p:cNvSpPr>
              <a:spLocks noChangeShapeType="1"/>
            </p:cNvSpPr>
            <p:nvPr/>
          </p:nvSpPr>
          <p:spPr bwMode="auto">
            <a:xfrm>
              <a:off x="3937" y="1116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8784" name="Group 176"/>
            <p:cNvGrpSpPr/>
            <p:nvPr/>
          </p:nvGrpSpPr>
          <p:grpSpPr bwMode="auto">
            <a:xfrm>
              <a:off x="4059" y="742"/>
              <a:ext cx="247" cy="374"/>
              <a:chOff x="1872" y="466"/>
              <a:chExt cx="240" cy="302"/>
            </a:xfrm>
          </p:grpSpPr>
          <p:sp>
            <p:nvSpPr>
              <p:cNvPr id="68785" name="Line 177"/>
              <p:cNvSpPr>
                <a:spLocks noChangeShapeType="1"/>
              </p:cNvSpPr>
              <p:nvPr/>
            </p:nvSpPr>
            <p:spPr bwMode="auto">
              <a:xfrm>
                <a:off x="1872" y="76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786" name="Text Box 178"/>
              <p:cNvSpPr txBox="1">
                <a:spLocks noChangeArrowheads="1"/>
              </p:cNvSpPr>
              <p:nvPr/>
            </p:nvSpPr>
            <p:spPr bwMode="auto">
              <a:xfrm>
                <a:off x="1873" y="466"/>
                <a:ext cx="181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32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en-US" altLang="zh-CN" sz="3200" b="0">
                  <a:ea typeface="仿宋_GB2312" pitchFamily="49" charset="-122"/>
                </a:endParaRPr>
              </a:p>
            </p:txBody>
          </p:sp>
        </p:grpSp>
        <p:grpSp>
          <p:nvGrpSpPr>
            <p:cNvPr id="68787" name="Group 179"/>
            <p:cNvGrpSpPr/>
            <p:nvPr/>
          </p:nvGrpSpPr>
          <p:grpSpPr bwMode="auto">
            <a:xfrm>
              <a:off x="4747" y="1251"/>
              <a:ext cx="334" cy="765"/>
              <a:chOff x="1969" y="748"/>
              <a:chExt cx="323" cy="617"/>
            </a:xfrm>
          </p:grpSpPr>
          <p:grpSp>
            <p:nvGrpSpPr>
              <p:cNvPr id="68788" name="Group 180"/>
              <p:cNvGrpSpPr/>
              <p:nvPr/>
            </p:nvGrpSpPr>
            <p:grpSpPr bwMode="auto">
              <a:xfrm>
                <a:off x="2071" y="748"/>
                <a:ext cx="221" cy="617"/>
                <a:chOff x="1639" y="1276"/>
                <a:chExt cx="221" cy="617"/>
              </a:xfrm>
            </p:grpSpPr>
            <p:sp>
              <p:nvSpPr>
                <p:cNvPr id="68789" name="Text Box 181"/>
                <p:cNvSpPr txBox="1">
                  <a:spLocks noChangeArrowheads="1"/>
                </p:cNvSpPr>
                <p:nvPr/>
              </p:nvSpPr>
              <p:spPr bwMode="auto">
                <a:xfrm>
                  <a:off x="1643" y="1276"/>
                  <a:ext cx="217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zh-CN" sz="24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lang="en-US" altLang="zh-CN" sz="2400">
                    <a:ea typeface="仿宋_GB2312" pitchFamily="49" charset="-122"/>
                  </a:endParaRPr>
                </a:p>
              </p:txBody>
            </p:sp>
            <p:sp>
              <p:nvSpPr>
                <p:cNvPr id="68790" name="Text Box 182"/>
                <p:cNvSpPr txBox="1">
                  <a:spLocks noChangeArrowheads="1"/>
                </p:cNvSpPr>
                <p:nvPr/>
              </p:nvSpPr>
              <p:spPr bwMode="auto">
                <a:xfrm>
                  <a:off x="1639" y="1659"/>
                  <a:ext cx="203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zh-CN" sz="24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lang="en-US" altLang="zh-CN" sz="2400">
                    <a:ea typeface="仿宋_GB2312" pitchFamily="49" charset="-122"/>
                  </a:endParaRPr>
                </a:p>
              </p:txBody>
            </p:sp>
          </p:grpSp>
          <p:sp>
            <p:nvSpPr>
              <p:cNvPr id="68791" name="Text Box 183"/>
              <p:cNvSpPr txBox="1">
                <a:spLocks noChangeArrowheads="1"/>
              </p:cNvSpPr>
              <p:nvPr/>
            </p:nvSpPr>
            <p:spPr bwMode="auto">
              <a:xfrm>
                <a:off x="1969" y="899"/>
                <a:ext cx="302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32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lang="en-US" altLang="zh-CN" sz="2400" b="0">
                  <a:ea typeface="仿宋_GB2312" pitchFamily="49" charset="-122"/>
                </a:endParaRPr>
              </a:p>
            </p:txBody>
          </p:sp>
        </p:grpSp>
        <p:sp>
          <p:nvSpPr>
            <p:cNvPr id="68792" name="Line 184"/>
            <p:cNvSpPr>
              <a:spLocks noChangeShapeType="1"/>
            </p:cNvSpPr>
            <p:nvPr/>
          </p:nvSpPr>
          <p:spPr bwMode="auto">
            <a:xfrm flipV="1">
              <a:off x="5103" y="1752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93" name="Line 185"/>
            <p:cNvSpPr>
              <a:spLocks noChangeShapeType="1"/>
            </p:cNvSpPr>
            <p:nvPr/>
          </p:nvSpPr>
          <p:spPr bwMode="auto">
            <a:xfrm>
              <a:off x="5116" y="1116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794" name="Text Box 186"/>
            <p:cNvSpPr txBox="1">
              <a:spLocks noChangeArrowheads="1"/>
            </p:cNvSpPr>
            <p:nvPr/>
          </p:nvSpPr>
          <p:spPr bwMode="auto">
            <a:xfrm>
              <a:off x="4283" y="1162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8795" name="Line 187"/>
            <p:cNvSpPr>
              <a:spLocks noChangeShapeType="1"/>
            </p:cNvSpPr>
            <p:nvPr/>
          </p:nvSpPr>
          <p:spPr bwMode="auto">
            <a:xfrm>
              <a:off x="3937" y="2114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796" name="Line 188"/>
            <p:cNvSpPr>
              <a:spLocks noChangeShapeType="1"/>
            </p:cNvSpPr>
            <p:nvPr/>
          </p:nvSpPr>
          <p:spPr bwMode="auto">
            <a:xfrm>
              <a:off x="3937" y="1116"/>
              <a:ext cx="0" cy="99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797" name="Rectangle 189"/>
            <p:cNvSpPr>
              <a:spLocks noChangeArrowheads="1"/>
            </p:cNvSpPr>
            <p:nvPr/>
          </p:nvSpPr>
          <p:spPr bwMode="auto">
            <a:xfrm>
              <a:off x="4390" y="1071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02" name="Text Box 194"/>
            <p:cNvSpPr txBox="1">
              <a:spLocks noChangeArrowheads="1"/>
            </p:cNvSpPr>
            <p:nvPr/>
          </p:nvSpPr>
          <p:spPr bwMode="auto">
            <a:xfrm>
              <a:off x="5194" y="1434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H</a:t>
              </a:r>
              <a:endParaRPr lang="en-US" altLang="zh-CN" b="0"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pSp>
          <p:nvGrpSpPr>
            <p:cNvPr id="68853" name="Group 245"/>
            <p:cNvGrpSpPr/>
            <p:nvPr/>
          </p:nvGrpSpPr>
          <p:grpSpPr bwMode="auto">
            <a:xfrm rot="10800000">
              <a:off x="5103" y="1389"/>
              <a:ext cx="90" cy="363"/>
              <a:chOff x="1565" y="2614"/>
              <a:chExt cx="90" cy="486"/>
            </a:xfrm>
          </p:grpSpPr>
          <p:sp>
            <p:nvSpPr>
              <p:cNvPr id="68854" name="Arc 246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855" name="Arc 247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856" name="Arc 248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857" name="Arc 249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864" name="Group 256"/>
          <p:cNvGrpSpPr/>
          <p:nvPr/>
        </p:nvGrpSpPr>
        <p:grpSpPr bwMode="auto">
          <a:xfrm>
            <a:off x="6725923" y="1269718"/>
            <a:ext cx="5184782" cy="2447925"/>
            <a:chOff x="158" y="845"/>
            <a:chExt cx="3266" cy="1542"/>
          </a:xfrm>
        </p:grpSpPr>
        <p:sp>
          <p:nvSpPr>
            <p:cNvPr id="68820" name="Line 212"/>
            <p:cNvSpPr>
              <a:spLocks noChangeShapeType="1"/>
            </p:cNvSpPr>
            <p:nvPr/>
          </p:nvSpPr>
          <p:spPr bwMode="auto">
            <a:xfrm>
              <a:off x="2380" y="2115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08" name="Oval 200"/>
            <p:cNvSpPr>
              <a:spLocks noChangeArrowheads="1"/>
            </p:cNvSpPr>
            <p:nvPr/>
          </p:nvSpPr>
          <p:spPr bwMode="auto">
            <a:xfrm>
              <a:off x="657" y="1454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09" name="Line 201"/>
            <p:cNvSpPr>
              <a:spLocks noChangeShapeType="1"/>
            </p:cNvSpPr>
            <p:nvPr/>
          </p:nvSpPr>
          <p:spPr bwMode="auto">
            <a:xfrm>
              <a:off x="2381" y="2160"/>
              <a:ext cx="0" cy="227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10" name="Text Box 202"/>
            <p:cNvSpPr txBox="1">
              <a:spLocks noChangeArrowheads="1"/>
            </p:cNvSpPr>
            <p:nvPr/>
          </p:nvSpPr>
          <p:spPr bwMode="auto">
            <a:xfrm>
              <a:off x="2428" y="2024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11" name="Text Box 203"/>
            <p:cNvSpPr txBox="1">
              <a:spLocks noChangeArrowheads="1"/>
            </p:cNvSpPr>
            <p:nvPr/>
          </p:nvSpPr>
          <p:spPr bwMode="auto">
            <a:xfrm>
              <a:off x="704" y="980"/>
              <a:ext cx="689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12" name="Text Box 204"/>
            <p:cNvSpPr txBox="1">
              <a:spLocks noChangeArrowheads="1"/>
            </p:cNvSpPr>
            <p:nvPr/>
          </p:nvSpPr>
          <p:spPr bwMode="auto">
            <a:xfrm>
              <a:off x="475" y="1180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13" name="Text Box 205"/>
            <p:cNvSpPr txBox="1">
              <a:spLocks noChangeArrowheads="1"/>
            </p:cNvSpPr>
            <p:nvPr/>
          </p:nvSpPr>
          <p:spPr bwMode="auto">
            <a:xfrm>
              <a:off x="475" y="1725"/>
              <a:ext cx="24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14" name="Text Box 206"/>
            <p:cNvSpPr txBox="1">
              <a:spLocks noChangeArrowheads="1"/>
            </p:cNvSpPr>
            <p:nvPr/>
          </p:nvSpPr>
          <p:spPr bwMode="auto">
            <a:xfrm>
              <a:off x="158" y="1498"/>
              <a:ext cx="5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24V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15" name="Text Box 207"/>
            <p:cNvSpPr txBox="1">
              <a:spLocks noChangeArrowheads="1"/>
            </p:cNvSpPr>
            <p:nvPr/>
          </p:nvSpPr>
          <p:spPr bwMode="auto">
            <a:xfrm>
              <a:off x="2427" y="1771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16" name="Text Box 208"/>
            <p:cNvSpPr txBox="1">
              <a:spLocks noChangeArrowheads="1"/>
            </p:cNvSpPr>
            <p:nvPr/>
          </p:nvSpPr>
          <p:spPr bwMode="auto">
            <a:xfrm>
              <a:off x="2410" y="1253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17" name="Line 209"/>
            <p:cNvSpPr>
              <a:spLocks noChangeShapeType="1"/>
            </p:cNvSpPr>
            <p:nvPr/>
          </p:nvSpPr>
          <p:spPr bwMode="auto">
            <a:xfrm flipH="1">
              <a:off x="1473" y="1227"/>
              <a:ext cx="151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18" name="Line 210"/>
            <p:cNvSpPr>
              <a:spLocks noChangeShapeType="1"/>
            </p:cNvSpPr>
            <p:nvPr/>
          </p:nvSpPr>
          <p:spPr bwMode="auto">
            <a:xfrm flipH="1">
              <a:off x="838" y="1272"/>
              <a:ext cx="31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19" name="Line 211"/>
            <p:cNvSpPr>
              <a:spLocks noChangeShapeType="1"/>
            </p:cNvSpPr>
            <p:nvPr/>
          </p:nvSpPr>
          <p:spPr bwMode="auto">
            <a:xfrm>
              <a:off x="838" y="2387"/>
              <a:ext cx="214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21" name="Line 213"/>
            <p:cNvSpPr>
              <a:spLocks noChangeShapeType="1"/>
            </p:cNvSpPr>
            <p:nvPr/>
          </p:nvSpPr>
          <p:spPr bwMode="auto">
            <a:xfrm>
              <a:off x="2380" y="1227"/>
              <a:ext cx="0" cy="5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22" name="Line 214"/>
            <p:cNvSpPr>
              <a:spLocks noChangeShapeType="1"/>
            </p:cNvSpPr>
            <p:nvPr/>
          </p:nvSpPr>
          <p:spPr bwMode="auto">
            <a:xfrm>
              <a:off x="2970" y="1227"/>
              <a:ext cx="0" cy="116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23" name="Line 215"/>
            <p:cNvSpPr>
              <a:spLocks noChangeShapeType="1"/>
            </p:cNvSpPr>
            <p:nvPr/>
          </p:nvSpPr>
          <p:spPr bwMode="auto">
            <a:xfrm>
              <a:off x="1518" y="1499"/>
              <a:ext cx="0" cy="8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24" name="Text Box 216"/>
            <p:cNvSpPr txBox="1">
              <a:spLocks noChangeArrowheads="1"/>
            </p:cNvSpPr>
            <p:nvPr/>
          </p:nvSpPr>
          <p:spPr bwMode="auto">
            <a:xfrm>
              <a:off x="868" y="1888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25" name="Line 217"/>
            <p:cNvSpPr>
              <a:spLocks noChangeShapeType="1"/>
            </p:cNvSpPr>
            <p:nvPr/>
          </p:nvSpPr>
          <p:spPr bwMode="auto">
            <a:xfrm flipV="1">
              <a:off x="1202" y="1227"/>
              <a:ext cx="297" cy="1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26" name="Line 218"/>
            <p:cNvSpPr>
              <a:spLocks noChangeShapeType="1"/>
            </p:cNvSpPr>
            <p:nvPr/>
          </p:nvSpPr>
          <p:spPr bwMode="auto">
            <a:xfrm flipH="1" flipV="1">
              <a:off x="1292" y="1252"/>
              <a:ext cx="85" cy="2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27" name="Line 219"/>
            <p:cNvSpPr>
              <a:spLocks noChangeShapeType="1"/>
            </p:cNvSpPr>
            <p:nvPr/>
          </p:nvSpPr>
          <p:spPr bwMode="auto">
            <a:xfrm>
              <a:off x="838" y="1272"/>
              <a:ext cx="0" cy="111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828" name="Text Box 220"/>
            <p:cNvSpPr txBox="1">
              <a:spLocks noChangeArrowheads="1"/>
            </p:cNvSpPr>
            <p:nvPr/>
          </p:nvSpPr>
          <p:spPr bwMode="auto">
            <a:xfrm>
              <a:off x="1548" y="1752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29" name="Text Box 221"/>
            <p:cNvSpPr txBox="1">
              <a:spLocks noChangeArrowheads="1"/>
            </p:cNvSpPr>
            <p:nvPr/>
          </p:nvSpPr>
          <p:spPr bwMode="auto">
            <a:xfrm>
              <a:off x="3025" y="1571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30" name="Text Box 222"/>
            <p:cNvSpPr txBox="1">
              <a:spLocks noChangeArrowheads="1"/>
            </p:cNvSpPr>
            <p:nvPr/>
          </p:nvSpPr>
          <p:spPr bwMode="auto">
            <a:xfrm>
              <a:off x="2064" y="1569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31" name="Text Box 223"/>
            <p:cNvSpPr txBox="1">
              <a:spLocks noChangeArrowheads="1"/>
            </p:cNvSpPr>
            <p:nvPr/>
          </p:nvSpPr>
          <p:spPr bwMode="auto">
            <a:xfrm>
              <a:off x="2063" y="2042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32" name="Text Box 224"/>
            <p:cNvSpPr txBox="1">
              <a:spLocks noChangeArrowheads="1"/>
            </p:cNvSpPr>
            <p:nvPr/>
          </p:nvSpPr>
          <p:spPr bwMode="auto">
            <a:xfrm>
              <a:off x="2044" y="1790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33" name="Text Box 225"/>
            <p:cNvSpPr txBox="1">
              <a:spLocks noChangeArrowheads="1"/>
            </p:cNvSpPr>
            <p:nvPr/>
          </p:nvSpPr>
          <p:spPr bwMode="auto">
            <a:xfrm>
              <a:off x="1775" y="845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34" name="Text Box 226"/>
            <p:cNvSpPr txBox="1">
              <a:spLocks noChangeArrowheads="1"/>
            </p:cNvSpPr>
            <p:nvPr/>
          </p:nvSpPr>
          <p:spPr bwMode="auto">
            <a:xfrm>
              <a:off x="975" y="1253"/>
              <a:ext cx="27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35" name="Text Box 227"/>
            <p:cNvSpPr txBox="1">
              <a:spLocks noChangeArrowheads="1"/>
            </p:cNvSpPr>
            <p:nvPr/>
          </p:nvSpPr>
          <p:spPr bwMode="auto">
            <a:xfrm>
              <a:off x="1518" y="1272"/>
              <a:ext cx="27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836" name="Rectangle 228"/>
            <p:cNvSpPr>
              <a:spLocks noChangeArrowheads="1"/>
            </p:cNvSpPr>
            <p:nvPr/>
          </p:nvSpPr>
          <p:spPr bwMode="auto">
            <a:xfrm rot="5400000">
              <a:off x="2235" y="1398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37" name="Rectangle 229"/>
            <p:cNvSpPr>
              <a:spLocks noChangeArrowheads="1"/>
            </p:cNvSpPr>
            <p:nvPr/>
          </p:nvSpPr>
          <p:spPr bwMode="auto">
            <a:xfrm rot="5400000">
              <a:off x="1373" y="1872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38" name="Rectangle 230"/>
            <p:cNvSpPr>
              <a:spLocks noChangeArrowheads="1"/>
            </p:cNvSpPr>
            <p:nvPr/>
          </p:nvSpPr>
          <p:spPr bwMode="auto">
            <a:xfrm rot="5400000">
              <a:off x="2815" y="1670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39" name="Rectangle 231"/>
            <p:cNvSpPr>
              <a:spLocks noChangeArrowheads="1"/>
            </p:cNvSpPr>
            <p:nvPr/>
          </p:nvSpPr>
          <p:spPr bwMode="auto">
            <a:xfrm>
              <a:off x="1791" y="1161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840" name="Rectangle 232"/>
            <p:cNvSpPr>
              <a:spLocks noChangeArrowheads="1"/>
            </p:cNvSpPr>
            <p:nvPr/>
          </p:nvSpPr>
          <p:spPr bwMode="auto">
            <a:xfrm rot="5400000">
              <a:off x="697" y="1987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8859" name="Group 251"/>
            <p:cNvGrpSpPr/>
            <p:nvPr/>
          </p:nvGrpSpPr>
          <p:grpSpPr bwMode="auto">
            <a:xfrm rot="10800000">
              <a:off x="2381" y="1752"/>
              <a:ext cx="90" cy="363"/>
              <a:chOff x="1565" y="2614"/>
              <a:chExt cx="90" cy="486"/>
            </a:xfrm>
          </p:grpSpPr>
          <p:sp>
            <p:nvSpPr>
              <p:cNvPr id="68860" name="Arc 252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861" name="Arc 253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862" name="Arc 254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863" name="Arc 255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RL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电路零输入响应例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8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8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6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6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6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6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 bldLvl="0" animBg="1"/>
      <p:bldP spid="68613" grpId="0" bldLvl="0" animBg="1" autoUpdateAnimBg="0"/>
      <p:bldP spid="68666" grpId="0" bldLvl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692" name="Object 4"/>
          <p:cNvGraphicFramePr>
            <a:graphicFrameLocks noChangeAspect="1"/>
          </p:cNvGraphicFramePr>
          <p:nvPr/>
        </p:nvGraphicFramePr>
        <p:xfrm>
          <a:off x="1061102" y="1777683"/>
          <a:ext cx="6824663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5" name="公式" r:id="rId1" imgW="3822700" imgH="609600" progId="Equation.3">
                  <p:embed/>
                </p:oleObj>
              </mc:Choice>
              <mc:Fallback>
                <p:oleObj name="公式" r:id="rId1" imgW="3822700" imgH="60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102" y="1777683"/>
                        <a:ext cx="6824663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65" name="Object 77"/>
          <p:cNvGraphicFramePr>
            <a:graphicFrameLocks noChangeAspect="1"/>
          </p:cNvGraphicFramePr>
          <p:nvPr/>
        </p:nvGraphicFramePr>
        <p:xfrm>
          <a:off x="1060785" y="2943259"/>
          <a:ext cx="531177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6" name="公式" r:id="rId3" imgW="2705100" imgH="596900" progId="Equation.3">
                  <p:embed/>
                </p:oleObj>
              </mc:Choice>
              <mc:Fallback>
                <p:oleObj name="公式" r:id="rId3" imgW="2705100" imgH="596900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785" y="2943259"/>
                        <a:ext cx="531177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4766" name="Group 7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14767" name="Picture 79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768" name="Text Box 8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4769" name="Group 8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14770" name="Picture 82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771" name="Text Box 8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4875" name="Group 187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14876" name="Picture 188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877" name="Text Box 189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4878" name="Group 190"/>
          <p:cNvGrpSpPr/>
          <p:nvPr/>
        </p:nvGrpSpPr>
        <p:grpSpPr bwMode="auto">
          <a:xfrm>
            <a:off x="6382705" y="3499176"/>
            <a:ext cx="5184782" cy="2447925"/>
            <a:chOff x="158" y="845"/>
            <a:chExt cx="3266" cy="1542"/>
          </a:xfrm>
        </p:grpSpPr>
        <p:sp>
          <p:nvSpPr>
            <p:cNvPr id="114879" name="Line 191"/>
            <p:cNvSpPr>
              <a:spLocks noChangeShapeType="1"/>
            </p:cNvSpPr>
            <p:nvPr/>
          </p:nvSpPr>
          <p:spPr bwMode="auto">
            <a:xfrm>
              <a:off x="2380" y="2115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80" name="Oval 192"/>
            <p:cNvSpPr>
              <a:spLocks noChangeArrowheads="1"/>
            </p:cNvSpPr>
            <p:nvPr/>
          </p:nvSpPr>
          <p:spPr bwMode="auto">
            <a:xfrm>
              <a:off x="657" y="1454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81" name="Line 193"/>
            <p:cNvSpPr>
              <a:spLocks noChangeShapeType="1"/>
            </p:cNvSpPr>
            <p:nvPr/>
          </p:nvSpPr>
          <p:spPr bwMode="auto">
            <a:xfrm>
              <a:off x="2381" y="2160"/>
              <a:ext cx="0" cy="227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82" name="Text Box 194"/>
            <p:cNvSpPr txBox="1">
              <a:spLocks noChangeArrowheads="1"/>
            </p:cNvSpPr>
            <p:nvPr/>
          </p:nvSpPr>
          <p:spPr bwMode="auto">
            <a:xfrm>
              <a:off x="2428" y="2024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883" name="Text Box 195"/>
            <p:cNvSpPr txBox="1">
              <a:spLocks noChangeArrowheads="1"/>
            </p:cNvSpPr>
            <p:nvPr/>
          </p:nvSpPr>
          <p:spPr bwMode="auto">
            <a:xfrm>
              <a:off x="704" y="890"/>
              <a:ext cx="6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884" name="Text Box 196"/>
            <p:cNvSpPr txBox="1">
              <a:spLocks noChangeArrowheads="1"/>
            </p:cNvSpPr>
            <p:nvPr/>
          </p:nvSpPr>
          <p:spPr bwMode="auto">
            <a:xfrm>
              <a:off x="475" y="1180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885" name="Text Box 197"/>
            <p:cNvSpPr txBox="1">
              <a:spLocks noChangeArrowheads="1"/>
            </p:cNvSpPr>
            <p:nvPr/>
          </p:nvSpPr>
          <p:spPr bwMode="auto">
            <a:xfrm>
              <a:off x="475" y="1725"/>
              <a:ext cx="24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886" name="Text Box 198"/>
            <p:cNvSpPr txBox="1">
              <a:spLocks noChangeArrowheads="1"/>
            </p:cNvSpPr>
            <p:nvPr/>
          </p:nvSpPr>
          <p:spPr bwMode="auto">
            <a:xfrm>
              <a:off x="158" y="1498"/>
              <a:ext cx="5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24V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887" name="Text Box 199"/>
            <p:cNvSpPr txBox="1">
              <a:spLocks noChangeArrowheads="1"/>
            </p:cNvSpPr>
            <p:nvPr/>
          </p:nvSpPr>
          <p:spPr bwMode="auto">
            <a:xfrm>
              <a:off x="2427" y="1771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888" name="Text Box 200"/>
            <p:cNvSpPr txBox="1">
              <a:spLocks noChangeArrowheads="1"/>
            </p:cNvSpPr>
            <p:nvPr/>
          </p:nvSpPr>
          <p:spPr bwMode="auto">
            <a:xfrm>
              <a:off x="2410" y="1253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889" name="Line 201"/>
            <p:cNvSpPr>
              <a:spLocks noChangeShapeType="1"/>
            </p:cNvSpPr>
            <p:nvPr/>
          </p:nvSpPr>
          <p:spPr bwMode="auto">
            <a:xfrm flipH="1">
              <a:off x="1473" y="1227"/>
              <a:ext cx="151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90" name="Line 202"/>
            <p:cNvSpPr>
              <a:spLocks noChangeShapeType="1"/>
            </p:cNvSpPr>
            <p:nvPr/>
          </p:nvSpPr>
          <p:spPr bwMode="auto">
            <a:xfrm flipH="1">
              <a:off x="838" y="1272"/>
              <a:ext cx="31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91" name="Line 203"/>
            <p:cNvSpPr>
              <a:spLocks noChangeShapeType="1"/>
            </p:cNvSpPr>
            <p:nvPr/>
          </p:nvSpPr>
          <p:spPr bwMode="auto">
            <a:xfrm>
              <a:off x="838" y="2387"/>
              <a:ext cx="214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92" name="Line 204"/>
            <p:cNvSpPr>
              <a:spLocks noChangeShapeType="1"/>
            </p:cNvSpPr>
            <p:nvPr/>
          </p:nvSpPr>
          <p:spPr bwMode="auto">
            <a:xfrm>
              <a:off x="2380" y="1227"/>
              <a:ext cx="0" cy="5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93" name="Line 205"/>
            <p:cNvSpPr>
              <a:spLocks noChangeShapeType="1"/>
            </p:cNvSpPr>
            <p:nvPr/>
          </p:nvSpPr>
          <p:spPr bwMode="auto">
            <a:xfrm>
              <a:off x="2970" y="1227"/>
              <a:ext cx="0" cy="116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94" name="Line 206"/>
            <p:cNvSpPr>
              <a:spLocks noChangeShapeType="1"/>
            </p:cNvSpPr>
            <p:nvPr/>
          </p:nvSpPr>
          <p:spPr bwMode="auto">
            <a:xfrm>
              <a:off x="1518" y="1499"/>
              <a:ext cx="0" cy="8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95" name="Text Box 207"/>
            <p:cNvSpPr txBox="1">
              <a:spLocks noChangeArrowheads="1"/>
            </p:cNvSpPr>
            <p:nvPr/>
          </p:nvSpPr>
          <p:spPr bwMode="auto">
            <a:xfrm>
              <a:off x="868" y="1888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896" name="Line 208"/>
            <p:cNvSpPr>
              <a:spLocks noChangeShapeType="1"/>
            </p:cNvSpPr>
            <p:nvPr/>
          </p:nvSpPr>
          <p:spPr bwMode="auto">
            <a:xfrm flipV="1">
              <a:off x="1202" y="1227"/>
              <a:ext cx="297" cy="1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97" name="Line 209"/>
            <p:cNvSpPr>
              <a:spLocks noChangeShapeType="1"/>
            </p:cNvSpPr>
            <p:nvPr/>
          </p:nvSpPr>
          <p:spPr bwMode="auto">
            <a:xfrm flipH="1" flipV="1">
              <a:off x="1292" y="1162"/>
              <a:ext cx="85" cy="2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898" name="Line 210"/>
            <p:cNvSpPr>
              <a:spLocks noChangeShapeType="1"/>
            </p:cNvSpPr>
            <p:nvPr/>
          </p:nvSpPr>
          <p:spPr bwMode="auto">
            <a:xfrm>
              <a:off x="838" y="1272"/>
              <a:ext cx="0" cy="111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99" name="Text Box 211"/>
            <p:cNvSpPr txBox="1">
              <a:spLocks noChangeArrowheads="1"/>
            </p:cNvSpPr>
            <p:nvPr/>
          </p:nvSpPr>
          <p:spPr bwMode="auto">
            <a:xfrm>
              <a:off x="1548" y="1752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900" name="Text Box 212"/>
            <p:cNvSpPr txBox="1">
              <a:spLocks noChangeArrowheads="1"/>
            </p:cNvSpPr>
            <p:nvPr/>
          </p:nvSpPr>
          <p:spPr bwMode="auto">
            <a:xfrm>
              <a:off x="3025" y="1571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901" name="Text Box 213"/>
            <p:cNvSpPr txBox="1">
              <a:spLocks noChangeArrowheads="1"/>
            </p:cNvSpPr>
            <p:nvPr/>
          </p:nvSpPr>
          <p:spPr bwMode="auto">
            <a:xfrm>
              <a:off x="2064" y="1569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902" name="Text Box 214"/>
            <p:cNvSpPr txBox="1">
              <a:spLocks noChangeArrowheads="1"/>
            </p:cNvSpPr>
            <p:nvPr/>
          </p:nvSpPr>
          <p:spPr bwMode="auto">
            <a:xfrm>
              <a:off x="2063" y="2042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903" name="Text Box 215"/>
            <p:cNvSpPr txBox="1">
              <a:spLocks noChangeArrowheads="1"/>
            </p:cNvSpPr>
            <p:nvPr/>
          </p:nvSpPr>
          <p:spPr bwMode="auto">
            <a:xfrm>
              <a:off x="2044" y="1790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904" name="Text Box 216"/>
            <p:cNvSpPr txBox="1">
              <a:spLocks noChangeArrowheads="1"/>
            </p:cNvSpPr>
            <p:nvPr/>
          </p:nvSpPr>
          <p:spPr bwMode="auto">
            <a:xfrm>
              <a:off x="1775" y="845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905" name="Text Box 217"/>
            <p:cNvSpPr txBox="1">
              <a:spLocks noChangeArrowheads="1"/>
            </p:cNvSpPr>
            <p:nvPr/>
          </p:nvSpPr>
          <p:spPr bwMode="auto">
            <a:xfrm>
              <a:off x="975" y="1253"/>
              <a:ext cx="27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906" name="Text Box 218"/>
            <p:cNvSpPr txBox="1">
              <a:spLocks noChangeArrowheads="1"/>
            </p:cNvSpPr>
            <p:nvPr/>
          </p:nvSpPr>
          <p:spPr bwMode="auto">
            <a:xfrm>
              <a:off x="1518" y="1272"/>
              <a:ext cx="27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4907" name="Rectangle 219"/>
            <p:cNvSpPr>
              <a:spLocks noChangeArrowheads="1"/>
            </p:cNvSpPr>
            <p:nvPr/>
          </p:nvSpPr>
          <p:spPr bwMode="auto">
            <a:xfrm rot="5400000">
              <a:off x="2235" y="1398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908" name="Rectangle 220"/>
            <p:cNvSpPr>
              <a:spLocks noChangeArrowheads="1"/>
            </p:cNvSpPr>
            <p:nvPr/>
          </p:nvSpPr>
          <p:spPr bwMode="auto">
            <a:xfrm rot="5400000">
              <a:off x="1373" y="1872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909" name="Rectangle 221"/>
            <p:cNvSpPr>
              <a:spLocks noChangeArrowheads="1"/>
            </p:cNvSpPr>
            <p:nvPr/>
          </p:nvSpPr>
          <p:spPr bwMode="auto">
            <a:xfrm rot="5400000">
              <a:off x="2815" y="1670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910" name="Rectangle 222"/>
            <p:cNvSpPr>
              <a:spLocks noChangeArrowheads="1"/>
            </p:cNvSpPr>
            <p:nvPr/>
          </p:nvSpPr>
          <p:spPr bwMode="auto">
            <a:xfrm>
              <a:off x="1791" y="1161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911" name="Rectangle 223"/>
            <p:cNvSpPr>
              <a:spLocks noChangeArrowheads="1"/>
            </p:cNvSpPr>
            <p:nvPr/>
          </p:nvSpPr>
          <p:spPr bwMode="auto">
            <a:xfrm rot="5400000">
              <a:off x="697" y="1987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912" name="Group 224"/>
            <p:cNvGrpSpPr/>
            <p:nvPr/>
          </p:nvGrpSpPr>
          <p:grpSpPr bwMode="auto">
            <a:xfrm rot="10800000">
              <a:off x="2381" y="1752"/>
              <a:ext cx="90" cy="363"/>
              <a:chOff x="1565" y="2614"/>
              <a:chExt cx="90" cy="486"/>
            </a:xfrm>
          </p:grpSpPr>
          <p:sp>
            <p:nvSpPr>
              <p:cNvPr id="114913" name="Arc 225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14" name="Arc 226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15" name="Arc 227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16" name="Arc 228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4917" name="Group 229"/>
          <p:cNvGrpSpPr/>
          <p:nvPr/>
        </p:nvGrpSpPr>
        <p:grpSpPr bwMode="auto">
          <a:xfrm>
            <a:off x="8899550" y="1264286"/>
            <a:ext cx="2613026" cy="2179638"/>
            <a:chOff x="3937" y="742"/>
            <a:chExt cx="1646" cy="1373"/>
          </a:xfrm>
        </p:grpSpPr>
        <p:sp>
          <p:nvSpPr>
            <p:cNvPr id="114918" name="Line 230"/>
            <p:cNvSpPr>
              <a:spLocks noChangeShapeType="1"/>
            </p:cNvSpPr>
            <p:nvPr/>
          </p:nvSpPr>
          <p:spPr bwMode="auto">
            <a:xfrm>
              <a:off x="3937" y="1116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4919" name="Group 231"/>
            <p:cNvGrpSpPr/>
            <p:nvPr/>
          </p:nvGrpSpPr>
          <p:grpSpPr bwMode="auto">
            <a:xfrm>
              <a:off x="4059" y="742"/>
              <a:ext cx="247" cy="374"/>
              <a:chOff x="1872" y="466"/>
              <a:chExt cx="240" cy="302"/>
            </a:xfrm>
          </p:grpSpPr>
          <p:sp>
            <p:nvSpPr>
              <p:cNvPr id="114920" name="Line 232"/>
              <p:cNvSpPr>
                <a:spLocks noChangeShapeType="1"/>
              </p:cNvSpPr>
              <p:nvPr/>
            </p:nvSpPr>
            <p:spPr bwMode="auto">
              <a:xfrm>
                <a:off x="1872" y="76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21" name="Text Box 233"/>
              <p:cNvSpPr txBox="1">
                <a:spLocks noChangeArrowheads="1"/>
              </p:cNvSpPr>
              <p:nvPr/>
            </p:nvSpPr>
            <p:spPr bwMode="auto">
              <a:xfrm>
                <a:off x="1873" y="466"/>
                <a:ext cx="181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32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en-US" altLang="zh-CN" sz="3200" b="0">
                  <a:ea typeface="仿宋_GB2312" pitchFamily="49" charset="-122"/>
                </a:endParaRPr>
              </a:p>
            </p:txBody>
          </p:sp>
        </p:grpSp>
        <p:grpSp>
          <p:nvGrpSpPr>
            <p:cNvPr id="114922" name="Group 234"/>
            <p:cNvGrpSpPr/>
            <p:nvPr/>
          </p:nvGrpSpPr>
          <p:grpSpPr bwMode="auto">
            <a:xfrm>
              <a:off x="4747" y="1251"/>
              <a:ext cx="334" cy="765"/>
              <a:chOff x="1969" y="748"/>
              <a:chExt cx="323" cy="617"/>
            </a:xfrm>
          </p:grpSpPr>
          <p:grpSp>
            <p:nvGrpSpPr>
              <p:cNvPr id="114923" name="Group 235"/>
              <p:cNvGrpSpPr/>
              <p:nvPr/>
            </p:nvGrpSpPr>
            <p:grpSpPr bwMode="auto">
              <a:xfrm>
                <a:off x="2071" y="748"/>
                <a:ext cx="221" cy="617"/>
                <a:chOff x="1639" y="1276"/>
                <a:chExt cx="221" cy="617"/>
              </a:xfrm>
            </p:grpSpPr>
            <p:sp>
              <p:nvSpPr>
                <p:cNvPr id="114924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1643" y="1276"/>
                  <a:ext cx="217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zh-CN" sz="24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lang="en-US" altLang="zh-CN" sz="2400">
                    <a:ea typeface="仿宋_GB2312" pitchFamily="49" charset="-122"/>
                  </a:endParaRPr>
                </a:p>
              </p:txBody>
            </p:sp>
            <p:sp>
              <p:nvSpPr>
                <p:cNvPr id="114925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1639" y="1659"/>
                  <a:ext cx="203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altLang="zh-CN" sz="24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lang="en-US" altLang="zh-CN" sz="2400">
                    <a:ea typeface="仿宋_GB2312" pitchFamily="49" charset="-122"/>
                  </a:endParaRPr>
                </a:p>
              </p:txBody>
            </p:sp>
          </p:grpSp>
          <p:sp>
            <p:nvSpPr>
              <p:cNvPr id="114926" name="Text Box 238"/>
              <p:cNvSpPr txBox="1">
                <a:spLocks noChangeArrowheads="1"/>
              </p:cNvSpPr>
              <p:nvPr/>
            </p:nvSpPr>
            <p:spPr bwMode="auto">
              <a:xfrm>
                <a:off x="1969" y="899"/>
                <a:ext cx="302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32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lang="en-US" altLang="zh-CN" sz="2400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lang="en-US" altLang="zh-CN" sz="2400" b="0">
                  <a:ea typeface="仿宋_GB2312" pitchFamily="49" charset="-122"/>
                </a:endParaRPr>
              </a:p>
            </p:txBody>
          </p:sp>
        </p:grpSp>
        <p:sp>
          <p:nvSpPr>
            <p:cNvPr id="114927" name="Line 239"/>
            <p:cNvSpPr>
              <a:spLocks noChangeShapeType="1"/>
            </p:cNvSpPr>
            <p:nvPr/>
          </p:nvSpPr>
          <p:spPr bwMode="auto">
            <a:xfrm flipV="1">
              <a:off x="5103" y="1752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928" name="Line 240"/>
            <p:cNvSpPr>
              <a:spLocks noChangeShapeType="1"/>
            </p:cNvSpPr>
            <p:nvPr/>
          </p:nvSpPr>
          <p:spPr bwMode="auto">
            <a:xfrm>
              <a:off x="5116" y="1116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929" name="Text Box 241"/>
            <p:cNvSpPr txBox="1">
              <a:spLocks noChangeArrowheads="1"/>
            </p:cNvSpPr>
            <p:nvPr/>
          </p:nvSpPr>
          <p:spPr bwMode="auto">
            <a:xfrm>
              <a:off x="4283" y="1162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114930" name="Line 242"/>
            <p:cNvSpPr>
              <a:spLocks noChangeShapeType="1"/>
            </p:cNvSpPr>
            <p:nvPr/>
          </p:nvSpPr>
          <p:spPr bwMode="auto">
            <a:xfrm>
              <a:off x="3937" y="2114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31" name="Line 243"/>
            <p:cNvSpPr>
              <a:spLocks noChangeShapeType="1"/>
            </p:cNvSpPr>
            <p:nvPr/>
          </p:nvSpPr>
          <p:spPr bwMode="auto">
            <a:xfrm>
              <a:off x="3937" y="1116"/>
              <a:ext cx="0" cy="99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32" name="Rectangle 244"/>
            <p:cNvSpPr>
              <a:spLocks noChangeArrowheads="1"/>
            </p:cNvSpPr>
            <p:nvPr/>
          </p:nvSpPr>
          <p:spPr bwMode="auto">
            <a:xfrm>
              <a:off x="4390" y="1071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933" name="Text Box 245"/>
            <p:cNvSpPr txBox="1">
              <a:spLocks noChangeArrowheads="1"/>
            </p:cNvSpPr>
            <p:nvPr/>
          </p:nvSpPr>
          <p:spPr bwMode="auto">
            <a:xfrm>
              <a:off x="5194" y="1434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H</a:t>
              </a:r>
              <a:endParaRPr lang="en-US" altLang="zh-CN" b="0">
                <a:ea typeface="仿宋_GB2312" pitchFamily="49" charset="-122"/>
                <a:sym typeface="Symbol" panose="05050102010706020507" pitchFamily="18" charset="2"/>
              </a:endParaRPr>
            </a:p>
          </p:txBody>
        </p:sp>
        <p:grpSp>
          <p:nvGrpSpPr>
            <p:cNvPr id="114934" name="Group 246"/>
            <p:cNvGrpSpPr/>
            <p:nvPr/>
          </p:nvGrpSpPr>
          <p:grpSpPr bwMode="auto">
            <a:xfrm rot="10800000">
              <a:off x="5103" y="1389"/>
              <a:ext cx="90" cy="363"/>
              <a:chOff x="1565" y="2614"/>
              <a:chExt cx="90" cy="486"/>
            </a:xfrm>
          </p:grpSpPr>
          <p:sp>
            <p:nvSpPr>
              <p:cNvPr id="114935" name="Arc 247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36" name="Arc 248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37" name="Arc 249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4938" name="Arc 250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83615" y="4707255"/>
            <a:ext cx="5652135" cy="12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教材</a:t>
            </a:r>
            <a:r>
              <a:rPr lang="en-US" altLang="zh-CN" b="0" dirty="0" smtClean="0">
                <a:solidFill>
                  <a:srgbClr val="FF0000"/>
                </a:solidFill>
              </a:rPr>
              <a:t>P146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例</a:t>
            </a:r>
            <a:r>
              <a:rPr lang="en-US" altLang="zh-CN" b="0" dirty="0" smtClean="0">
                <a:solidFill>
                  <a:srgbClr val="FF0000"/>
                </a:solidFill>
              </a:rPr>
              <a:t>7-3</a:t>
            </a:r>
            <a:r>
              <a:rPr lang="zh-CN" altLang="en-US" b="0" dirty="0" smtClean="0">
                <a:solidFill>
                  <a:srgbClr val="FF0000"/>
                </a:solidFill>
              </a:rPr>
              <a:t>：</a:t>
            </a:r>
            <a:endParaRPr lang="zh-CN" altLang="en-US" b="0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含有受控源的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RC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电路零输入响应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RL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电路零输入响应例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解续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1870"/>
          </a:xfrm>
        </p:spPr>
        <p:txBody>
          <a:bodyPr/>
          <a:p>
            <a:pPr algn="ctr"/>
            <a:r>
              <a:rPr lang="en-US" altLang="zh-CN" sz="800"/>
              <a:t>     </a:t>
            </a:r>
            <a:r>
              <a:rPr lang="en-US" altLang="zh-CN" sz="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含受控源电路零输入响应例</a:t>
            </a:r>
            <a:endParaRPr lang="zh-CN" altLang="en-US" sz="3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1794" name="Rectangle 2"/>
          <p:cNvSpPr>
            <a:spLocks noChangeArrowheads="1"/>
          </p:cNvSpPr>
          <p:nvPr/>
        </p:nvSpPr>
        <p:spPr bwMode="auto">
          <a:xfrm>
            <a:off x="627946" y="1450870"/>
            <a:ext cx="562800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800" dirty="0" smtClean="0">
                <a:solidFill>
                  <a:srgbClr val="FF0000"/>
                </a:solidFill>
                <a:latin typeface="Verdana" panose="020B0604030504040204" pitchFamily="34" charset="0"/>
                <a:ea typeface="仿宋_GB2312" pitchFamily="49" charset="-122"/>
              </a:rPr>
              <a:t>例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Verdana" panose="020B0604030504040204" pitchFamily="34" charset="0"/>
                <a:ea typeface="仿宋_GB2312" pitchFamily="49" charset="-122"/>
              </a:rPr>
              <a:t>2-5</a:t>
            </a:r>
            <a:r>
              <a:rPr kumimoji="1" lang="en-US" altLang="zh-CN" sz="2800" dirty="0" smtClean="0">
                <a:solidFill>
                  <a:prstClr val="black"/>
                </a:solidFill>
                <a:latin typeface="Verdana" panose="020B0604030504040204" pitchFamily="34" charset="0"/>
                <a:ea typeface="仿宋_GB2312" pitchFamily="49" charset="-122"/>
              </a:rPr>
              <a:t> </a:t>
            </a:r>
            <a:r>
              <a:rPr kumimoji="1" lang="zh-CN" altLang="en-US" sz="2800" dirty="0" smtClean="0">
                <a:solidFill>
                  <a:prstClr val="black"/>
                </a:solidFill>
                <a:latin typeface="Verdana" panose="020B0604030504040204" pitchFamily="34" charset="0"/>
                <a:ea typeface="仿宋_GB2312" pitchFamily="49" charset="-122"/>
              </a:rPr>
              <a:t>含控制源电路零输入响应。</a:t>
            </a:r>
            <a:endParaRPr kumimoji="1" lang="zh-CN" altLang="en-US" sz="2800" dirty="0">
              <a:solidFill>
                <a:prstClr val="black"/>
              </a:solidFill>
              <a:latin typeface="Verdana" panose="020B0604030504040204" pitchFamily="34" charset="0"/>
              <a:ea typeface="仿宋_GB2312" pitchFamily="49" charset="-122"/>
            </a:endParaRPr>
          </a:p>
        </p:txBody>
      </p:sp>
      <p:graphicFrame>
        <p:nvGraphicFramePr>
          <p:cNvPr id="161797" name="Object 5"/>
          <p:cNvGraphicFramePr>
            <a:graphicFrameLocks noChangeAspect="1"/>
          </p:cNvGraphicFramePr>
          <p:nvPr/>
        </p:nvGraphicFramePr>
        <p:xfrm>
          <a:off x="1155950" y="1985077"/>
          <a:ext cx="2902744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65" name="公式" r:id="rId1" imgW="1365250" imgH="276860" progId="Equation.3">
                  <p:embed/>
                </p:oleObj>
              </mc:Choice>
              <mc:Fallback>
                <p:oleObj name="公式" r:id="rId1" imgW="1365250" imgH="276860" progId="Equation.3">
                  <p:embed/>
                  <p:pic>
                    <p:nvPicPr>
                      <p:cNvPr id="0" name="图片 385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950" y="1985077"/>
                        <a:ext cx="2902744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8" name="Rectangle 6"/>
          <p:cNvSpPr>
            <a:spLocks noChangeArrowheads="1"/>
          </p:cNvSpPr>
          <p:nvPr/>
        </p:nvSpPr>
        <p:spPr bwMode="auto">
          <a:xfrm>
            <a:off x="556260" y="3140710"/>
            <a:ext cx="7934960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对电路断开</a:t>
            </a:r>
            <a:r>
              <a:rPr kumimoji="1" lang="en-US" altLang="zh-CN" sz="2800" b="0" i="1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kumimoji="1"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，令内部独立源为零，</a:t>
            </a:r>
            <a:endParaRPr kumimoji="1"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外加电压源</a:t>
            </a:r>
            <a:r>
              <a:rPr kumimoji="1" lang="en-US" altLang="zh-CN" sz="2800" b="0" i="1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2800" b="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s</a:t>
            </a:r>
            <a:r>
              <a:rPr kumimoji="1"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，可求得戴维南等效电路的</a:t>
            </a:r>
            <a:r>
              <a:rPr kumimoji="1"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仿宋_GB2312" pitchFamily="49" charset="-122"/>
              </a:rPr>
              <a:t>电阻：</a:t>
            </a:r>
            <a:endParaRPr kumimoji="1" lang="zh-CN" altLang="en-US" sz="2800" dirty="0">
              <a:solidFill>
                <a:prstClr val="black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61799" name="Object 7"/>
          <p:cNvGraphicFramePr>
            <a:graphicFrameLocks noChangeAspect="1"/>
          </p:cNvGraphicFramePr>
          <p:nvPr/>
        </p:nvGraphicFramePr>
        <p:xfrm>
          <a:off x="7891513" y="1485498"/>
          <a:ext cx="3888581" cy="262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66" name="Visio" r:id="rId3" imgW="4333875" imgH="2189480" progId="Visio.Drawing.6">
                  <p:embed/>
                </p:oleObj>
              </mc:Choice>
              <mc:Fallback>
                <p:oleObj name="Visio" r:id="rId3" imgW="4333875" imgH="2189480" progId="Visio.Drawing.6">
                  <p:embed/>
                  <p:pic>
                    <p:nvPicPr>
                      <p:cNvPr id="0" name="图片 385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1513" y="1485498"/>
                        <a:ext cx="3888581" cy="262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00" name="Object 8"/>
          <p:cNvGraphicFramePr>
            <a:graphicFrameLocks noChangeAspect="1"/>
          </p:cNvGraphicFramePr>
          <p:nvPr/>
        </p:nvGraphicFramePr>
        <p:xfrm>
          <a:off x="8293779" y="1480736"/>
          <a:ext cx="348615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67" name="Visio" r:id="rId5" imgW="3908425" imgH="2189480" progId="Visio.Drawing.6">
                  <p:embed/>
                </p:oleObj>
              </mc:Choice>
              <mc:Fallback>
                <p:oleObj name="Visio" r:id="rId5" imgW="3908425" imgH="2189480" progId="Visio.Drawing.6">
                  <p:embed/>
                  <p:pic>
                    <p:nvPicPr>
                      <p:cNvPr id="0" name="图片 385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779" y="1480736"/>
                        <a:ext cx="3486150" cy="262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01" name="Object 9"/>
          <p:cNvGraphicFramePr>
            <a:graphicFrameLocks noChangeAspect="1"/>
          </p:cNvGraphicFramePr>
          <p:nvPr/>
        </p:nvGraphicFramePr>
        <p:xfrm>
          <a:off x="1947320" y="4275909"/>
          <a:ext cx="174602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68" name="公式" r:id="rId7" imgW="669925" imgH="399415" progId="Equation.3">
                  <p:embed/>
                </p:oleObj>
              </mc:Choice>
              <mc:Fallback>
                <p:oleObj name="公式" r:id="rId7" imgW="669925" imgH="399415" progId="Equation.3">
                  <p:embed/>
                  <p:pic>
                    <p:nvPicPr>
                      <p:cNvPr id="0" name="图片 385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320" y="4275909"/>
                        <a:ext cx="1746027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02" name="Object 10"/>
          <p:cNvGraphicFramePr>
            <a:graphicFrameLocks noChangeAspect="1"/>
          </p:cNvGraphicFramePr>
          <p:nvPr/>
        </p:nvGraphicFramePr>
        <p:xfrm>
          <a:off x="4007784" y="4435594"/>
          <a:ext cx="3412331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69" name="公式" r:id="rId9" imgW="1597025" imgH="321945" progId="Equation.3">
                  <p:embed/>
                </p:oleObj>
              </mc:Choice>
              <mc:Fallback>
                <p:oleObj name="公式" r:id="rId9" imgW="1597025" imgH="321945" progId="Equation.3">
                  <p:embed/>
                  <p:pic>
                    <p:nvPicPr>
                      <p:cNvPr id="0" name="图片 385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7784" y="4435594"/>
                        <a:ext cx="3412331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4144463" y="2276113"/>
            <a:ext cx="1674019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black"/>
                </a:solidFill>
                <a:latin typeface="Verdana" panose="020B0604030504040204" pitchFamily="34" charset="0"/>
                <a:ea typeface="仿宋_GB2312" pitchFamily="49" charset="-122"/>
              </a:rPr>
              <a:t>初始条件</a:t>
            </a:r>
            <a:endParaRPr lang="zh-CN" altLang="en-US" sz="2800" dirty="0">
              <a:solidFill>
                <a:prstClr val="black"/>
              </a:solidFill>
              <a:latin typeface="Verdana" panose="020B0604030504040204" pitchFamily="34" charset="0"/>
              <a:ea typeface="仿宋_GB2312" pitchFamily="49" charset="-122"/>
            </a:endParaRPr>
          </a:p>
        </p:txBody>
      </p:sp>
      <p:graphicFrame>
        <p:nvGraphicFramePr>
          <p:cNvPr id="161804" name="Object 12"/>
          <p:cNvGraphicFramePr>
            <a:graphicFrameLocks noChangeAspect="1"/>
          </p:cNvGraphicFramePr>
          <p:nvPr/>
        </p:nvGraphicFramePr>
        <p:xfrm>
          <a:off x="5800631" y="2218479"/>
          <a:ext cx="148947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70" name="公式" r:id="rId11" imgW="663575" imgH="186690" progId="Equation.3">
                  <p:embed/>
                </p:oleObj>
              </mc:Choice>
              <mc:Fallback>
                <p:oleObj name="公式" r:id="rId11" imgW="663575" imgH="186690" progId="Equation.3">
                  <p:embed/>
                  <p:pic>
                    <p:nvPicPr>
                      <p:cNvPr id="0" name="图片 385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0631" y="2218479"/>
                        <a:ext cx="1489472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731125" y="4651375"/>
          <a:ext cx="2757170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71" name="公式" r:id="rId13" imgW="1294130" imgH="186690" progId="Equation.3">
                  <p:embed/>
                </p:oleObj>
              </mc:Choice>
              <mc:Fallback>
                <p:oleObj name="公式" r:id="rId13" imgW="1294130" imgH="18669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25" y="4651375"/>
                        <a:ext cx="2757170" cy="5359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937912" y="5372963"/>
          <a:ext cx="387000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72" name="公式" r:id="rId15" imgW="1790065" imgH="289560" progId="Equation.3">
                  <p:embed/>
                </p:oleObj>
              </mc:Choice>
              <mc:Fallback>
                <p:oleObj name="公式" r:id="rId15" imgW="1790065" imgH="2895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912" y="5372963"/>
                        <a:ext cx="3870003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096002" y="5445003"/>
          <a:ext cx="3997449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273" name="公式" r:id="rId17" imgW="2124710" imgH="321945" progId="Equation.3">
                  <p:embed/>
                </p:oleObj>
              </mc:Choice>
              <mc:Fallback>
                <p:oleObj name="公式" r:id="rId17" imgW="2124710" imgH="32194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2" y="5445003"/>
                        <a:ext cx="3997449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40405" y="5545109"/>
            <a:ext cx="3009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" dur="500"/>
                                        <p:tgtEl>
                                          <p:spTgt spid="1617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8" grpId="0" bldLvl="0" animBg="1"/>
      <p:bldP spid="161803" grpId="0" bldLvl="0" animBg="1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1417955" y="1894840"/>
            <a:ext cx="9683115" cy="138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AutoNum type="circleNumDbPlain"/>
            </a:pPr>
            <a:r>
              <a:rPr kumimoji="1"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一阶电路的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零输入响应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是由储能元件的初始值引起的响应</a:t>
            </a:r>
            <a:r>
              <a:rPr kumimoji="1"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endParaRPr kumimoji="1" lang="en-US" altLang="zh-CN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kumimoji="1"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都是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由初始值衰减为零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的指数衰减函数。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3898917" y="2352708"/>
            <a:ext cx="309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7596" name="Object 12"/>
          <p:cNvGraphicFramePr>
            <a:graphicFrameLocks noChangeAspect="1"/>
          </p:cNvGraphicFramePr>
          <p:nvPr/>
        </p:nvGraphicFramePr>
        <p:xfrm>
          <a:off x="3956051" y="3427095"/>
          <a:ext cx="362902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35" name="公式" r:id="rId1" imgW="1460500" imgH="469900" progId="Equation.3">
                  <p:embed/>
                </p:oleObj>
              </mc:Choice>
              <mc:Fallback>
                <p:oleObj name="公式" r:id="rId1" imgW="1460500" imgH="469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6051" y="3427095"/>
                        <a:ext cx="3629025" cy="11747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33CCFF"/>
                          </a:gs>
                          <a:gs pos="50000">
                            <a:schemeClr val="bg1"/>
                          </a:gs>
                          <a:gs pos="100000">
                            <a:srgbClr val="33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631" name="Group 47"/>
          <p:cNvGrpSpPr/>
          <p:nvPr/>
        </p:nvGrpSpPr>
        <p:grpSpPr bwMode="auto">
          <a:xfrm>
            <a:off x="3575051" y="4649821"/>
            <a:ext cx="4564063" cy="1301750"/>
            <a:chOff x="1292" y="2657"/>
            <a:chExt cx="2875" cy="820"/>
          </a:xfrm>
        </p:grpSpPr>
        <p:sp>
          <p:nvSpPr>
            <p:cNvPr id="67599" name="Text Box 15"/>
            <p:cNvSpPr txBox="1">
              <a:spLocks noChangeArrowheads="1"/>
            </p:cNvSpPr>
            <p:nvPr/>
          </p:nvSpPr>
          <p:spPr bwMode="auto">
            <a:xfrm>
              <a:off x="2213" y="3109"/>
              <a:ext cx="177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 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603" name="Text Box 19"/>
            <p:cNvSpPr txBox="1">
              <a:spLocks noChangeArrowheads="1"/>
            </p:cNvSpPr>
            <p:nvPr/>
          </p:nvSpPr>
          <p:spPr bwMode="auto">
            <a:xfrm>
              <a:off x="2361" y="2657"/>
              <a:ext cx="180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= 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607" name="Text Box 23"/>
            <p:cNvSpPr txBox="1">
              <a:spLocks noChangeArrowheads="1"/>
            </p:cNvSpPr>
            <p:nvPr/>
          </p:nvSpPr>
          <p:spPr bwMode="auto">
            <a:xfrm>
              <a:off x="1338" y="2740"/>
              <a:ext cx="103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RC</a:t>
              </a:r>
              <a:r>
                <a:rPr lang="zh-CN" altLang="en-US">
                  <a:latin typeface="楷体_GB2312" pitchFamily="49" charset="-122"/>
                </a:rPr>
                <a:t>电路：</a:t>
              </a:r>
              <a:endParaRPr lang="zh-CN" altLang="en-US">
                <a:latin typeface="楷体_GB2312" pitchFamily="49" charset="-122"/>
              </a:endParaRPr>
            </a:p>
          </p:txBody>
        </p:sp>
        <p:sp>
          <p:nvSpPr>
            <p:cNvPr id="67608" name="Text Box 24"/>
            <p:cNvSpPr txBox="1">
              <a:spLocks noChangeArrowheads="1"/>
            </p:cNvSpPr>
            <p:nvPr/>
          </p:nvSpPr>
          <p:spPr bwMode="auto">
            <a:xfrm>
              <a:off x="1292" y="3148"/>
              <a:ext cx="111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RL</a:t>
              </a:r>
              <a:r>
                <a:rPr lang="zh-CN" altLang="en-US">
                  <a:latin typeface="楷体_GB2312" pitchFamily="49" charset="-122"/>
                </a:rPr>
                <a:t>电路：</a:t>
              </a:r>
              <a:endParaRPr lang="zh-CN" altLang="en-US">
                <a:latin typeface="楷体_GB2312" pitchFamily="49" charset="-122"/>
              </a:endParaRPr>
            </a:p>
          </p:txBody>
        </p:sp>
      </p:grpSp>
      <p:grpSp>
        <p:nvGrpSpPr>
          <p:cNvPr id="67613" name="Group 2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67614" name="Picture 30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615" name="Text Box 3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7616" name="Group 3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67617" name="Picture 33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618" name="Text Box 3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7622" name="Group 38"/>
          <p:cNvGrpSpPr/>
          <p:nvPr/>
        </p:nvGrpSpPr>
        <p:grpSpPr bwMode="auto">
          <a:xfrm>
            <a:off x="700088" y="1265555"/>
            <a:ext cx="1643064" cy="850900"/>
            <a:chOff x="385" y="3022"/>
            <a:chExt cx="1035" cy="536"/>
          </a:xfrm>
        </p:grpSpPr>
        <p:pic>
          <p:nvPicPr>
            <p:cNvPr id="67623" name="Picture 39" descr="1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624" name="Text Box 40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小结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67628" name="Group 44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67629" name="Picture 45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630" name="Text Box 46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一阶电路零输入响应小结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0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89903"/>
            <a:ext cx="10972800" cy="1143000"/>
          </a:xfrm>
        </p:spPr>
        <p:txBody>
          <a:bodyPr/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电阻电路的过渡状态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6526" name="Group 30"/>
          <p:cNvGrpSpPr/>
          <p:nvPr/>
        </p:nvGrpSpPr>
        <p:grpSpPr bwMode="auto">
          <a:xfrm>
            <a:off x="6239510" y="2137410"/>
            <a:ext cx="4412615" cy="3159760"/>
            <a:chOff x="3107" y="2478"/>
            <a:chExt cx="2342" cy="1632"/>
          </a:xfrm>
        </p:grpSpPr>
        <p:sp>
          <p:nvSpPr>
            <p:cNvPr id="106527" name="Line 31"/>
            <p:cNvSpPr>
              <a:spLocks noChangeShapeType="1"/>
            </p:cNvSpPr>
            <p:nvPr/>
          </p:nvSpPr>
          <p:spPr bwMode="auto">
            <a:xfrm>
              <a:off x="3107" y="3657"/>
              <a:ext cx="167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8" name="Line 32"/>
            <p:cNvSpPr>
              <a:spLocks noChangeShapeType="1"/>
            </p:cNvSpPr>
            <p:nvPr/>
          </p:nvSpPr>
          <p:spPr bwMode="auto">
            <a:xfrm flipV="1">
              <a:off x="3787" y="2659"/>
              <a:ext cx="0" cy="145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29" name="Text Box 33"/>
            <p:cNvSpPr txBox="1">
              <a:spLocks noChangeArrowheads="1"/>
            </p:cNvSpPr>
            <p:nvPr/>
          </p:nvSpPr>
          <p:spPr bwMode="auto">
            <a:xfrm>
              <a:off x="3560" y="3657"/>
              <a:ext cx="27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  <a:endParaRPr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30" name="Text Box 34"/>
            <p:cNvSpPr txBox="1">
              <a:spLocks noChangeArrowheads="1"/>
            </p:cNvSpPr>
            <p:nvPr/>
          </p:nvSpPr>
          <p:spPr bwMode="auto">
            <a:xfrm>
              <a:off x="4740" y="3475"/>
              <a:ext cx="2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endPara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31" name="Text Box 35"/>
            <p:cNvSpPr txBox="1">
              <a:spLocks noChangeArrowheads="1"/>
            </p:cNvSpPr>
            <p:nvPr/>
          </p:nvSpPr>
          <p:spPr bwMode="auto">
            <a:xfrm>
              <a:off x="3833" y="2478"/>
              <a:ext cx="31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32" name="Line 36"/>
            <p:cNvSpPr>
              <a:spLocks noChangeShapeType="1"/>
            </p:cNvSpPr>
            <p:nvPr/>
          </p:nvSpPr>
          <p:spPr bwMode="auto">
            <a:xfrm>
              <a:off x="3107" y="3249"/>
              <a:ext cx="68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33" name="Line 37"/>
            <p:cNvSpPr>
              <a:spLocks noChangeShapeType="1"/>
            </p:cNvSpPr>
            <p:nvPr/>
          </p:nvSpPr>
          <p:spPr bwMode="auto">
            <a:xfrm>
              <a:off x="3788" y="2931"/>
              <a:ext cx="68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6534" name="Object 38"/>
            <p:cNvGraphicFramePr>
              <a:graphicFrameLocks noChangeAspect="1"/>
            </p:cNvGraphicFramePr>
            <p:nvPr/>
          </p:nvGraphicFramePr>
          <p:xfrm>
            <a:off x="4574" y="2750"/>
            <a:ext cx="875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75" name="公式" r:id="rId1" imgW="952500" imgH="317500" progId="Equation.3">
                    <p:embed/>
                  </p:oleObj>
                </mc:Choice>
                <mc:Fallback>
                  <p:oleObj name="公式" r:id="rId1" imgW="952500" imgH="3175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4" y="2750"/>
                          <a:ext cx="875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535" name="Object 39"/>
            <p:cNvGraphicFramePr>
              <a:graphicFrameLocks noChangeAspect="1"/>
            </p:cNvGraphicFramePr>
            <p:nvPr/>
          </p:nvGraphicFramePr>
          <p:xfrm>
            <a:off x="3996" y="3115"/>
            <a:ext cx="1244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76" name="Equation" r:id="rId3" imgW="1320800" imgH="304800" progId="Equation.DSMT4">
                    <p:embed/>
                  </p:oleObj>
                </mc:Choice>
                <mc:Fallback>
                  <p:oleObj name="Equation" r:id="rId3" imgW="1320800" imgH="3048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6" y="3115"/>
                          <a:ext cx="1244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6536" name="AutoShape 40" descr="羊皮纸"/>
          <p:cNvSpPr>
            <a:spLocks noChangeArrowheads="1"/>
          </p:cNvSpPr>
          <p:nvPr/>
        </p:nvSpPr>
        <p:spPr bwMode="auto">
          <a:xfrm>
            <a:off x="8181975" y="5154295"/>
            <a:ext cx="2077085" cy="521970"/>
          </a:xfrm>
          <a:prstGeom prst="wedgeRoundRectCallout">
            <a:avLst>
              <a:gd name="adj1" fmla="val -75802"/>
              <a:gd name="adj2" fmla="val -335401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过渡期为零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6537" name="Text Box 41"/>
          <p:cNvSpPr txBox="1">
            <a:spLocks noChangeArrowheads="1"/>
          </p:cNvSpPr>
          <p:nvPr/>
        </p:nvSpPr>
        <p:spPr bwMode="auto">
          <a:xfrm>
            <a:off x="1203025" y="1769429"/>
            <a:ext cx="2232025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/>
              <a:t>电阻电路</a:t>
            </a:r>
            <a:endParaRPr lang="zh-CN" altLang="en-US"/>
          </a:p>
        </p:txBody>
      </p:sp>
      <p:grpSp>
        <p:nvGrpSpPr>
          <p:cNvPr id="106538" name="Group 4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06539" name="Picture 43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40" name="Text Box 4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6541" name="Group 4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06542" name="Picture 46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43" name="Text Box 4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6570" name="Group 74"/>
          <p:cNvGrpSpPr/>
          <p:nvPr/>
        </p:nvGrpSpPr>
        <p:grpSpPr bwMode="auto">
          <a:xfrm>
            <a:off x="1278255" y="3014051"/>
            <a:ext cx="4239895" cy="2599349"/>
            <a:chOff x="277" y="1253"/>
            <a:chExt cx="2214" cy="1134"/>
          </a:xfrm>
        </p:grpSpPr>
        <p:sp>
          <p:nvSpPr>
            <p:cNvPr id="106545" name="Oval 49"/>
            <p:cNvSpPr>
              <a:spLocks noChangeArrowheads="1"/>
            </p:cNvSpPr>
            <p:nvPr/>
          </p:nvSpPr>
          <p:spPr bwMode="auto">
            <a:xfrm>
              <a:off x="613" y="161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106546" name="Line 50"/>
            <p:cNvSpPr>
              <a:spLocks noChangeShapeType="1"/>
            </p:cNvSpPr>
            <p:nvPr/>
          </p:nvSpPr>
          <p:spPr bwMode="auto">
            <a:xfrm flipH="1">
              <a:off x="1882" y="1525"/>
              <a:ext cx="227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47" name="Text Box 51"/>
            <p:cNvSpPr txBox="1">
              <a:spLocks noChangeArrowheads="1"/>
            </p:cNvSpPr>
            <p:nvPr/>
          </p:nvSpPr>
          <p:spPr bwMode="auto">
            <a:xfrm>
              <a:off x="580" y="1428"/>
              <a:ext cx="224" cy="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70000"/>
                </a:lnSpc>
              </a:pP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48" name="Text Box 52"/>
            <p:cNvSpPr txBox="1">
              <a:spLocks noChangeArrowheads="1"/>
            </p:cNvSpPr>
            <p:nvPr/>
          </p:nvSpPr>
          <p:spPr bwMode="auto">
            <a:xfrm>
              <a:off x="277" y="1654"/>
              <a:ext cx="358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49" name="Text Box 53"/>
            <p:cNvSpPr txBox="1">
              <a:spLocks noChangeArrowheads="1"/>
            </p:cNvSpPr>
            <p:nvPr/>
          </p:nvSpPr>
          <p:spPr bwMode="auto">
            <a:xfrm>
              <a:off x="1251" y="1427"/>
              <a:ext cx="325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50" name="Text Box 54"/>
            <p:cNvSpPr txBox="1">
              <a:spLocks noChangeArrowheads="1"/>
            </p:cNvSpPr>
            <p:nvPr/>
          </p:nvSpPr>
          <p:spPr bwMode="auto">
            <a:xfrm>
              <a:off x="1253" y="1953"/>
              <a:ext cx="325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51" name="Rectangle 55"/>
            <p:cNvSpPr>
              <a:spLocks noChangeArrowheads="1"/>
            </p:cNvSpPr>
            <p:nvPr/>
          </p:nvSpPr>
          <p:spPr bwMode="auto">
            <a:xfrm>
              <a:off x="807" y="1253"/>
              <a:ext cx="817" cy="1134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52" name="Line 56"/>
            <p:cNvSpPr>
              <a:spLocks noChangeShapeType="1"/>
            </p:cNvSpPr>
            <p:nvPr/>
          </p:nvSpPr>
          <p:spPr bwMode="auto">
            <a:xfrm>
              <a:off x="1624" y="1253"/>
              <a:ext cx="45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53" name="Line 57"/>
            <p:cNvSpPr>
              <a:spLocks noChangeShapeType="1"/>
            </p:cNvSpPr>
            <p:nvPr/>
          </p:nvSpPr>
          <p:spPr bwMode="auto">
            <a:xfrm>
              <a:off x="1624" y="1843"/>
              <a:ext cx="45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54" name="Line 58"/>
            <p:cNvSpPr>
              <a:spLocks noChangeShapeType="1"/>
            </p:cNvSpPr>
            <p:nvPr/>
          </p:nvSpPr>
          <p:spPr bwMode="auto">
            <a:xfrm>
              <a:off x="2077" y="1253"/>
              <a:ext cx="0" cy="1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55" name="Line 59"/>
            <p:cNvSpPr>
              <a:spLocks noChangeShapeType="1"/>
            </p:cNvSpPr>
            <p:nvPr/>
          </p:nvSpPr>
          <p:spPr bwMode="auto">
            <a:xfrm>
              <a:off x="2077" y="1662"/>
              <a:ext cx="0" cy="18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58" name="Line 62"/>
            <p:cNvSpPr>
              <a:spLocks noChangeShapeType="1"/>
            </p:cNvSpPr>
            <p:nvPr/>
          </p:nvSpPr>
          <p:spPr bwMode="auto">
            <a:xfrm>
              <a:off x="1937" y="1444"/>
              <a:ext cx="136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59" name="Text Box 63"/>
            <p:cNvSpPr txBox="1">
              <a:spLocks noChangeArrowheads="1"/>
            </p:cNvSpPr>
            <p:nvPr/>
          </p:nvSpPr>
          <p:spPr bwMode="auto">
            <a:xfrm>
              <a:off x="1627" y="1882"/>
              <a:ext cx="864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（</a:t>
              </a:r>
              <a:r>
                <a:rPr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 </a:t>
              </a:r>
              <a:r>
                <a:rPr lang="en-US" altLang="zh-CN" sz="3200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= 0</a:t>
              </a:r>
              <a:r>
                <a:rPr lang="zh-CN" altLang="en-US" sz="3200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）</a:t>
              </a:r>
              <a:endParaRPr lang="zh-CN" altLang="en-US" sz="3200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60" name="Line 64"/>
            <p:cNvSpPr>
              <a:spLocks noChangeShapeType="1"/>
            </p:cNvSpPr>
            <p:nvPr/>
          </p:nvSpPr>
          <p:spPr bwMode="auto">
            <a:xfrm>
              <a:off x="930" y="1253"/>
              <a:ext cx="363" cy="0"/>
            </a:xfrm>
            <a:prstGeom prst="line">
              <a:avLst/>
            </a:prstGeom>
            <a:noFill/>
            <a:ln w="28575">
              <a:solidFill>
                <a:srgbClr val="33CC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61" name="Text Box 65"/>
            <p:cNvSpPr txBox="1">
              <a:spLocks noChangeArrowheads="1"/>
            </p:cNvSpPr>
            <p:nvPr/>
          </p:nvSpPr>
          <p:spPr bwMode="auto">
            <a:xfrm>
              <a:off x="912" y="1253"/>
              <a:ext cx="408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36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06562" name="Rectangle 66"/>
            <p:cNvSpPr>
              <a:spLocks noChangeArrowheads="1"/>
            </p:cNvSpPr>
            <p:nvPr/>
          </p:nvSpPr>
          <p:spPr bwMode="auto">
            <a:xfrm>
              <a:off x="1565" y="1979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63" name="Rectangle 67"/>
            <p:cNvSpPr>
              <a:spLocks noChangeArrowheads="1"/>
            </p:cNvSpPr>
            <p:nvPr/>
          </p:nvSpPr>
          <p:spPr bwMode="auto">
            <a:xfrm>
              <a:off x="1565" y="1344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6567" name="Group 71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06568" name="Picture 72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69" name="Text Box 73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6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6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06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36" grpId="0" bldLvl="0" animBg="1"/>
      <p:bldP spid="106537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1491615" y="5157470"/>
            <a:ext cx="9547860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circleNumDbPlain" startAt="4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一阶电路的零输入响应和</a:t>
            </a:r>
            <a:r>
              <a:rPr kumimoji="1"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初始值成正比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，称为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零输入线性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1491298" y="2091214"/>
            <a:ext cx="5040312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衰减快慢取决于时间常数</a:t>
            </a:r>
            <a:r>
              <a:rPr kumimoji="1" lang="zh-CN" altLang="en-US" i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</a:t>
            </a:r>
            <a:r>
              <a:rPr kumimoji="1" lang="zh-CN" altLang="en-US" i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kumimoji="1" lang="zh-CN" altLang="en-US" b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1491315" y="4509613"/>
            <a:ext cx="73329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3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同一电路中所有响应具有</a:t>
            </a:r>
            <a:r>
              <a:rPr kumimoji="1"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相同的时间常数</a:t>
            </a: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115725" name="Group 1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15726" name="Picture 14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727" name="Text Box 1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5728" name="Group 1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15729" name="Picture 1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730" name="Text Box 1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5731" name="Group 19"/>
          <p:cNvGrpSpPr/>
          <p:nvPr/>
        </p:nvGrpSpPr>
        <p:grpSpPr bwMode="auto">
          <a:xfrm>
            <a:off x="844233" y="1265555"/>
            <a:ext cx="1643064" cy="850900"/>
            <a:chOff x="385" y="3022"/>
            <a:chExt cx="1035" cy="536"/>
          </a:xfrm>
        </p:grpSpPr>
        <p:pic>
          <p:nvPicPr>
            <p:cNvPr id="115732" name="Picture 20" descr="1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733" name="Text Box 21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小结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115734" name="Rectangle 22"/>
          <p:cNvSpPr>
            <a:spLocks noChangeArrowheads="1"/>
          </p:cNvSpPr>
          <p:nvPr/>
        </p:nvSpPr>
        <p:spPr bwMode="auto">
          <a:xfrm>
            <a:off x="3933825" y="2809875"/>
            <a:ext cx="1699260" cy="64643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CC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algn="ctr"/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RC</a:t>
            </a:r>
            <a:endParaRPr kumimoji="1" lang="en-US" altLang="zh-CN" sz="3600" b="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5735" name="Rectangle 23"/>
          <p:cNvSpPr>
            <a:spLocks noChangeArrowheads="1"/>
          </p:cNvSpPr>
          <p:nvPr/>
        </p:nvSpPr>
        <p:spPr bwMode="auto">
          <a:xfrm>
            <a:off x="5881370" y="2809875"/>
            <a:ext cx="1750695" cy="64643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CC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algn="ctr"/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L/R</a:t>
            </a:r>
            <a:endParaRPr kumimoji="1" lang="en-US" altLang="zh-CN" sz="3600" b="0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5736" name="Rectangle 24"/>
          <p:cNvSpPr>
            <a:spLocks noChangeArrowheads="1"/>
          </p:cNvSpPr>
          <p:nvPr/>
        </p:nvSpPr>
        <p:spPr bwMode="auto">
          <a:xfrm>
            <a:off x="1993265" y="3749040"/>
            <a:ext cx="833882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zh-CN" altLang="en-US" dirty="0">
                <a:latin typeface="楷体_GB2312" pitchFamily="49" charset="-122"/>
                <a:sym typeface="Symbol" panose="05050102010706020507" pitchFamily="18" charset="2"/>
              </a:rPr>
              <a:t>为与动态元件相连的一端口电路的</a:t>
            </a:r>
            <a:r>
              <a:rPr kumimoji="1" lang="zh-CN" altLang="en-US" dirty="0">
                <a:solidFill>
                  <a:schemeClr val="bg1"/>
                </a:solidFill>
                <a:latin typeface="楷体_GB2312" pitchFamily="49" charset="-122"/>
                <a:sym typeface="Symbol" panose="05050102010706020507" pitchFamily="18" charset="2"/>
              </a:rPr>
              <a:t>等效电阻</a:t>
            </a:r>
            <a:r>
              <a:rPr kumimoji="1" lang="zh-CN" altLang="en-US" dirty="0">
                <a:latin typeface="楷体_GB2312" pitchFamily="49" charset="-122"/>
                <a:sym typeface="Symbol" panose="05050102010706020507" pitchFamily="18" charset="2"/>
              </a:rPr>
              <a:t>。</a:t>
            </a:r>
            <a:endParaRPr kumimoji="1" lang="zh-CN" altLang="en-US" dirty="0">
              <a:latin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15737" name="AutoShape 25"/>
          <p:cNvSpPr>
            <a:spLocks noChangeArrowheads="1"/>
          </p:cNvSpPr>
          <p:nvPr/>
        </p:nvSpPr>
        <p:spPr bwMode="auto">
          <a:xfrm>
            <a:off x="1985010" y="2811145"/>
            <a:ext cx="1424940" cy="602615"/>
          </a:xfrm>
          <a:prstGeom prst="wedgeRoundRectCallout">
            <a:avLst>
              <a:gd name="adj1" fmla="val 81132"/>
              <a:gd name="adj2" fmla="val 474"/>
              <a:gd name="adj3" fmla="val 16667"/>
            </a:avLst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RC</a:t>
            </a:r>
            <a:r>
              <a:rPr lang="zh-CN" altLang="en-US">
                <a:solidFill>
                  <a:schemeClr val="bg1"/>
                </a:solidFill>
              </a:rPr>
              <a:t>电路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5738" name="AutoShape 26"/>
          <p:cNvSpPr>
            <a:spLocks noChangeArrowheads="1"/>
          </p:cNvSpPr>
          <p:nvPr/>
        </p:nvSpPr>
        <p:spPr bwMode="auto">
          <a:xfrm>
            <a:off x="8329930" y="2883535"/>
            <a:ext cx="1379220" cy="578485"/>
          </a:xfrm>
          <a:prstGeom prst="wedgeRoundRectCallout">
            <a:avLst>
              <a:gd name="adj1" fmla="val -102266"/>
              <a:gd name="adj2" fmla="val -21020"/>
              <a:gd name="adj3" fmla="val 16667"/>
            </a:avLst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RL</a:t>
            </a:r>
            <a:r>
              <a:rPr lang="zh-CN" altLang="en-US">
                <a:solidFill>
                  <a:schemeClr val="bg1"/>
                </a:solidFill>
              </a:rPr>
              <a:t>电路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15742" name="Group 30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15743" name="Picture 31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744" name="Text Box 32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一阶电路零输入响应小结续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11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1000"/>
                                        <p:tgtEl>
                                          <p:spTgt spid="11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bldLvl="0" animBg="1" autoUpdateAnimBg="0"/>
      <p:bldP spid="115716" grpId="0" bldLvl="0" animBg="1" autoUpdateAnimBg="0"/>
      <p:bldP spid="115717" grpId="0" bldLvl="0" animBg="1" autoUpdateAnimBg="0"/>
      <p:bldP spid="115734" grpId="0" bldLvl="0" animBg="1"/>
      <p:bldP spid="115735" grpId="0" bldLvl="0" animBg="1"/>
      <p:bldP spid="115736" grpId="0" bldLvl="0" animBg="1"/>
      <p:bldP spid="115737" grpId="0" bldLvl="0" animBg="1"/>
      <p:bldP spid="115738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9" name="Text Box 11"/>
          <p:cNvSpPr txBox="1">
            <a:spLocks noChangeArrowheads="1"/>
          </p:cNvSpPr>
          <p:nvPr/>
        </p:nvSpPr>
        <p:spPr bwMode="auto">
          <a:xfrm>
            <a:off x="1847215" y="2276475"/>
            <a:ext cx="2926715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零输入响应</a:t>
            </a:r>
            <a:endParaRPr kumimoji="1"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462883" name="Group 35"/>
          <p:cNvGrpSpPr/>
          <p:nvPr/>
        </p:nvGrpSpPr>
        <p:grpSpPr bwMode="auto">
          <a:xfrm>
            <a:off x="9840913" y="6446838"/>
            <a:ext cx="792162" cy="368299"/>
            <a:chOff x="5193" y="4020"/>
            <a:chExt cx="499" cy="232"/>
          </a:xfrm>
        </p:grpSpPr>
        <p:pic>
          <p:nvPicPr>
            <p:cNvPr id="462884" name="Picture 3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5" name="Text Box 3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86" name="Group 38"/>
          <p:cNvGrpSpPr/>
          <p:nvPr/>
        </p:nvGrpSpPr>
        <p:grpSpPr bwMode="auto">
          <a:xfrm>
            <a:off x="8977313" y="6446838"/>
            <a:ext cx="792162" cy="368299"/>
            <a:chOff x="4649" y="4020"/>
            <a:chExt cx="499" cy="232"/>
          </a:xfrm>
        </p:grpSpPr>
        <p:pic>
          <p:nvPicPr>
            <p:cNvPr id="462887" name="Picture 3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8" name="Text Box 4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95" name="Group 47"/>
          <p:cNvGrpSpPr/>
          <p:nvPr/>
        </p:nvGrpSpPr>
        <p:grpSpPr bwMode="auto">
          <a:xfrm>
            <a:off x="8112125" y="6445250"/>
            <a:ext cx="792163" cy="368301"/>
            <a:chOff x="5193" y="4020"/>
            <a:chExt cx="499" cy="232"/>
          </a:xfrm>
        </p:grpSpPr>
        <p:pic>
          <p:nvPicPr>
            <p:cNvPr id="462896" name="Picture 48" descr="78900">
              <a:hlinkClick r:id="" action="ppaction://hlinkshowjump?jump=firstslide"/>
            </p:cNvPr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97" name="Text Box 49">
              <a:hlinkClick r:id="" action="ppaction://hlinkshowjump?jump=firs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19245" y="3356888"/>
            <a:ext cx="27578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7-6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、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7-7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、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7-8</a:t>
            </a:r>
            <a:endParaRPr lang="en-US" altLang="zh-CN" sz="3200" dirty="0" smtClean="0">
              <a:solidFill>
                <a:srgbClr val="FF0000"/>
              </a:solidFill>
              <a:latin typeface="Arial" panose="020B0604020202020204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0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第七章作业（</a:t>
            </a:r>
            <a:r>
              <a:rPr lang="en-US" altLang="zh-CN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4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9" grpId="0" bldLvl="0" animBg="1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3364865" y="1483995"/>
            <a:ext cx="721804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>
                <a:latin typeface="楷体_GB2312" pitchFamily="49" charset="-122"/>
              </a:rPr>
              <a:t>    </a:t>
            </a:r>
            <a:r>
              <a:rPr kumimoji="1" lang="zh-CN" altLang="en-US">
                <a:latin typeface="楷体_GB2312" pitchFamily="49" charset="-122"/>
              </a:rPr>
              <a:t>动态元件初始能量为零，</a:t>
            </a:r>
            <a:endParaRPr kumimoji="1" lang="zh-CN" altLang="en-US">
              <a:latin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>
                <a:latin typeface="楷体_GB2312" pitchFamily="49" charset="-122"/>
              </a:rPr>
              <a:t>由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&gt;0</a:t>
            </a:r>
            <a:r>
              <a:rPr kumimoji="1" lang="zh-CN" altLang="en-US">
                <a:latin typeface="Times New Roman" panose="02020603050405020304" pitchFamily="18" charset="0"/>
              </a:rPr>
              <a:t>时刻</a:t>
            </a:r>
            <a:r>
              <a:rPr kumimoji="1" lang="zh-CN" altLang="en-US">
                <a:latin typeface="楷体_GB2312" pitchFamily="49" charset="-122"/>
              </a:rPr>
              <a:t>电路中外加激励作用所产生的响应。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6831014" y="3500123"/>
          <a:ext cx="2905125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86" name="公式" r:id="rId1" imgW="1689100" imgH="609600" progId="Equation.3">
                  <p:embed/>
                </p:oleObj>
              </mc:Choice>
              <mc:Fallback>
                <p:oleObj name="公式" r:id="rId1" imgW="1689100" imgH="609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1014" y="3500123"/>
                        <a:ext cx="2905125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5304155" y="3787775"/>
            <a:ext cx="11112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方程：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66612" name="Text Box 52"/>
          <p:cNvSpPr txBox="1">
            <a:spLocks noChangeArrowheads="1"/>
          </p:cNvSpPr>
          <p:nvPr/>
        </p:nvSpPr>
        <p:spPr bwMode="auto">
          <a:xfrm>
            <a:off x="5235576" y="4794093"/>
            <a:ext cx="23279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>
                <a:latin typeface="Times New Roman" panose="02020603050405020304" pitchFamily="18" charset="0"/>
              </a:rPr>
              <a:t>解答形式为：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66613" name="Object 53"/>
          <p:cNvGraphicFramePr>
            <a:graphicFrameLocks noChangeAspect="1"/>
          </p:cNvGraphicFramePr>
          <p:nvPr/>
        </p:nvGraphicFramePr>
        <p:xfrm>
          <a:off x="7356492" y="4653598"/>
          <a:ext cx="255587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87" name="公式" r:id="rId3" imgW="1168400" imgH="317500" progId="Equation.3">
                  <p:embed/>
                </p:oleObj>
              </mc:Choice>
              <mc:Fallback>
                <p:oleObj name="公式" r:id="rId3" imgW="1168400" imgH="31750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6492" y="4653598"/>
                        <a:ext cx="2555875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16" name="Text Box 56"/>
          <p:cNvSpPr txBox="1">
            <a:spLocks noChangeArrowheads="1"/>
          </p:cNvSpPr>
          <p:nvPr/>
        </p:nvSpPr>
        <p:spPr bwMode="auto">
          <a:xfrm>
            <a:off x="1059197" y="2820863"/>
            <a:ext cx="437896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楷体_GB2312" pitchFamily="49" charset="-122"/>
              </a:rPr>
              <a:t>1.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RC</a:t>
            </a:r>
            <a:r>
              <a:rPr kumimoji="1" lang="zh-CN" altLang="zh-CN" sz="3200" dirty="0">
                <a:solidFill>
                  <a:schemeClr val="bg1"/>
                </a:solidFill>
                <a:latin typeface="楷体_GB2312" pitchFamily="49" charset="-122"/>
              </a:rPr>
              <a:t>电路的零状态响应</a:t>
            </a:r>
            <a:endParaRPr kumimoji="1" lang="zh-CN" altLang="en-US" sz="3200" dirty="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66617" name="Text Box 57"/>
          <p:cNvSpPr txBox="1">
            <a:spLocks noChangeArrowheads="1"/>
          </p:cNvSpPr>
          <p:nvPr/>
        </p:nvSpPr>
        <p:spPr bwMode="auto">
          <a:xfrm>
            <a:off x="1131255" y="1556704"/>
            <a:ext cx="2089150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零状态响应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618" name="AutoShape 58"/>
          <p:cNvSpPr>
            <a:spLocks noChangeArrowheads="1"/>
          </p:cNvSpPr>
          <p:nvPr/>
        </p:nvSpPr>
        <p:spPr bwMode="auto">
          <a:xfrm>
            <a:off x="3566160" y="1735455"/>
            <a:ext cx="575945" cy="156210"/>
          </a:xfrm>
          <a:prstGeom prst="rightArrow">
            <a:avLst>
              <a:gd name="adj1" fmla="val 50000"/>
              <a:gd name="adj2" fmla="val 99726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619" name="AutoShape 59"/>
          <p:cNvSpPr>
            <a:spLocks noChangeArrowheads="1"/>
          </p:cNvSpPr>
          <p:nvPr/>
        </p:nvSpPr>
        <p:spPr bwMode="auto">
          <a:xfrm>
            <a:off x="5851475" y="5519454"/>
            <a:ext cx="2759760" cy="574675"/>
          </a:xfrm>
          <a:prstGeom prst="wedgeRoundRectCallout">
            <a:avLst>
              <a:gd name="adj1" fmla="val 47077"/>
              <a:gd name="adj2" fmla="val -93431"/>
              <a:gd name="adj3" fmla="val 16667"/>
            </a:avLst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非齐次方程特解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620" name="AutoShape 60"/>
          <p:cNvSpPr>
            <a:spLocks noChangeArrowheads="1"/>
          </p:cNvSpPr>
          <p:nvPr/>
        </p:nvSpPr>
        <p:spPr bwMode="auto">
          <a:xfrm>
            <a:off x="10412413" y="3933825"/>
            <a:ext cx="1116013" cy="1512888"/>
          </a:xfrm>
          <a:prstGeom prst="wedgeRoundRectCallout">
            <a:avLst>
              <a:gd name="adj1" fmla="val -97352"/>
              <a:gd name="adj2" fmla="val 18102"/>
              <a:gd name="adj3" fmla="val 16667"/>
            </a:avLst>
          </a:pr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齐次方程通解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66626" name="Group 66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66627" name="Picture 67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628" name="Text Box 6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6629" name="Group 69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66630" name="Picture 70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631" name="Text Box 7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6677" name="Group 117"/>
          <p:cNvGrpSpPr/>
          <p:nvPr/>
        </p:nvGrpSpPr>
        <p:grpSpPr bwMode="auto">
          <a:xfrm>
            <a:off x="1417641" y="3501709"/>
            <a:ext cx="3517900" cy="2319338"/>
            <a:chOff x="385" y="2251"/>
            <a:chExt cx="2216" cy="1461"/>
          </a:xfrm>
        </p:grpSpPr>
        <p:sp>
          <p:nvSpPr>
            <p:cNvPr id="66663" name="Line 103"/>
            <p:cNvSpPr>
              <a:spLocks noChangeShapeType="1"/>
            </p:cNvSpPr>
            <p:nvPr/>
          </p:nvSpPr>
          <p:spPr bwMode="auto">
            <a:xfrm>
              <a:off x="567" y="3384"/>
              <a:ext cx="174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36" name="Line 76"/>
            <p:cNvSpPr>
              <a:spLocks noChangeShapeType="1"/>
            </p:cNvSpPr>
            <p:nvPr/>
          </p:nvSpPr>
          <p:spPr bwMode="auto">
            <a:xfrm flipH="1" flipV="1">
              <a:off x="2290" y="3067"/>
              <a:ext cx="1" cy="3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37" name="Line 77"/>
            <p:cNvSpPr>
              <a:spLocks noChangeShapeType="1"/>
            </p:cNvSpPr>
            <p:nvPr/>
          </p:nvSpPr>
          <p:spPr bwMode="auto">
            <a:xfrm flipV="1">
              <a:off x="2290" y="2614"/>
              <a:ext cx="0" cy="32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38" name="Oval 78"/>
            <p:cNvSpPr>
              <a:spLocks noChangeArrowheads="1"/>
            </p:cNvSpPr>
            <p:nvPr/>
          </p:nvSpPr>
          <p:spPr bwMode="auto">
            <a:xfrm>
              <a:off x="385" y="2795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639" name="Group 79"/>
            <p:cNvGrpSpPr/>
            <p:nvPr/>
          </p:nvGrpSpPr>
          <p:grpSpPr bwMode="auto">
            <a:xfrm>
              <a:off x="1290" y="3020"/>
              <a:ext cx="264" cy="355"/>
              <a:chOff x="1871" y="481"/>
              <a:chExt cx="241" cy="287"/>
            </a:xfrm>
          </p:grpSpPr>
          <p:sp>
            <p:nvSpPr>
              <p:cNvPr id="66640" name="Line 80"/>
              <p:cNvSpPr>
                <a:spLocks noChangeShapeType="1"/>
              </p:cNvSpPr>
              <p:nvPr/>
            </p:nvSpPr>
            <p:spPr bwMode="auto">
              <a:xfrm>
                <a:off x="1872" y="76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41" name="Text Box 81"/>
              <p:cNvSpPr txBox="1">
                <a:spLocks noChangeArrowheads="1"/>
              </p:cNvSpPr>
              <p:nvPr/>
            </p:nvSpPr>
            <p:spPr bwMode="auto">
              <a:xfrm>
                <a:off x="1871" y="481"/>
                <a:ext cx="162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6642" name="Line 82"/>
            <p:cNvSpPr>
              <a:spLocks noChangeShapeType="1"/>
            </p:cNvSpPr>
            <p:nvPr/>
          </p:nvSpPr>
          <p:spPr bwMode="auto">
            <a:xfrm flipH="1" flipV="1">
              <a:off x="975" y="2614"/>
              <a:ext cx="158" cy="13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43" name="Text Box 83"/>
            <p:cNvSpPr txBox="1">
              <a:spLocks noChangeArrowheads="1"/>
            </p:cNvSpPr>
            <p:nvPr/>
          </p:nvSpPr>
          <p:spPr bwMode="auto">
            <a:xfrm>
              <a:off x="658" y="2251"/>
              <a:ext cx="6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644" name="Text Box 84"/>
            <p:cNvSpPr txBox="1">
              <a:spLocks noChangeArrowheads="1"/>
            </p:cNvSpPr>
            <p:nvPr/>
          </p:nvSpPr>
          <p:spPr bwMode="auto">
            <a:xfrm>
              <a:off x="794" y="2794"/>
              <a:ext cx="35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6645" name="Group 85"/>
            <p:cNvGrpSpPr/>
            <p:nvPr/>
          </p:nvGrpSpPr>
          <p:grpSpPr bwMode="auto">
            <a:xfrm>
              <a:off x="1296" y="2565"/>
              <a:ext cx="648" cy="377"/>
              <a:chOff x="819" y="779"/>
              <a:chExt cx="590" cy="304"/>
            </a:xfrm>
          </p:grpSpPr>
          <p:grpSp>
            <p:nvGrpSpPr>
              <p:cNvPr id="66646" name="Group 86"/>
              <p:cNvGrpSpPr/>
              <p:nvPr/>
            </p:nvGrpSpPr>
            <p:grpSpPr bwMode="auto">
              <a:xfrm>
                <a:off x="819" y="779"/>
                <a:ext cx="590" cy="265"/>
                <a:chOff x="819" y="779"/>
                <a:chExt cx="590" cy="265"/>
              </a:xfrm>
            </p:grpSpPr>
            <p:sp>
              <p:nvSpPr>
                <p:cNvPr id="66647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819" y="779"/>
                  <a:ext cx="220" cy="2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6648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1202" y="779"/>
                  <a:ext cx="207" cy="2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6649" name="Text Box 89"/>
              <p:cNvSpPr txBox="1">
                <a:spLocks noChangeArrowheads="1"/>
              </p:cNvSpPr>
              <p:nvPr/>
            </p:nvSpPr>
            <p:spPr bwMode="auto">
              <a:xfrm>
                <a:off x="997" y="818"/>
                <a:ext cx="287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6650" name="Line 90"/>
            <p:cNvSpPr>
              <a:spLocks noChangeShapeType="1"/>
            </p:cNvSpPr>
            <p:nvPr/>
          </p:nvSpPr>
          <p:spPr bwMode="auto">
            <a:xfrm flipV="1">
              <a:off x="1111" y="2613"/>
              <a:ext cx="1190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51" name="Line 91"/>
            <p:cNvSpPr>
              <a:spLocks noChangeShapeType="1"/>
            </p:cNvSpPr>
            <p:nvPr/>
          </p:nvSpPr>
          <p:spPr bwMode="auto">
            <a:xfrm>
              <a:off x="567" y="2613"/>
              <a:ext cx="36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52" name="Line 92"/>
            <p:cNvSpPr>
              <a:spLocks noChangeShapeType="1"/>
            </p:cNvSpPr>
            <p:nvPr/>
          </p:nvSpPr>
          <p:spPr bwMode="auto">
            <a:xfrm>
              <a:off x="567" y="2613"/>
              <a:ext cx="0" cy="77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53" name="Text Box 93"/>
            <p:cNvSpPr txBox="1">
              <a:spLocks noChangeArrowheads="1"/>
            </p:cNvSpPr>
            <p:nvPr/>
          </p:nvSpPr>
          <p:spPr bwMode="auto">
            <a:xfrm>
              <a:off x="2336" y="2568"/>
              <a:ext cx="26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6654" name="Group 94"/>
            <p:cNvGrpSpPr/>
            <p:nvPr/>
          </p:nvGrpSpPr>
          <p:grpSpPr bwMode="auto">
            <a:xfrm>
              <a:off x="1862" y="2611"/>
              <a:ext cx="326" cy="803"/>
              <a:chOff x="1989" y="731"/>
              <a:chExt cx="294" cy="648"/>
            </a:xfrm>
          </p:grpSpPr>
          <p:grpSp>
            <p:nvGrpSpPr>
              <p:cNvPr id="66655" name="Group 95"/>
              <p:cNvGrpSpPr/>
              <p:nvPr/>
            </p:nvGrpSpPr>
            <p:grpSpPr bwMode="auto">
              <a:xfrm>
                <a:off x="2065" y="731"/>
                <a:ext cx="218" cy="648"/>
                <a:chOff x="1633" y="1259"/>
                <a:chExt cx="218" cy="648"/>
              </a:xfrm>
            </p:grpSpPr>
            <p:sp>
              <p:nvSpPr>
                <p:cNvPr id="66656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1633" y="1259"/>
                  <a:ext cx="218" cy="2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6657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1635" y="1642"/>
                  <a:ext cx="203" cy="2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6658" name="Text Box 98"/>
              <p:cNvSpPr txBox="1">
                <a:spLocks noChangeArrowheads="1"/>
              </p:cNvSpPr>
              <p:nvPr/>
            </p:nvSpPr>
            <p:spPr bwMode="auto">
              <a:xfrm>
                <a:off x="1989" y="913"/>
                <a:ext cx="293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6659" name="Group 99"/>
            <p:cNvGrpSpPr/>
            <p:nvPr/>
          </p:nvGrpSpPr>
          <p:grpSpPr bwMode="auto">
            <a:xfrm>
              <a:off x="2154" y="2931"/>
              <a:ext cx="317" cy="136"/>
              <a:chOff x="1824" y="1680"/>
              <a:chExt cx="192" cy="96"/>
            </a:xfrm>
          </p:grpSpPr>
          <p:sp>
            <p:nvSpPr>
              <p:cNvPr id="66660" name="Line 100"/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661" name="Line 101"/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6662" name="Line 102"/>
            <p:cNvSpPr>
              <a:spLocks noChangeShapeType="1"/>
            </p:cNvSpPr>
            <p:nvPr/>
          </p:nvSpPr>
          <p:spPr bwMode="auto">
            <a:xfrm flipH="1">
              <a:off x="930" y="2614"/>
              <a:ext cx="202" cy="13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664" name="Text Box 104"/>
            <p:cNvSpPr txBox="1">
              <a:spLocks noChangeArrowheads="1"/>
            </p:cNvSpPr>
            <p:nvPr/>
          </p:nvSpPr>
          <p:spPr bwMode="auto">
            <a:xfrm>
              <a:off x="1520" y="2251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665" name="Text Box 105"/>
            <p:cNvSpPr txBox="1">
              <a:spLocks noChangeArrowheads="1"/>
            </p:cNvSpPr>
            <p:nvPr/>
          </p:nvSpPr>
          <p:spPr bwMode="auto">
            <a:xfrm>
              <a:off x="658" y="3383"/>
              <a:ext cx="136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666" name="Rectangle 106"/>
            <p:cNvSpPr>
              <a:spLocks noChangeArrowheads="1"/>
            </p:cNvSpPr>
            <p:nvPr/>
          </p:nvSpPr>
          <p:spPr bwMode="auto">
            <a:xfrm>
              <a:off x="1474" y="2543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6667" name="Group 107"/>
            <p:cNvGrpSpPr/>
            <p:nvPr/>
          </p:nvGrpSpPr>
          <p:grpSpPr bwMode="auto">
            <a:xfrm>
              <a:off x="746" y="2566"/>
              <a:ext cx="243" cy="803"/>
              <a:chOff x="1641" y="1259"/>
              <a:chExt cx="218" cy="648"/>
            </a:xfrm>
          </p:grpSpPr>
          <p:sp>
            <p:nvSpPr>
              <p:cNvPr id="66668" name="Text Box 108"/>
              <p:cNvSpPr txBox="1">
                <a:spLocks noChangeArrowheads="1"/>
              </p:cNvSpPr>
              <p:nvPr/>
            </p:nvSpPr>
            <p:spPr bwMode="auto">
              <a:xfrm>
                <a:off x="1642" y="1259"/>
                <a:ext cx="217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669" name="Text Box 109"/>
              <p:cNvSpPr txBox="1">
                <a:spLocks noChangeArrowheads="1"/>
              </p:cNvSpPr>
              <p:nvPr/>
            </p:nvSpPr>
            <p:spPr bwMode="auto">
              <a:xfrm>
                <a:off x="1641" y="1642"/>
                <a:ext cx="203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–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66670" name="AutoShape 110" descr="羊皮纸"/>
          <p:cNvSpPr>
            <a:spLocks noChangeArrowheads="1"/>
          </p:cNvSpPr>
          <p:nvPr/>
        </p:nvSpPr>
        <p:spPr bwMode="auto">
          <a:xfrm>
            <a:off x="6958831" y="2851468"/>
            <a:ext cx="3852046" cy="576262"/>
          </a:xfrm>
          <a:prstGeom prst="wedgeRoundRectCallout">
            <a:avLst>
              <a:gd name="adj1" fmla="val 1782"/>
              <a:gd name="adj2" fmla="val 118980"/>
              <a:gd name="adj3" fmla="val 16667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非齐次线性常微分方程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66674" name="Group 114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66675" name="Picture 115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676" name="Text Box 116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7.3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一阶电路的零状态响应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6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75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30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2000"/>
                                        <p:tgtEl>
                                          <p:spTgt spid="66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6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6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2000"/>
                                        <p:tgtEl>
                                          <p:spTgt spid="6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2000"/>
                                        <p:tgtEl>
                                          <p:spTgt spid="6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bldLvl="0" animBg="1" autoUpdateAnimBg="0"/>
      <p:bldP spid="66566" grpId="0" bldLvl="0" animBg="1" autoUpdateAnimBg="0"/>
      <p:bldP spid="66612" grpId="0" bldLvl="0" animBg="1" autoUpdateAnimBg="0"/>
      <p:bldP spid="66616" grpId="0" bldLvl="0" animBg="1"/>
      <p:bldP spid="66617" grpId="0" bldLvl="0" animBg="1"/>
      <p:bldP spid="66618" grpId="0" bldLvl="0" animBg="1"/>
      <p:bldP spid="66619" grpId="0" bldLvl="0" animBg="1"/>
      <p:bldP spid="66620" grpId="0" bldLvl="0" animBg="1"/>
      <p:bldP spid="66670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2925145" y="3136108"/>
            <a:ext cx="76904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与输入激励的变化规律有关，为电路的稳态解。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116739" name="Object 3"/>
          <p:cNvGraphicFramePr>
            <a:graphicFrameLocks noChangeAspect="1"/>
          </p:cNvGraphicFramePr>
          <p:nvPr/>
        </p:nvGraphicFramePr>
        <p:xfrm>
          <a:off x="7770195" y="4362133"/>
          <a:ext cx="24796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59" name="公式" r:id="rId1" imgW="1054100" imgH="469900" progId="Equation.3">
                  <p:embed/>
                </p:oleObj>
              </mc:Choice>
              <mc:Fallback>
                <p:oleObj name="公式" r:id="rId1" imgW="1054100" imgH="469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0195" y="4362133"/>
                        <a:ext cx="247967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4648200" y="5586095"/>
            <a:ext cx="56165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变化规律由电路参数和结构决定。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16772" name="Group 36"/>
          <p:cNvGrpSpPr/>
          <p:nvPr/>
        </p:nvGrpSpPr>
        <p:grpSpPr bwMode="auto">
          <a:xfrm>
            <a:off x="3010535" y="4420904"/>
            <a:ext cx="3876675" cy="1096963"/>
            <a:chOff x="620" y="2378"/>
            <a:chExt cx="2442" cy="691"/>
          </a:xfrm>
        </p:grpSpPr>
        <p:sp>
          <p:nvSpPr>
            <p:cNvPr id="116746" name="Text Box 10"/>
            <p:cNvSpPr txBox="1">
              <a:spLocks noChangeArrowheads="1"/>
            </p:cNvSpPr>
            <p:nvPr/>
          </p:nvSpPr>
          <p:spPr bwMode="auto">
            <a:xfrm>
              <a:off x="2246" y="2567"/>
              <a:ext cx="81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  <a:ea typeface="仿宋_GB2312" pitchFamily="49" charset="-122"/>
                </a:rPr>
                <a:t>的通解</a:t>
              </a:r>
              <a:endParaRPr kumimoji="1" lang="zh-CN" altLang="en-US" i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116747" name="Object 11"/>
            <p:cNvGraphicFramePr>
              <a:graphicFrameLocks noChangeAspect="1"/>
            </p:cNvGraphicFramePr>
            <p:nvPr/>
          </p:nvGraphicFramePr>
          <p:xfrm>
            <a:off x="620" y="2378"/>
            <a:ext cx="1642" cy="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160" name="公式" r:id="rId3" imgW="1574800" imgH="609600" progId="Equation.3">
                    <p:embed/>
                  </p:oleObj>
                </mc:Choice>
                <mc:Fallback>
                  <p:oleObj name="公式" r:id="rId3" imgW="1574800" imgH="609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2378"/>
                          <a:ext cx="1642" cy="6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6748" name="Object 12"/>
          <p:cNvGraphicFramePr>
            <a:graphicFrameLocks noChangeAspect="1"/>
          </p:cNvGraphicFramePr>
          <p:nvPr/>
        </p:nvGraphicFramePr>
        <p:xfrm>
          <a:off x="8057215" y="2345690"/>
          <a:ext cx="162242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61" name="公式" r:id="rId5" imgW="749300" imgH="317500" progId="Equation.3">
                  <p:embed/>
                </p:oleObj>
              </mc:Choice>
              <mc:Fallback>
                <p:oleObj name="公式" r:id="rId5" imgW="749300" imgH="317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7215" y="2345690"/>
                        <a:ext cx="1622425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6771" name="Group 35"/>
          <p:cNvGrpSpPr/>
          <p:nvPr/>
        </p:nvGrpSpPr>
        <p:grpSpPr bwMode="auto">
          <a:xfrm>
            <a:off x="1947863" y="3713480"/>
            <a:ext cx="6383337" cy="685800"/>
            <a:chOff x="493" y="1842"/>
            <a:chExt cx="4021" cy="432"/>
          </a:xfrm>
        </p:grpSpPr>
        <p:sp>
          <p:nvSpPr>
            <p:cNvPr id="116751" name="Text Box 15"/>
            <p:cNvSpPr txBox="1">
              <a:spLocks noChangeArrowheads="1"/>
            </p:cNvSpPr>
            <p:nvPr/>
          </p:nvSpPr>
          <p:spPr bwMode="auto">
            <a:xfrm>
              <a:off x="1519" y="1932"/>
              <a:ext cx="299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</a:rPr>
                <a:t>通解（自由分量，瞬态分量）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6752" name="Object 16"/>
            <p:cNvGraphicFramePr>
              <a:graphicFrameLocks noChangeAspect="1"/>
            </p:cNvGraphicFramePr>
            <p:nvPr/>
          </p:nvGraphicFramePr>
          <p:xfrm>
            <a:off x="493" y="1842"/>
            <a:ext cx="51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162" name="公式" r:id="rId7" imgW="254000" imgH="317500" progId="Equation.3">
                    <p:embed/>
                  </p:oleObj>
                </mc:Choice>
                <mc:Fallback>
                  <p:oleObj name="公式" r:id="rId7" imgW="254000" imgH="3175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" y="1842"/>
                          <a:ext cx="510" cy="432"/>
                        </a:xfrm>
                        <a:prstGeom prst="rect">
                          <a:avLst/>
                        </a:prstGeom>
                        <a:solidFill>
                          <a:srgbClr val="FF99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753" name="AutoShape 17"/>
            <p:cNvSpPr>
              <a:spLocks noChangeArrowheads="1"/>
            </p:cNvSpPr>
            <p:nvPr/>
          </p:nvSpPr>
          <p:spPr bwMode="auto">
            <a:xfrm>
              <a:off x="1156" y="2069"/>
              <a:ext cx="318" cy="91"/>
            </a:xfrm>
            <a:prstGeom prst="rightArrow">
              <a:avLst>
                <a:gd name="adj1" fmla="val 50000"/>
                <a:gd name="adj2" fmla="val 87363"/>
              </a:avLst>
            </a:prstGeom>
            <a:solidFill>
              <a:srgbClr val="0099FF"/>
            </a:solidFill>
            <a:ln w="9525">
              <a:solidFill>
                <a:srgbClr val="0099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6754" name="Group 18"/>
          <p:cNvGrpSpPr/>
          <p:nvPr/>
        </p:nvGrpSpPr>
        <p:grpSpPr bwMode="auto">
          <a:xfrm>
            <a:off x="1992333" y="1553528"/>
            <a:ext cx="4483100" cy="682625"/>
            <a:chOff x="340" y="153"/>
            <a:chExt cx="2824" cy="430"/>
          </a:xfrm>
        </p:grpSpPr>
        <p:sp>
          <p:nvSpPr>
            <p:cNvPr id="116755" name="Text Box 19"/>
            <p:cNvSpPr txBox="1">
              <a:spLocks noChangeArrowheads="1"/>
            </p:cNvSpPr>
            <p:nvPr/>
          </p:nvSpPr>
          <p:spPr bwMode="auto">
            <a:xfrm>
              <a:off x="1247" y="236"/>
              <a:ext cx="191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>
                  <a:latin typeface="Times New Roman" panose="02020603050405020304" pitchFamily="18" charset="0"/>
                </a:rPr>
                <a:t>特解（强制分量）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6756" name="Object 20"/>
            <p:cNvGraphicFramePr>
              <a:graphicFrameLocks noChangeAspect="1"/>
            </p:cNvGraphicFramePr>
            <p:nvPr/>
          </p:nvGraphicFramePr>
          <p:xfrm>
            <a:off x="340" y="153"/>
            <a:ext cx="483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163" name="公式" r:id="rId9" imgW="266700" imgH="317500" progId="Equation.3">
                    <p:embed/>
                  </p:oleObj>
                </mc:Choice>
                <mc:Fallback>
                  <p:oleObj name="公式" r:id="rId9" imgW="266700" imgH="3175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153"/>
                          <a:ext cx="483" cy="430"/>
                        </a:xfrm>
                        <a:prstGeom prst="rect">
                          <a:avLst/>
                        </a:prstGeom>
                        <a:solidFill>
                          <a:srgbClr val="FF99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757" name="AutoShape 21"/>
            <p:cNvSpPr>
              <a:spLocks noChangeArrowheads="1"/>
            </p:cNvSpPr>
            <p:nvPr/>
          </p:nvSpPr>
          <p:spPr bwMode="auto">
            <a:xfrm>
              <a:off x="884" y="346"/>
              <a:ext cx="318" cy="90"/>
            </a:xfrm>
            <a:prstGeom prst="rightArrow">
              <a:avLst>
                <a:gd name="adj1" fmla="val 50000"/>
                <a:gd name="adj2" fmla="val 88333"/>
              </a:avLst>
            </a:prstGeom>
            <a:solidFill>
              <a:srgbClr val="0099FF"/>
            </a:solidFill>
            <a:ln w="9525">
              <a:solidFill>
                <a:srgbClr val="0099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6758" name="Line 22"/>
          <p:cNvSpPr>
            <a:spLocks noChangeShapeType="1"/>
          </p:cNvSpPr>
          <p:nvPr/>
        </p:nvSpPr>
        <p:spPr bwMode="auto">
          <a:xfrm>
            <a:off x="7104063" y="2706053"/>
            <a:ext cx="647700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59" name="Line 23"/>
          <p:cNvSpPr>
            <a:spLocks noChangeShapeType="1"/>
          </p:cNvSpPr>
          <p:nvPr/>
        </p:nvSpPr>
        <p:spPr bwMode="auto">
          <a:xfrm>
            <a:off x="6962775" y="4979035"/>
            <a:ext cx="647700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6770" name="Group 34"/>
          <p:cNvGrpSpPr/>
          <p:nvPr/>
        </p:nvGrpSpPr>
        <p:grpSpPr bwMode="auto">
          <a:xfrm>
            <a:off x="3026110" y="2115504"/>
            <a:ext cx="4059237" cy="1063625"/>
            <a:chOff x="675" y="745"/>
            <a:chExt cx="2557" cy="670"/>
          </a:xfrm>
        </p:grpSpPr>
        <p:graphicFrame>
          <p:nvGraphicFramePr>
            <p:cNvPr id="116762" name="Object 26"/>
            <p:cNvGraphicFramePr>
              <a:graphicFrameLocks noChangeAspect="1"/>
            </p:cNvGraphicFramePr>
            <p:nvPr/>
          </p:nvGraphicFramePr>
          <p:xfrm>
            <a:off x="675" y="745"/>
            <a:ext cx="1712" cy="6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164" name="公式" r:id="rId11" imgW="1689100" imgH="609600" progId="Equation.3">
                    <p:embed/>
                  </p:oleObj>
                </mc:Choice>
                <mc:Fallback>
                  <p:oleObj name="公式" r:id="rId11" imgW="1689100" imgH="6096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5" y="745"/>
                          <a:ext cx="1712" cy="6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763" name="Text Box 27"/>
            <p:cNvSpPr txBox="1">
              <a:spLocks noChangeArrowheads="1"/>
            </p:cNvSpPr>
            <p:nvPr/>
          </p:nvSpPr>
          <p:spPr bwMode="auto">
            <a:xfrm>
              <a:off x="2382" y="935"/>
              <a:ext cx="85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的特解</a:t>
              </a:r>
              <a:endParaRPr lang="zh-CN" altLang="en-US"/>
            </a:p>
          </p:txBody>
        </p:sp>
      </p:grpSp>
      <p:grpSp>
        <p:nvGrpSpPr>
          <p:cNvPr id="116764" name="Group 2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16765" name="Picture 29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766" name="Text Box 3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6767" name="Group 3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16768" name="Picture 32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769" name="Text Box 3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16776" name="Group 40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16777" name="Picture 41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778" name="Text Box 42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电路的零状态响应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6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16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6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16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11674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11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bldLvl="0" animBg="1" autoUpdateAnimBg="0"/>
      <p:bldP spid="116740" grpId="0" autoUpdateAnimBg="0" uiExpand="1" build="p"/>
      <p:bldP spid="116758" grpId="0" bldLvl="0" animBg="1"/>
      <p:bldP spid="116759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1562435" y="1639094"/>
            <a:ext cx="1150937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全解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46" name="Text Box 10"/>
          <p:cNvSpPr txBox="1">
            <a:spLocks noChangeArrowheads="1"/>
          </p:cNvSpPr>
          <p:nvPr/>
        </p:nvSpPr>
        <p:spPr bwMode="auto">
          <a:xfrm>
            <a:off x="3070225" y="2994025"/>
            <a:ext cx="31800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A+U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7" name="Text Box 11"/>
          <p:cNvSpPr txBox="1">
            <a:spLocks noChangeArrowheads="1"/>
          </p:cNvSpPr>
          <p:nvPr/>
        </p:nvSpPr>
        <p:spPr bwMode="auto">
          <a:xfrm>
            <a:off x="7102475" y="3067050"/>
            <a:ext cx="197675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A= </a:t>
            </a:r>
            <a:r>
              <a:rPr kumimoji="1" lang="zh-CN" altLang="en-US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8" name="Text Box 12"/>
          <p:cNvSpPr txBox="1">
            <a:spLocks noChangeArrowheads="1"/>
          </p:cNvSpPr>
          <p:nvPr/>
        </p:nvSpPr>
        <p:spPr bwMode="auto">
          <a:xfrm>
            <a:off x="2999105" y="2344420"/>
            <a:ext cx="616648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由初始条件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</a:rPr>
              <a:t>)=0</a:t>
            </a:r>
            <a:r>
              <a:rPr kumimoji="1" lang="en-US" altLang="zh-CN">
                <a:latin typeface="楷体_GB2312" pitchFamily="49" charset="-122"/>
              </a:rPr>
              <a:t> </a:t>
            </a:r>
            <a:r>
              <a:rPr kumimoji="1" lang="zh-CN" altLang="en-US">
                <a:latin typeface="楷体_GB2312" pitchFamily="49" charset="-122"/>
              </a:rPr>
              <a:t>定积分常数</a:t>
            </a:r>
            <a:r>
              <a:rPr kumimoji="1" lang="zh-CN" altLang="en-US">
                <a:solidFill>
                  <a:schemeClr val="bg1"/>
                </a:solidFill>
                <a:latin typeface="楷体_GB2312" pitchFamily="49" charset="-122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endParaRPr kumimoji="1" lang="en-US" altLang="zh-CN" b="0" i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5561" name="Object 25"/>
          <p:cNvGraphicFramePr>
            <a:graphicFrameLocks noChangeAspect="1"/>
          </p:cNvGraphicFramePr>
          <p:nvPr/>
        </p:nvGraphicFramePr>
        <p:xfrm>
          <a:off x="3021030" y="1265555"/>
          <a:ext cx="6008687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00" name="公式" r:id="rId1" imgW="2654300" imgH="469900" progId="Equation.3">
                  <p:embed/>
                </p:oleObj>
              </mc:Choice>
              <mc:Fallback>
                <p:oleObj name="公式" r:id="rId1" imgW="2654300" imgH="4699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030" y="1265555"/>
                        <a:ext cx="6008687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70" name="Line 34"/>
          <p:cNvSpPr>
            <a:spLocks noChangeShapeType="1"/>
          </p:cNvSpPr>
          <p:nvPr/>
        </p:nvSpPr>
        <p:spPr bwMode="auto">
          <a:xfrm>
            <a:off x="6381750" y="3354388"/>
            <a:ext cx="647700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5576" name="Group 40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65577" name="Picture 41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578" name="Text Box 42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5579" name="Group 43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65580" name="Picture 44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581" name="Text Box 45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65585" name="Object 49"/>
          <p:cNvGraphicFramePr>
            <a:graphicFrameLocks noChangeAspect="1"/>
          </p:cNvGraphicFramePr>
          <p:nvPr/>
        </p:nvGraphicFramePr>
        <p:xfrm>
          <a:off x="2274888" y="3859215"/>
          <a:ext cx="7669212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01" name="公式" r:id="rId4" imgW="3822700" imgH="469900" progId="Equation.3">
                  <p:embed/>
                </p:oleObj>
              </mc:Choice>
              <mc:Fallback>
                <p:oleObj name="公式" r:id="rId4" imgW="3822700" imgH="4699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888" y="3859215"/>
                        <a:ext cx="7669212" cy="10366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99FF"/>
                          </a:gs>
                          <a:gs pos="50000">
                            <a:schemeClr val="bg1"/>
                          </a:gs>
                          <a:gs pos="100000">
                            <a:srgbClr val="0099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86" name="Text Box 50"/>
          <p:cNvSpPr txBox="1">
            <a:spLocks noChangeArrowheads="1"/>
          </p:cNvSpPr>
          <p:nvPr/>
        </p:nvSpPr>
        <p:spPr bwMode="auto">
          <a:xfrm>
            <a:off x="2063752" y="5370229"/>
            <a:ext cx="38163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从以上式子可以得出：</a:t>
            </a:r>
            <a:endParaRPr lang="zh-CN" altLang="en-US"/>
          </a:p>
        </p:txBody>
      </p:sp>
      <p:graphicFrame>
        <p:nvGraphicFramePr>
          <p:cNvPr id="65587" name="Object 51"/>
          <p:cNvGraphicFramePr>
            <a:graphicFrameLocks noChangeAspect="1"/>
          </p:cNvGraphicFramePr>
          <p:nvPr/>
        </p:nvGraphicFramePr>
        <p:xfrm>
          <a:off x="5707699" y="5067017"/>
          <a:ext cx="31115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02" name="公式" r:id="rId6" imgW="1866900" imgH="609600" progId="Equation.3">
                  <p:embed/>
                </p:oleObj>
              </mc:Choice>
              <mc:Fallback>
                <p:oleObj name="公式" r:id="rId6" imgW="1866900" imgH="6096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699" y="5067017"/>
                        <a:ext cx="311150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91" name="Group 55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65592" name="Picture 56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593" name="Text Box 57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</a:rPr>
              <a:t>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电路零状态响应续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6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65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6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65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65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6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5" grpId="0" bldLvl="0" animBg="1"/>
      <p:bldP spid="65546" grpId="0" autoUpdateAnimBg="0" uiExpand="1" build="p"/>
      <p:bldP spid="65547" grpId="0" autoUpdateAnimBg="0" uiExpand="1" build="p"/>
      <p:bldP spid="65548" grpId="0" autoUpdateAnimBg="0" uiExpand="1" build="p"/>
      <p:bldP spid="65570" grpId="0" bldLvl="0" animBg="1"/>
      <p:bldP spid="65586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22" name="Group 10"/>
          <p:cNvGrpSpPr/>
          <p:nvPr/>
        </p:nvGrpSpPr>
        <p:grpSpPr bwMode="auto">
          <a:xfrm>
            <a:off x="1692301" y="5226719"/>
            <a:ext cx="2965450" cy="749300"/>
            <a:chOff x="339" y="2295"/>
            <a:chExt cx="1868" cy="427"/>
          </a:xfrm>
        </p:grpSpPr>
        <p:sp>
          <p:nvSpPr>
            <p:cNvPr id="64523" name="Freeform 11"/>
            <p:cNvSpPr/>
            <p:nvPr/>
          </p:nvSpPr>
          <p:spPr bwMode="auto">
            <a:xfrm>
              <a:off x="863" y="2295"/>
              <a:ext cx="1344" cy="344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 cap="flat" cmpd="sng">
              <a:solidFill>
                <a:srgbClr val="00FFFF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24" name="Text Box 12"/>
            <p:cNvSpPr txBox="1">
              <a:spLocks noChangeArrowheads="1"/>
            </p:cNvSpPr>
            <p:nvPr/>
          </p:nvSpPr>
          <p:spPr bwMode="auto">
            <a:xfrm>
              <a:off x="339" y="2460"/>
              <a:ext cx="48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24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525" name="Rectangle 13"/>
            <p:cNvSpPr>
              <a:spLocks noChangeArrowheads="1"/>
            </p:cNvSpPr>
            <p:nvPr/>
          </p:nvSpPr>
          <p:spPr bwMode="auto">
            <a:xfrm>
              <a:off x="1395" y="2319"/>
              <a:ext cx="379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2400" b="0" i="1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"</a:t>
              </a:r>
              <a:endParaRPr kumimoji="1" lang="en-US" altLang="zh-CN" sz="24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526" name="Group 14"/>
          <p:cNvGrpSpPr/>
          <p:nvPr/>
        </p:nvGrpSpPr>
        <p:grpSpPr bwMode="auto">
          <a:xfrm>
            <a:off x="1931992" y="3874135"/>
            <a:ext cx="2741618" cy="768350"/>
            <a:chOff x="528" y="1533"/>
            <a:chExt cx="1727" cy="484"/>
          </a:xfrm>
        </p:grpSpPr>
        <p:sp>
          <p:nvSpPr>
            <p:cNvPr id="64527" name="Line 15"/>
            <p:cNvSpPr>
              <a:spLocks noChangeShapeType="1"/>
            </p:cNvSpPr>
            <p:nvPr/>
          </p:nvSpPr>
          <p:spPr bwMode="auto">
            <a:xfrm>
              <a:off x="863" y="1871"/>
              <a:ext cx="139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28" name="Rectangle 16"/>
            <p:cNvSpPr>
              <a:spLocks noChangeArrowheads="1"/>
            </p:cNvSpPr>
            <p:nvPr/>
          </p:nvSpPr>
          <p:spPr bwMode="auto">
            <a:xfrm>
              <a:off x="1584" y="1533"/>
              <a:ext cx="45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2400" b="0" i="1" baseline="300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′</a:t>
              </a:r>
              <a:endParaRPr kumimoji="1" lang="en-US" altLang="zh-CN" sz="2400" b="0" i="1" baseline="30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529" name="Text Box 17"/>
            <p:cNvSpPr txBox="1">
              <a:spLocks noChangeArrowheads="1"/>
            </p:cNvSpPr>
            <p:nvPr/>
          </p:nvSpPr>
          <p:spPr bwMode="auto">
            <a:xfrm>
              <a:off x="528" y="1727"/>
              <a:ext cx="32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4571" name="Group 59"/>
          <p:cNvGrpSpPr/>
          <p:nvPr/>
        </p:nvGrpSpPr>
        <p:grpSpPr bwMode="auto">
          <a:xfrm>
            <a:off x="6825642" y="3971007"/>
            <a:ext cx="3154374" cy="2049463"/>
            <a:chOff x="3204" y="2185"/>
            <a:chExt cx="1987" cy="1291"/>
          </a:xfrm>
        </p:grpSpPr>
        <p:sp>
          <p:nvSpPr>
            <p:cNvPr id="64534" name="Line 22"/>
            <p:cNvSpPr>
              <a:spLocks noChangeShapeType="1"/>
            </p:cNvSpPr>
            <p:nvPr/>
          </p:nvSpPr>
          <p:spPr bwMode="auto">
            <a:xfrm>
              <a:off x="3357" y="3163"/>
              <a:ext cx="1637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35" name="Line 23"/>
            <p:cNvSpPr>
              <a:spLocks noChangeShapeType="1"/>
            </p:cNvSpPr>
            <p:nvPr/>
          </p:nvSpPr>
          <p:spPr bwMode="auto">
            <a:xfrm flipV="1">
              <a:off x="3515" y="2286"/>
              <a:ext cx="0" cy="119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36" name="Freeform 24"/>
            <p:cNvSpPr/>
            <p:nvPr/>
          </p:nvSpPr>
          <p:spPr bwMode="auto">
            <a:xfrm>
              <a:off x="3515" y="2536"/>
              <a:ext cx="1321" cy="588"/>
            </a:xfrm>
            <a:custGeom>
              <a:avLst/>
              <a:gdLst>
                <a:gd name="T0" fmla="*/ 0 w 1200"/>
                <a:gd name="T1" fmla="*/ 0 h 450"/>
                <a:gd name="T2" fmla="*/ 144 w 1200"/>
                <a:gd name="T3" fmla="*/ 192 h 450"/>
                <a:gd name="T4" fmla="*/ 384 w 1200"/>
                <a:gd name="T5" fmla="*/ 336 h 450"/>
                <a:gd name="T6" fmla="*/ 912 w 1200"/>
                <a:gd name="T7" fmla="*/ 432 h 450"/>
                <a:gd name="T8" fmla="*/ 1200 w 1200"/>
                <a:gd name="T9" fmla="*/ 442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450">
                  <a:moveTo>
                    <a:pt x="0" y="0"/>
                  </a:moveTo>
                  <a:cubicBezTo>
                    <a:pt x="40" y="68"/>
                    <a:pt x="80" y="136"/>
                    <a:pt x="144" y="192"/>
                  </a:cubicBezTo>
                  <a:cubicBezTo>
                    <a:pt x="208" y="248"/>
                    <a:pt x="256" y="296"/>
                    <a:pt x="384" y="336"/>
                  </a:cubicBezTo>
                  <a:cubicBezTo>
                    <a:pt x="512" y="376"/>
                    <a:pt x="776" y="414"/>
                    <a:pt x="912" y="432"/>
                  </a:cubicBezTo>
                  <a:cubicBezTo>
                    <a:pt x="1048" y="450"/>
                    <a:pt x="1140" y="440"/>
                    <a:pt x="1200" y="442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37" name="Text Box 25"/>
            <p:cNvSpPr txBox="1">
              <a:spLocks noChangeArrowheads="1"/>
            </p:cNvSpPr>
            <p:nvPr/>
          </p:nvSpPr>
          <p:spPr bwMode="auto">
            <a:xfrm>
              <a:off x="5013" y="3062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538" name="Text Box 26"/>
            <p:cNvSpPr txBox="1">
              <a:spLocks noChangeArrowheads="1"/>
            </p:cNvSpPr>
            <p:nvPr/>
          </p:nvSpPr>
          <p:spPr bwMode="auto">
            <a:xfrm>
              <a:off x="3528" y="2185"/>
              <a:ext cx="30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4539" name="Object 27"/>
            <p:cNvGraphicFramePr>
              <a:graphicFrameLocks noChangeAspect="1"/>
            </p:cNvGraphicFramePr>
            <p:nvPr/>
          </p:nvGraphicFramePr>
          <p:xfrm>
            <a:off x="3204" y="2205"/>
            <a:ext cx="261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82" name="公式" r:id="rId1" imgW="342900" imgH="596900" progId="Equation.3">
                    <p:embed/>
                  </p:oleObj>
                </mc:Choice>
                <mc:Fallback>
                  <p:oleObj name="公式" r:id="rId1" imgW="342900" imgH="5969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4" y="2205"/>
                          <a:ext cx="261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40" name="Text Box 28"/>
            <p:cNvSpPr txBox="1">
              <a:spLocks noChangeArrowheads="1"/>
            </p:cNvSpPr>
            <p:nvPr/>
          </p:nvSpPr>
          <p:spPr bwMode="auto">
            <a:xfrm>
              <a:off x="3251" y="3163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541" name="Line 29"/>
            <p:cNvSpPr>
              <a:spLocks noChangeShapeType="1"/>
            </p:cNvSpPr>
            <p:nvPr/>
          </p:nvSpPr>
          <p:spPr bwMode="auto">
            <a:xfrm flipH="1">
              <a:off x="3274" y="3147"/>
              <a:ext cx="231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42" name="Line 30"/>
            <p:cNvSpPr>
              <a:spLocks noChangeShapeType="1"/>
            </p:cNvSpPr>
            <p:nvPr/>
          </p:nvSpPr>
          <p:spPr bwMode="auto">
            <a:xfrm flipV="1">
              <a:off x="3505" y="2553"/>
              <a:ext cx="0" cy="59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4543" name="Group 31"/>
          <p:cNvGrpSpPr/>
          <p:nvPr/>
        </p:nvGrpSpPr>
        <p:grpSpPr bwMode="auto">
          <a:xfrm>
            <a:off x="2082806" y="3873972"/>
            <a:ext cx="3721268" cy="2144909"/>
            <a:chOff x="623" y="1533"/>
            <a:chExt cx="2135" cy="1202"/>
          </a:xfrm>
        </p:grpSpPr>
        <p:sp>
          <p:nvSpPr>
            <p:cNvPr id="64544" name="Line 32"/>
            <p:cNvSpPr>
              <a:spLocks noChangeShapeType="1"/>
            </p:cNvSpPr>
            <p:nvPr/>
          </p:nvSpPr>
          <p:spPr bwMode="auto">
            <a:xfrm>
              <a:off x="623" y="2255"/>
              <a:ext cx="196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45" name="Line 33"/>
            <p:cNvSpPr>
              <a:spLocks noChangeShapeType="1"/>
            </p:cNvSpPr>
            <p:nvPr/>
          </p:nvSpPr>
          <p:spPr bwMode="auto">
            <a:xfrm flipV="1">
              <a:off x="863" y="1631"/>
              <a:ext cx="0" cy="110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46" name="Text Box 34"/>
            <p:cNvSpPr txBox="1">
              <a:spLocks noChangeArrowheads="1"/>
            </p:cNvSpPr>
            <p:nvPr/>
          </p:nvSpPr>
          <p:spPr bwMode="auto">
            <a:xfrm>
              <a:off x="2596" y="2108"/>
              <a:ext cx="162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547" name="Text Box 35"/>
            <p:cNvSpPr txBox="1">
              <a:spLocks noChangeArrowheads="1"/>
            </p:cNvSpPr>
            <p:nvPr/>
          </p:nvSpPr>
          <p:spPr bwMode="auto">
            <a:xfrm>
              <a:off x="914" y="1533"/>
              <a:ext cx="295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4548" name="Text Box 36"/>
            <p:cNvSpPr txBox="1">
              <a:spLocks noChangeArrowheads="1"/>
            </p:cNvSpPr>
            <p:nvPr/>
          </p:nvSpPr>
          <p:spPr bwMode="auto">
            <a:xfrm>
              <a:off x="686" y="2252"/>
              <a:ext cx="210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4549" name="Text Box 37"/>
          <p:cNvSpPr txBox="1">
            <a:spLocks noChangeArrowheads="1"/>
          </p:cNvSpPr>
          <p:nvPr/>
        </p:nvSpPr>
        <p:spPr bwMode="auto">
          <a:xfrm>
            <a:off x="2207697" y="1772920"/>
            <a:ext cx="8210567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circleNumDbPlain"/>
            </a:pPr>
            <a:r>
              <a:rPr kumimoji="1"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电压、电流是随时间按同一指数规律变化的函数；电容电压由两部分构成：</a:t>
            </a:r>
            <a:endParaRPr kumimoji="1" lang="zh-CN" altLang="en-US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4551" name="AutoShape 39" descr="羊皮纸"/>
          <p:cNvSpPr>
            <a:spLocks noChangeArrowheads="1"/>
          </p:cNvSpPr>
          <p:nvPr/>
        </p:nvSpPr>
        <p:spPr bwMode="auto">
          <a:xfrm>
            <a:off x="4296410" y="4596130"/>
            <a:ext cx="1741805" cy="446405"/>
          </a:xfrm>
          <a:prstGeom prst="wedgeRoundRectCallout">
            <a:avLst>
              <a:gd name="adj1" fmla="val -131553"/>
              <a:gd name="adj2" fmla="val 43617"/>
              <a:gd name="adj3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连续函数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552" name="AutoShape 40" descr="羊皮纸"/>
          <p:cNvSpPr>
            <a:spLocks noChangeArrowheads="1"/>
          </p:cNvSpPr>
          <p:nvPr/>
        </p:nvSpPr>
        <p:spPr bwMode="auto">
          <a:xfrm>
            <a:off x="8763000" y="4363085"/>
            <a:ext cx="1078230" cy="535305"/>
          </a:xfrm>
          <a:prstGeom prst="wedgeRoundRectCallout">
            <a:avLst>
              <a:gd name="adj1" fmla="val -174087"/>
              <a:gd name="adj2" fmla="val -21767"/>
              <a:gd name="adj3" fmla="val 16667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跃变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553" name="Text Box 41"/>
          <p:cNvSpPr txBox="1">
            <a:spLocks noChangeArrowheads="1"/>
          </p:cNvSpPr>
          <p:nvPr/>
        </p:nvSpPr>
        <p:spPr bwMode="auto">
          <a:xfrm>
            <a:off x="2135204" y="3138488"/>
            <a:ext cx="3889375" cy="52197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稳态分量（强制分量）</a:t>
            </a:r>
            <a:endParaRPr lang="zh-CN" altLang="en-US" sz="2400"/>
          </a:p>
        </p:txBody>
      </p:sp>
      <p:sp>
        <p:nvSpPr>
          <p:cNvPr id="64554" name="Text Box 42"/>
          <p:cNvSpPr txBox="1">
            <a:spLocks noChangeArrowheads="1"/>
          </p:cNvSpPr>
          <p:nvPr/>
        </p:nvSpPr>
        <p:spPr bwMode="auto">
          <a:xfrm>
            <a:off x="6600842" y="3138488"/>
            <a:ext cx="3889375" cy="52197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瞬态分量（自由分量）</a:t>
            </a:r>
            <a:endParaRPr lang="zh-CN" altLang="en-US" sz="2400"/>
          </a:p>
        </p:txBody>
      </p:sp>
      <p:grpSp>
        <p:nvGrpSpPr>
          <p:cNvPr id="64559" name="Group 4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64560" name="Picture 48" descr="789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561" name="Text Box 4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4562" name="Group 5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64563" name="Picture 51" descr="789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564" name="Text Box 5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4568" name="Group 56"/>
          <p:cNvGrpSpPr/>
          <p:nvPr/>
        </p:nvGrpSpPr>
        <p:grpSpPr bwMode="auto">
          <a:xfrm>
            <a:off x="695008" y="1052513"/>
            <a:ext cx="1643064" cy="850900"/>
            <a:chOff x="385" y="3022"/>
            <a:chExt cx="1035" cy="536"/>
          </a:xfrm>
        </p:grpSpPr>
        <p:pic>
          <p:nvPicPr>
            <p:cNvPr id="64569" name="Picture 57" descr="1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570" name="Text Box 58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64530" name="Group 18"/>
          <p:cNvGrpSpPr/>
          <p:nvPr/>
        </p:nvGrpSpPr>
        <p:grpSpPr bwMode="auto">
          <a:xfrm>
            <a:off x="2065339" y="4436110"/>
            <a:ext cx="2565400" cy="762000"/>
            <a:chOff x="591" y="1919"/>
            <a:chExt cx="1616" cy="344"/>
          </a:xfrm>
        </p:grpSpPr>
        <p:sp>
          <p:nvSpPr>
            <p:cNvPr id="64531" name="Freeform 19"/>
            <p:cNvSpPr/>
            <p:nvPr/>
          </p:nvSpPr>
          <p:spPr bwMode="auto">
            <a:xfrm>
              <a:off x="863" y="1919"/>
              <a:ext cx="1344" cy="344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532" name="Line 20"/>
            <p:cNvSpPr>
              <a:spLocks noChangeShapeType="1"/>
            </p:cNvSpPr>
            <p:nvPr/>
          </p:nvSpPr>
          <p:spPr bwMode="auto">
            <a:xfrm>
              <a:off x="591" y="2246"/>
              <a:ext cx="2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4572" name="Text Box 60"/>
          <p:cNvSpPr txBox="1">
            <a:spLocks noChangeArrowheads="1"/>
          </p:cNvSpPr>
          <p:nvPr/>
        </p:nvSpPr>
        <p:spPr bwMode="auto">
          <a:xfrm>
            <a:off x="6096000" y="3065814"/>
            <a:ext cx="64770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rgbClr val="FF3300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endParaRPr lang="en-US" altLang="zh-CN" sz="4000">
              <a:solidFill>
                <a:srgbClr val="FF33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64576" name="Group 64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64577" name="Picture 65" descr="789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578" name="Text Box 66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电路零状态响应续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6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2000"/>
                                        <p:tgtEl>
                                          <p:spTgt spid="64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4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2000"/>
                                        <p:tgtEl>
                                          <p:spTgt spid="64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49" grpId="0" bldLvl="0" animBg="1" autoUpdateAnimBg="0"/>
      <p:bldP spid="64551" grpId="0" bldLvl="0" animBg="1"/>
      <p:bldP spid="64552" grpId="0" bldLvl="0" animBg="1"/>
      <p:bldP spid="64553" grpId="0" bldLvl="0" animBg="1" autoUpdateAnimBg="0"/>
      <p:bldP spid="64554" grpId="0" bldLvl="0" animBg="1" autoUpdateAnimBg="0"/>
      <p:bldP spid="64572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1058545" y="1477645"/>
            <a:ext cx="7119620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circleNumDbPlain" startAt="2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响应变化的快慢，由时间常数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＝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RC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决定；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kumimoji="1" lang="en-US" altLang="zh-CN" i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kumimoji="1" lang="zh-CN" altLang="en-US" i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 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大，充电慢，</a:t>
            </a:r>
            <a:r>
              <a:rPr kumimoji="1" lang="zh-CN" altLang="en-US" i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 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小充电快。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1058545" y="2703830"/>
            <a:ext cx="51308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3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响应与外加激励成线性关系。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1058545" y="3434715"/>
            <a:ext cx="22447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 startAt="4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能量关系：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63540" name="Group 52"/>
          <p:cNvGrpSpPr/>
          <p:nvPr/>
        </p:nvGrpSpPr>
        <p:grpSpPr bwMode="auto">
          <a:xfrm>
            <a:off x="1346519" y="5083175"/>
            <a:ext cx="3833812" cy="1011238"/>
            <a:chOff x="295" y="1842"/>
            <a:chExt cx="2415" cy="637"/>
          </a:xfrm>
        </p:grpSpPr>
        <p:graphicFrame>
          <p:nvGraphicFramePr>
            <p:cNvPr id="63498" name="Object 10"/>
            <p:cNvGraphicFramePr>
              <a:graphicFrameLocks noChangeAspect="1"/>
            </p:cNvGraphicFramePr>
            <p:nvPr/>
          </p:nvGraphicFramePr>
          <p:xfrm>
            <a:off x="1927" y="1842"/>
            <a:ext cx="783" cy="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86" name="公式" r:id="rId1" imgW="723900" imgH="596900" progId="Equation.3">
                    <p:embed/>
                  </p:oleObj>
                </mc:Choice>
                <mc:Fallback>
                  <p:oleObj name="公式" r:id="rId1" imgW="723900" imgH="5969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1842"/>
                          <a:ext cx="783" cy="6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295" y="1978"/>
              <a:ext cx="163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kumimoji="1" lang="zh-CN" altLang="en-US">
                  <a:latin typeface="Times New Roman" panose="02020603050405020304" pitchFamily="18" charset="0"/>
                </a:rPr>
                <a:t>电容储存能量：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3541" name="Group 53"/>
          <p:cNvGrpSpPr/>
          <p:nvPr/>
        </p:nvGrpSpPr>
        <p:grpSpPr bwMode="auto">
          <a:xfrm>
            <a:off x="3425191" y="3341087"/>
            <a:ext cx="5980113" cy="809625"/>
            <a:chOff x="340" y="2469"/>
            <a:chExt cx="3767" cy="510"/>
          </a:xfrm>
        </p:grpSpPr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340" y="2553"/>
              <a:ext cx="169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kumimoji="1" lang="en-US" altLang="zh-CN">
                  <a:latin typeface="Times New Roman" panose="02020603050405020304" pitchFamily="18" charset="0"/>
                </a:rPr>
                <a:t>  </a:t>
              </a:r>
              <a:r>
                <a:rPr kumimoji="1" lang="zh-CN" altLang="en-US">
                  <a:latin typeface="Times New Roman" panose="02020603050405020304" pitchFamily="18" charset="0"/>
                </a:rPr>
                <a:t>电源提供能量：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3502" name="Object 14"/>
            <p:cNvGraphicFramePr>
              <a:graphicFrameLocks noChangeAspect="1"/>
            </p:cNvGraphicFramePr>
            <p:nvPr/>
          </p:nvGraphicFramePr>
          <p:xfrm>
            <a:off x="2073" y="2469"/>
            <a:ext cx="2034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87" name="Equation" r:id="rId3" imgW="1879600" imgH="469900" progId="Equation.DSMT4">
                    <p:embed/>
                  </p:oleObj>
                </mc:Choice>
                <mc:Fallback>
                  <p:oleObj name="Equation" r:id="rId3" imgW="1879600" imgH="4699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3" y="2469"/>
                          <a:ext cx="2034" cy="5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3496" name="Object 8"/>
          <p:cNvGraphicFramePr>
            <a:graphicFrameLocks noChangeAspect="1"/>
          </p:cNvGraphicFramePr>
          <p:nvPr/>
        </p:nvGraphicFramePr>
        <p:xfrm>
          <a:off x="8160703" y="4146233"/>
          <a:ext cx="160972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88" name="Equation" r:id="rId5" imgW="850900" imgH="596900" progId="Equation.DSMT4">
                  <p:embed/>
                </p:oleObj>
              </mc:Choice>
              <mc:Fallback>
                <p:oleObj name="Equation" r:id="rId5" imgW="850900" imgH="5969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0703" y="4146233"/>
                        <a:ext cx="1609725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42" name="Group 54"/>
          <p:cNvGrpSpPr/>
          <p:nvPr/>
        </p:nvGrpSpPr>
        <p:grpSpPr bwMode="auto">
          <a:xfrm>
            <a:off x="1021715" y="4189095"/>
            <a:ext cx="7107238" cy="958850"/>
            <a:chOff x="249" y="3049"/>
            <a:chExt cx="4477" cy="604"/>
          </a:xfrm>
        </p:grpSpPr>
        <p:sp>
          <p:nvSpPr>
            <p:cNvPr id="63503" name="Text Box 15"/>
            <p:cNvSpPr txBox="1">
              <a:spLocks noChangeArrowheads="1"/>
            </p:cNvSpPr>
            <p:nvPr/>
          </p:nvSpPr>
          <p:spPr bwMode="auto">
            <a:xfrm>
              <a:off x="249" y="3157"/>
              <a:ext cx="172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kumimoji="1" lang="en-US" altLang="zh-CN">
                  <a:latin typeface="Times New Roman" panose="02020603050405020304" pitchFamily="18" charset="0"/>
                </a:rPr>
                <a:t>    </a:t>
              </a:r>
              <a:r>
                <a:rPr kumimoji="1" lang="zh-CN" altLang="en-US">
                  <a:latin typeface="Times New Roman" panose="02020603050405020304" pitchFamily="18" charset="0"/>
                </a:rPr>
                <a:t>电阻消耗能量：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3504" name="Object 16"/>
            <p:cNvGraphicFramePr>
              <a:graphicFrameLocks noChangeAspect="1"/>
            </p:cNvGraphicFramePr>
            <p:nvPr/>
          </p:nvGraphicFramePr>
          <p:xfrm>
            <a:off x="1975" y="3049"/>
            <a:ext cx="2751" cy="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89" name="Equation" r:id="rId7" imgW="2540000" imgH="558800" progId="Equation.DSMT4">
                    <p:embed/>
                  </p:oleObj>
                </mc:Choice>
                <mc:Fallback>
                  <p:oleObj name="Equation" r:id="rId7" imgW="2540000" imgH="5588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5" y="3049"/>
                          <a:ext cx="2751" cy="6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526" name="Text Box 38" descr="新闻纸"/>
          <p:cNvSpPr txBox="1">
            <a:spLocks noChangeArrowheads="1"/>
          </p:cNvSpPr>
          <p:nvPr/>
        </p:nvSpPr>
        <p:spPr bwMode="auto">
          <a:xfrm>
            <a:off x="5624830" y="5158105"/>
            <a:ext cx="585152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1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Times New Roman" panose="02020603050405020304" pitchFamily="18" charset="0"/>
              </a:rPr>
              <a:t>电源提供的能量一半消耗在电阻上</a:t>
            </a:r>
            <a:r>
              <a:rPr kumimoji="1" lang="zh-CN" altLang="en-US" dirty="0" smtClean="0">
                <a:latin typeface="Times New Roman" panose="02020603050405020304" pitchFamily="18" charset="0"/>
              </a:rPr>
              <a:t>，</a:t>
            </a:r>
            <a:endParaRPr kumimoji="1" lang="en-US" altLang="zh-CN" dirty="0" smtClean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Times New Roman" panose="02020603050405020304" pitchFamily="18" charset="0"/>
              </a:rPr>
              <a:t>一半</a:t>
            </a:r>
            <a:r>
              <a:rPr kumimoji="1" lang="zh-CN" altLang="en-US" dirty="0">
                <a:latin typeface="Times New Roman" panose="02020603050405020304" pitchFamily="18" charset="0"/>
              </a:rPr>
              <a:t>转换成电场能量储存在电容中。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63531" name="Group 4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63532" name="Picture 44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533" name="Text Box 4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3534" name="Group 4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63535" name="Picture 47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536" name="Text Box 4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3561" name="Group 73"/>
          <p:cNvGrpSpPr/>
          <p:nvPr/>
        </p:nvGrpSpPr>
        <p:grpSpPr bwMode="auto">
          <a:xfrm>
            <a:off x="9696451" y="4437063"/>
            <a:ext cx="1643064" cy="850900"/>
            <a:chOff x="385" y="3022"/>
            <a:chExt cx="1035" cy="536"/>
          </a:xfrm>
        </p:grpSpPr>
        <p:pic>
          <p:nvPicPr>
            <p:cNvPr id="63562" name="Picture 74" descr="12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563" name="Text Box 75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表明</a:t>
              </a:r>
              <a:endParaRPr kumimoji="1" lang="zh-CN" altLang="en-US" sz="3200" b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63567" name="Group 79"/>
          <p:cNvGrpSpPr/>
          <p:nvPr/>
        </p:nvGrpSpPr>
        <p:grpSpPr bwMode="auto">
          <a:xfrm>
            <a:off x="8275327" y="1627506"/>
            <a:ext cx="3205171" cy="1614488"/>
            <a:chOff x="3394" y="754"/>
            <a:chExt cx="2019" cy="1017"/>
          </a:xfrm>
        </p:grpSpPr>
        <p:sp>
          <p:nvSpPr>
            <p:cNvPr id="63544" name="Oval 56"/>
            <p:cNvSpPr>
              <a:spLocks noChangeArrowheads="1"/>
            </p:cNvSpPr>
            <p:nvPr/>
          </p:nvSpPr>
          <p:spPr bwMode="auto">
            <a:xfrm>
              <a:off x="3710" y="1045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5" name="Line 57"/>
            <p:cNvSpPr>
              <a:spLocks noChangeShapeType="1"/>
            </p:cNvSpPr>
            <p:nvPr/>
          </p:nvSpPr>
          <p:spPr bwMode="auto">
            <a:xfrm flipV="1">
              <a:off x="3878" y="890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6" name="Line 58"/>
            <p:cNvSpPr>
              <a:spLocks noChangeShapeType="1"/>
            </p:cNvSpPr>
            <p:nvPr/>
          </p:nvSpPr>
          <p:spPr bwMode="auto">
            <a:xfrm>
              <a:off x="5057" y="890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7" name="Line 59"/>
            <p:cNvSpPr>
              <a:spLocks noChangeShapeType="1"/>
            </p:cNvSpPr>
            <p:nvPr/>
          </p:nvSpPr>
          <p:spPr bwMode="auto">
            <a:xfrm flipH="1">
              <a:off x="5057" y="1344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8" name="Rectangle 60"/>
            <p:cNvSpPr>
              <a:spLocks noChangeArrowheads="1"/>
            </p:cNvSpPr>
            <p:nvPr/>
          </p:nvSpPr>
          <p:spPr bwMode="auto">
            <a:xfrm>
              <a:off x="4436" y="818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9" name="Line 61"/>
            <p:cNvSpPr>
              <a:spLocks noChangeShapeType="1"/>
            </p:cNvSpPr>
            <p:nvPr/>
          </p:nvSpPr>
          <p:spPr bwMode="auto">
            <a:xfrm flipH="1" flipV="1">
              <a:off x="3878" y="890"/>
              <a:ext cx="13" cy="88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3" name="Line 65"/>
            <p:cNvSpPr>
              <a:spLocks noChangeShapeType="1"/>
            </p:cNvSpPr>
            <p:nvPr/>
          </p:nvSpPr>
          <p:spPr bwMode="auto">
            <a:xfrm flipV="1">
              <a:off x="3878" y="1752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4" name="Text Box 66"/>
            <p:cNvSpPr txBox="1">
              <a:spLocks noChangeArrowheads="1"/>
            </p:cNvSpPr>
            <p:nvPr/>
          </p:nvSpPr>
          <p:spPr bwMode="auto">
            <a:xfrm>
              <a:off x="4559" y="890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55" name="Text Box 67"/>
            <p:cNvSpPr txBox="1">
              <a:spLocks noChangeArrowheads="1"/>
            </p:cNvSpPr>
            <p:nvPr/>
          </p:nvSpPr>
          <p:spPr bwMode="auto">
            <a:xfrm>
              <a:off x="5148" y="1117"/>
              <a:ext cx="26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56" name="AutoShape 68"/>
            <p:cNvSpPr>
              <a:spLocks noChangeArrowheads="1"/>
            </p:cNvSpPr>
            <p:nvPr/>
          </p:nvSpPr>
          <p:spPr bwMode="auto">
            <a:xfrm>
              <a:off x="4195" y="1117"/>
              <a:ext cx="384" cy="177"/>
            </a:xfrm>
            <a:custGeom>
              <a:avLst/>
              <a:gdLst>
                <a:gd name="G0" fmla="+- 11813 0 0"/>
                <a:gd name="G1" fmla="+- 18514 0 0"/>
                <a:gd name="G2" fmla="+- 7200 0 0"/>
                <a:gd name="G3" fmla="*/ 11813 1 2"/>
                <a:gd name="G4" fmla="+- G3 10800 0"/>
                <a:gd name="G5" fmla="+- 21600 11813 18514"/>
                <a:gd name="G6" fmla="+- 18514 7200 0"/>
                <a:gd name="G7" fmla="*/ G6 1 2"/>
                <a:gd name="G8" fmla="*/ 18514 2 1"/>
                <a:gd name="G9" fmla="+- G8 0 21600"/>
                <a:gd name="G10" fmla="*/ 21600 G0 G1"/>
                <a:gd name="G11" fmla="*/ 21600 G4 G1"/>
                <a:gd name="G12" fmla="*/ 21600 G5 G1"/>
                <a:gd name="G13" fmla="*/ 21600 G7 G1"/>
                <a:gd name="G14" fmla="*/ 18514 1 2"/>
                <a:gd name="G15" fmla="+- G5 0 G4"/>
                <a:gd name="G16" fmla="+- G0 0 G4"/>
                <a:gd name="G17" fmla="*/ G2 G15 G16"/>
                <a:gd name="T0" fmla="*/ 16707 w 21600"/>
                <a:gd name="T1" fmla="*/ 0 h 21600"/>
                <a:gd name="T2" fmla="*/ 11813 w 21600"/>
                <a:gd name="T3" fmla="*/ 7200 h 21600"/>
                <a:gd name="T4" fmla="*/ 0 w 21600"/>
                <a:gd name="T5" fmla="*/ 19492 h 21600"/>
                <a:gd name="T6" fmla="*/ 9257 w 21600"/>
                <a:gd name="T7" fmla="*/ 21600 h 21600"/>
                <a:gd name="T8" fmla="*/ 18514 w 21600"/>
                <a:gd name="T9" fmla="*/ 15000 h 21600"/>
                <a:gd name="T10" fmla="*/ 21600 w 21600"/>
                <a:gd name="T11" fmla="*/ 720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G12 h 21600"/>
                <a:gd name="T20" fmla="*/ G1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707" y="0"/>
                  </a:moveTo>
                  <a:lnTo>
                    <a:pt x="11813" y="7200"/>
                  </a:lnTo>
                  <a:lnTo>
                    <a:pt x="14899" y="7200"/>
                  </a:lnTo>
                  <a:lnTo>
                    <a:pt x="14899" y="17382"/>
                  </a:lnTo>
                  <a:lnTo>
                    <a:pt x="0" y="17382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7" name="AutoShape 69"/>
            <p:cNvSpPr>
              <a:spLocks noChangeArrowheads="1"/>
            </p:cNvSpPr>
            <p:nvPr/>
          </p:nvSpPr>
          <p:spPr bwMode="auto">
            <a:xfrm>
              <a:off x="4195" y="1344"/>
              <a:ext cx="576" cy="90"/>
            </a:xfrm>
            <a:prstGeom prst="rightArrow">
              <a:avLst>
                <a:gd name="adj1" fmla="val 50000"/>
                <a:gd name="adj2" fmla="val 160000"/>
              </a:avLst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8" name="Text Box 70"/>
            <p:cNvSpPr txBox="1">
              <a:spLocks noChangeArrowheads="1"/>
            </p:cNvSpPr>
            <p:nvPr/>
          </p:nvSpPr>
          <p:spPr bwMode="auto">
            <a:xfrm>
              <a:off x="3582" y="754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559" name="Text Box 71"/>
            <p:cNvSpPr txBox="1">
              <a:spLocks noChangeArrowheads="1"/>
            </p:cNvSpPr>
            <p:nvPr/>
          </p:nvSpPr>
          <p:spPr bwMode="auto">
            <a:xfrm>
              <a:off x="3550" y="1434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3560" name="Text Box 72"/>
            <p:cNvSpPr txBox="1">
              <a:spLocks noChangeArrowheads="1"/>
            </p:cNvSpPr>
            <p:nvPr/>
          </p:nvSpPr>
          <p:spPr bwMode="auto">
            <a:xfrm>
              <a:off x="3394" y="1072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3564" name="Group 76"/>
            <p:cNvGrpSpPr/>
            <p:nvPr/>
          </p:nvGrpSpPr>
          <p:grpSpPr bwMode="auto">
            <a:xfrm>
              <a:off x="4921" y="1253"/>
              <a:ext cx="240" cy="93"/>
              <a:chOff x="3787" y="2478"/>
              <a:chExt cx="240" cy="93"/>
            </a:xfrm>
          </p:grpSpPr>
          <p:sp>
            <p:nvSpPr>
              <p:cNvPr id="63565" name="Line 77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66" name="Line 78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3571" name="Group 83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63572" name="Picture 84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573" name="Text Box 85">
              <a:hlinkClick r:id="rId1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电路零状态响应续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ldLvl="0" animBg="1" autoUpdateAnimBg="0"/>
      <p:bldP spid="63493" grpId="0" bldLvl="0" animBg="1" autoUpdateAnimBg="0"/>
      <p:bldP spid="63495" grpId="0" bldLvl="0" animBg="1" autoUpdateAnimBg="0"/>
      <p:bldP spid="63526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7" name="Text Box 33"/>
          <p:cNvSpPr txBox="1">
            <a:spLocks noChangeArrowheads="1"/>
          </p:cNvSpPr>
          <p:nvPr/>
        </p:nvSpPr>
        <p:spPr bwMode="auto">
          <a:xfrm>
            <a:off x="770272" y="1335246"/>
            <a:ext cx="1223963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3-1</a:t>
            </a:r>
            <a:r>
              <a:rPr kumimoji="1" lang="zh-CN" altLang="en-US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kumimoji="1" lang="zh-CN" altLang="en-US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98" name="Text Box 34"/>
          <p:cNvSpPr txBox="1">
            <a:spLocks noChangeArrowheads="1"/>
          </p:cNvSpPr>
          <p:nvPr/>
        </p:nvSpPr>
        <p:spPr bwMode="auto">
          <a:xfrm>
            <a:off x="1922780" y="1405890"/>
            <a:ext cx="959548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zh-CN" altLang="zh-CN">
                <a:latin typeface="楷体_GB2312" pitchFamily="49" charset="-122"/>
              </a:rPr>
              <a:t>时</a:t>
            </a:r>
            <a:r>
              <a:rPr kumimoji="1" lang="en-US" altLang="zh-CN">
                <a:latin typeface="楷体_GB2312" pitchFamily="49" charset="-122"/>
              </a:rPr>
              <a:t>,</a:t>
            </a:r>
            <a:r>
              <a:rPr kumimoji="1" lang="zh-CN" altLang="en-US">
                <a:latin typeface="楷体_GB2312" pitchFamily="49" charset="-122"/>
              </a:rPr>
              <a:t>开关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en-US">
                <a:latin typeface="楷体_GB2312" pitchFamily="49" charset="-122"/>
              </a:rPr>
              <a:t>闭合，已知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－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)=0</a:t>
            </a:r>
            <a:r>
              <a:rPr kumimoji="1" lang="zh-CN" altLang="en-US"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kumimoji="1" lang="zh-CN" altLang="zh-CN">
                <a:latin typeface="楷体_GB2312" pitchFamily="49" charset="-122"/>
              </a:rPr>
              <a:t>求</a:t>
            </a:r>
            <a:r>
              <a:rPr kumimoji="1" lang="en-US" altLang="zh-CN" b="0">
                <a:latin typeface="楷体_GB2312" pitchFamily="49" charset="-122"/>
              </a:rPr>
              <a:t>(</a:t>
            </a:r>
            <a:r>
              <a:rPr kumimoji="1" lang="en-US" altLang="zh-CN" b="0">
                <a:latin typeface="仿宋_GB2312" pitchFamily="49" charset="-122"/>
                <a:ea typeface="仿宋_GB2312" pitchFamily="49" charset="-122"/>
              </a:rPr>
              <a:t>1)</a:t>
            </a:r>
            <a:r>
              <a:rPr kumimoji="1" lang="zh-CN" altLang="en-US">
                <a:latin typeface="楷体_GB2312" pitchFamily="49" charset="-122"/>
              </a:rPr>
              <a:t>电容电压和电流</a:t>
            </a:r>
            <a:r>
              <a:rPr kumimoji="1" lang="zh-CN" altLang="en-US">
                <a:latin typeface="仿宋_GB2312" pitchFamily="49" charset="-122"/>
                <a:ea typeface="仿宋_GB2312" pitchFamily="49" charset="-122"/>
              </a:rPr>
              <a:t>；</a:t>
            </a:r>
            <a:r>
              <a:rPr kumimoji="1" lang="en-US" altLang="zh-CN" b="0"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en-US" altLang="zh-CN" b="0">
                <a:latin typeface="Times New Roman" panose="02020603050405020304" pitchFamily="18" charset="0"/>
                <a:ea typeface="仿宋_GB2312" pitchFamily="49" charset="-122"/>
              </a:rPr>
              <a:t>2)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80V</a:t>
            </a:r>
            <a:r>
              <a:rPr kumimoji="1" lang="zh-CN" altLang="en-US">
                <a:latin typeface="Times New Roman" panose="02020603050405020304" pitchFamily="18" charset="0"/>
              </a:rPr>
              <a:t>时的充电时间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99" name="Text Box 35"/>
          <p:cNvSpPr txBox="1">
            <a:spLocks noChangeArrowheads="1"/>
          </p:cNvSpPr>
          <p:nvPr/>
        </p:nvSpPr>
        <p:spPr bwMode="auto">
          <a:xfrm>
            <a:off x="914719" y="2630333"/>
            <a:ext cx="576262" cy="52324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29" name="Text Box 65"/>
          <p:cNvSpPr txBox="1">
            <a:spLocks noChangeArrowheads="1"/>
          </p:cNvSpPr>
          <p:nvPr/>
        </p:nvSpPr>
        <p:spPr bwMode="auto">
          <a:xfrm>
            <a:off x="1490980" y="2560955"/>
            <a:ext cx="6706235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latin typeface="楷体_GB2312" pitchFamily="49" charset="-122"/>
              </a:rPr>
              <a:t>(1)</a:t>
            </a:r>
            <a:r>
              <a:rPr lang="zh-CN" altLang="en-US" dirty="0">
                <a:latin typeface="楷体_GB2312" pitchFamily="49" charset="-122"/>
              </a:rPr>
              <a:t>这是一个</a:t>
            </a: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RC</a:t>
            </a:r>
            <a:r>
              <a:rPr lang="zh-CN" altLang="en-US" dirty="0" smtClean="0">
                <a:latin typeface="楷体_GB2312" pitchFamily="49" charset="-122"/>
              </a:rPr>
              <a:t>电路</a:t>
            </a:r>
            <a:r>
              <a:rPr lang="zh-CN" altLang="en-US" dirty="0" smtClean="0">
                <a:solidFill>
                  <a:srgbClr val="FF0000"/>
                </a:solidFill>
                <a:latin typeface="楷体_GB2312" pitchFamily="49" charset="-122"/>
              </a:rPr>
              <a:t>零状态</a:t>
            </a:r>
            <a:r>
              <a:rPr lang="zh-CN" altLang="en-US" dirty="0" smtClean="0">
                <a:latin typeface="楷体_GB2312" pitchFamily="49" charset="-122"/>
              </a:rPr>
              <a:t>响应</a:t>
            </a:r>
            <a:r>
              <a:rPr lang="zh-CN" altLang="en-US" dirty="0">
                <a:latin typeface="楷体_GB2312" pitchFamily="49" charset="-122"/>
              </a:rPr>
              <a:t>问题，有：</a:t>
            </a:r>
            <a:endParaRPr lang="zh-CN" altLang="en-US" dirty="0">
              <a:latin typeface="楷体_GB2312" pitchFamily="49" charset="-122"/>
            </a:endParaRPr>
          </a:p>
        </p:txBody>
      </p:sp>
      <p:graphicFrame>
        <p:nvGraphicFramePr>
          <p:cNvPr id="62530" name="Object 66"/>
          <p:cNvGraphicFramePr>
            <a:graphicFrameLocks noChangeAspect="1"/>
          </p:cNvGraphicFramePr>
          <p:nvPr/>
        </p:nvGraphicFramePr>
        <p:xfrm>
          <a:off x="2063752" y="3715068"/>
          <a:ext cx="710088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3" name="公式" r:id="rId1" imgW="3911600" imgH="469900" progId="Equation.3">
                  <p:embed/>
                </p:oleObj>
              </mc:Choice>
              <mc:Fallback>
                <p:oleObj name="公式" r:id="rId1" imgW="3911600" imgH="4699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2" y="3715068"/>
                        <a:ext cx="7100888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99FF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32" name="Object 68"/>
          <p:cNvGraphicFramePr>
            <a:graphicFrameLocks noChangeAspect="1"/>
          </p:cNvGraphicFramePr>
          <p:nvPr/>
        </p:nvGraphicFramePr>
        <p:xfrm>
          <a:off x="2135205" y="3282667"/>
          <a:ext cx="44910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4" name="公式" r:id="rId3" imgW="2946400" imgH="292100" progId="Equation.3">
                  <p:embed/>
                </p:oleObj>
              </mc:Choice>
              <mc:Fallback>
                <p:oleObj name="公式" r:id="rId3" imgW="2946400" imgH="292100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205" y="3282667"/>
                        <a:ext cx="4491037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99FF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33" name="Object 69"/>
          <p:cNvGraphicFramePr>
            <a:graphicFrameLocks noChangeAspect="1"/>
          </p:cNvGraphicFramePr>
          <p:nvPr/>
        </p:nvGraphicFramePr>
        <p:xfrm>
          <a:off x="2005967" y="4580289"/>
          <a:ext cx="49974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5" name="公式" r:id="rId5" imgW="2997200" imgH="609600" progId="Equation.3">
                  <p:embed/>
                </p:oleObj>
              </mc:Choice>
              <mc:Fallback>
                <p:oleObj name="公式" r:id="rId5" imgW="2997200" imgH="6096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967" y="4580289"/>
                        <a:ext cx="49974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34" name="Text Box 70"/>
          <p:cNvSpPr txBox="1">
            <a:spLocks noChangeArrowheads="1"/>
          </p:cNvSpPr>
          <p:nvPr/>
        </p:nvSpPr>
        <p:spPr bwMode="auto">
          <a:xfrm>
            <a:off x="1417955" y="5632450"/>
            <a:ext cx="385635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>
                <a:latin typeface="楷体_GB2312" pitchFamily="49" charset="-122"/>
              </a:rPr>
              <a:t>(2)</a:t>
            </a:r>
            <a:r>
              <a:rPr kumimoji="1" lang="zh-CN" altLang="en-US">
                <a:latin typeface="楷体_GB2312" pitchFamily="49" charset="-122"/>
              </a:rPr>
              <a:t>设经过</a:t>
            </a:r>
            <a:r>
              <a:rPr kumimoji="1" lang="en-US" altLang="zh-CN" b="0" i="1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b="0" baseline="-2500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>
                <a:latin typeface="楷体_GB2312" pitchFamily="49" charset="-122"/>
              </a:rPr>
              <a:t>秒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80V</a:t>
            </a:r>
            <a:r>
              <a: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kumimoji="1" lang="zh-CN" altLang="en-US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2535" name="Object 71"/>
          <p:cNvGraphicFramePr>
            <a:graphicFrameLocks noChangeAspect="1"/>
          </p:cNvGraphicFramePr>
          <p:nvPr/>
        </p:nvGraphicFramePr>
        <p:xfrm>
          <a:off x="5305425" y="5517515"/>
          <a:ext cx="615315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6" name="Equation" r:id="rId7" imgW="2933700" imgH="317500" progId="Equation.DSMT4">
                  <p:embed/>
                </p:oleObj>
              </mc:Choice>
              <mc:Fallback>
                <p:oleObj name="Equation" r:id="rId7" imgW="2933700" imgH="317500" progId="Equation.DSMT4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425" y="5517515"/>
                        <a:ext cx="6153150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99FF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539" name="Group 7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62540" name="Picture 76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541" name="Text Box 7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2542" name="Group 7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62543" name="Picture 79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544" name="Text Box 8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2580" name="Group 116"/>
          <p:cNvGrpSpPr/>
          <p:nvPr/>
        </p:nvGrpSpPr>
        <p:grpSpPr bwMode="auto">
          <a:xfrm>
            <a:off x="8395019" y="1986917"/>
            <a:ext cx="3544887" cy="1962150"/>
            <a:chOff x="3379" y="890"/>
            <a:chExt cx="2233" cy="1236"/>
          </a:xfrm>
        </p:grpSpPr>
        <p:sp>
          <p:nvSpPr>
            <p:cNvPr id="62549" name="Oval 85"/>
            <p:cNvSpPr>
              <a:spLocks noChangeArrowheads="1"/>
            </p:cNvSpPr>
            <p:nvPr/>
          </p:nvSpPr>
          <p:spPr bwMode="auto">
            <a:xfrm>
              <a:off x="3379" y="1408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50" name="Line 86"/>
            <p:cNvSpPr>
              <a:spLocks noChangeShapeType="1"/>
            </p:cNvSpPr>
            <p:nvPr/>
          </p:nvSpPr>
          <p:spPr bwMode="auto">
            <a:xfrm>
              <a:off x="5068" y="1226"/>
              <a:ext cx="0" cy="39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51" name="Line 87"/>
            <p:cNvSpPr>
              <a:spLocks noChangeShapeType="1"/>
            </p:cNvSpPr>
            <p:nvPr/>
          </p:nvSpPr>
          <p:spPr bwMode="auto">
            <a:xfrm>
              <a:off x="5068" y="1725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52" name="Line 88"/>
            <p:cNvSpPr>
              <a:spLocks noChangeShapeType="1"/>
            </p:cNvSpPr>
            <p:nvPr/>
          </p:nvSpPr>
          <p:spPr bwMode="auto">
            <a:xfrm flipV="1">
              <a:off x="3561" y="1226"/>
              <a:ext cx="0" cy="8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553" name="Group 89"/>
            <p:cNvGrpSpPr/>
            <p:nvPr/>
          </p:nvGrpSpPr>
          <p:grpSpPr bwMode="auto">
            <a:xfrm>
              <a:off x="4932" y="1634"/>
              <a:ext cx="272" cy="91"/>
              <a:chOff x="1296" y="2112"/>
              <a:chExt cx="192" cy="48"/>
            </a:xfrm>
          </p:grpSpPr>
          <p:sp>
            <p:nvSpPr>
              <p:cNvPr id="62554" name="Line 90"/>
              <p:cNvSpPr>
                <a:spLocks noChangeShapeType="1"/>
              </p:cNvSpPr>
              <p:nvPr/>
            </p:nvSpPr>
            <p:spPr bwMode="auto">
              <a:xfrm>
                <a:off x="1296" y="2112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55" name="Line 91"/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2556" name="Line 92"/>
            <p:cNvSpPr>
              <a:spLocks noChangeShapeType="1"/>
            </p:cNvSpPr>
            <p:nvPr/>
          </p:nvSpPr>
          <p:spPr bwMode="auto">
            <a:xfrm>
              <a:off x="3571" y="2088"/>
              <a:ext cx="150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557" name="Text Box 93"/>
            <p:cNvSpPr txBox="1">
              <a:spLocks noChangeArrowheads="1"/>
            </p:cNvSpPr>
            <p:nvPr/>
          </p:nvSpPr>
          <p:spPr bwMode="auto">
            <a:xfrm>
              <a:off x="4307" y="890"/>
              <a:ext cx="62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2558" name="Text Box 94"/>
            <p:cNvSpPr txBox="1">
              <a:spLocks noChangeArrowheads="1"/>
            </p:cNvSpPr>
            <p:nvPr/>
          </p:nvSpPr>
          <p:spPr bwMode="auto">
            <a:xfrm>
              <a:off x="4343" y="1498"/>
              <a:ext cx="59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559" name="Text Box 95"/>
            <p:cNvSpPr txBox="1">
              <a:spLocks noChangeArrowheads="1"/>
            </p:cNvSpPr>
            <p:nvPr/>
          </p:nvSpPr>
          <p:spPr bwMode="auto">
            <a:xfrm>
              <a:off x="5115" y="1272"/>
              <a:ext cx="225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560" name="Text Box 96"/>
            <p:cNvSpPr txBox="1">
              <a:spLocks noChangeArrowheads="1"/>
            </p:cNvSpPr>
            <p:nvPr/>
          </p:nvSpPr>
          <p:spPr bwMode="auto">
            <a:xfrm>
              <a:off x="5074" y="1797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2561" name="Text Box 97"/>
            <p:cNvSpPr txBox="1">
              <a:spLocks noChangeArrowheads="1"/>
            </p:cNvSpPr>
            <p:nvPr/>
          </p:nvSpPr>
          <p:spPr bwMode="auto">
            <a:xfrm>
              <a:off x="3691" y="1479"/>
              <a:ext cx="61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562" name="Line 98"/>
            <p:cNvSpPr>
              <a:spLocks noChangeShapeType="1"/>
            </p:cNvSpPr>
            <p:nvPr/>
          </p:nvSpPr>
          <p:spPr bwMode="auto">
            <a:xfrm>
              <a:off x="3571" y="1226"/>
              <a:ext cx="31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63" name="Line 99"/>
            <p:cNvSpPr>
              <a:spLocks noChangeShapeType="1"/>
            </p:cNvSpPr>
            <p:nvPr/>
          </p:nvSpPr>
          <p:spPr bwMode="auto">
            <a:xfrm>
              <a:off x="4161" y="1226"/>
              <a:ext cx="90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64" name="Line 100"/>
            <p:cNvSpPr>
              <a:spLocks noChangeShapeType="1"/>
            </p:cNvSpPr>
            <p:nvPr/>
          </p:nvSpPr>
          <p:spPr bwMode="auto">
            <a:xfrm flipV="1">
              <a:off x="3923" y="1227"/>
              <a:ext cx="252" cy="1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65" name="Line 101"/>
            <p:cNvSpPr>
              <a:spLocks noChangeShapeType="1"/>
            </p:cNvSpPr>
            <p:nvPr/>
          </p:nvSpPr>
          <p:spPr bwMode="auto">
            <a:xfrm>
              <a:off x="3923" y="1162"/>
              <a:ext cx="182" cy="22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66" name="Text Box 102"/>
            <p:cNvSpPr txBox="1">
              <a:spLocks noChangeArrowheads="1"/>
            </p:cNvSpPr>
            <p:nvPr/>
          </p:nvSpPr>
          <p:spPr bwMode="auto">
            <a:xfrm>
              <a:off x="3851" y="890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567" name="Text Box 103"/>
            <p:cNvSpPr txBox="1">
              <a:spLocks noChangeArrowheads="1"/>
            </p:cNvSpPr>
            <p:nvPr/>
          </p:nvSpPr>
          <p:spPr bwMode="auto">
            <a:xfrm>
              <a:off x="3663" y="1207"/>
              <a:ext cx="225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568" name="Text Box 104"/>
            <p:cNvSpPr txBox="1">
              <a:spLocks noChangeArrowheads="1"/>
            </p:cNvSpPr>
            <p:nvPr/>
          </p:nvSpPr>
          <p:spPr bwMode="auto">
            <a:xfrm>
              <a:off x="3571" y="1751"/>
              <a:ext cx="30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569" name="Text Box 105"/>
            <p:cNvSpPr txBox="1">
              <a:spLocks noChangeArrowheads="1"/>
            </p:cNvSpPr>
            <p:nvPr/>
          </p:nvSpPr>
          <p:spPr bwMode="auto">
            <a:xfrm>
              <a:off x="5204" y="1498"/>
              <a:ext cx="4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  <a:endParaRPr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2570" name="Line 106"/>
            <p:cNvSpPr>
              <a:spLocks noChangeShapeType="1"/>
            </p:cNvSpPr>
            <p:nvPr/>
          </p:nvSpPr>
          <p:spPr bwMode="auto">
            <a:xfrm>
              <a:off x="4195" y="1227"/>
              <a:ext cx="227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71" name="Text Box 107"/>
            <p:cNvSpPr txBox="1">
              <a:spLocks noChangeArrowheads="1"/>
            </p:cNvSpPr>
            <p:nvPr/>
          </p:nvSpPr>
          <p:spPr bwMode="auto">
            <a:xfrm>
              <a:off x="4196" y="1162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572" name="Rectangle 108"/>
            <p:cNvSpPr>
              <a:spLocks noChangeArrowheads="1"/>
            </p:cNvSpPr>
            <p:nvPr/>
          </p:nvSpPr>
          <p:spPr bwMode="auto">
            <a:xfrm>
              <a:off x="4479" y="1181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2577" name="Group 113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62578" name="Picture 114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579" name="Text Box 115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电路零状态响应例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6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6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6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0"/>
                                        <p:tgtEl>
                                          <p:spTgt spid="6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97" grpId="0" bldLvl="0" animBg="1"/>
      <p:bldP spid="62498" grpId="0" bldLvl="0" animBg="1" autoUpdateAnimBg="0"/>
      <p:bldP spid="62499" grpId="0" bldLvl="0" animBg="1" autoUpdateAnimBg="0"/>
      <p:bldP spid="62529" grpId="0" bldLvl="0" animBg="1"/>
      <p:bldP spid="62534" grpId="0" bldLvl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2"/>
          <p:cNvSpPr txBox="1">
            <a:spLocks noChangeArrowheads="1"/>
          </p:cNvSpPr>
          <p:nvPr/>
        </p:nvSpPr>
        <p:spPr bwMode="auto">
          <a:xfrm>
            <a:off x="910908" y="1431925"/>
            <a:ext cx="460851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.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RL</a:t>
            </a:r>
            <a:r>
              <a:rPr kumimoji="1" lang="zh-CN" altLang="zh-CN" sz="3200">
                <a:solidFill>
                  <a:schemeClr val="bg1"/>
                </a:solidFill>
                <a:latin typeface="楷体_GB2312" pitchFamily="49" charset="-122"/>
              </a:rPr>
              <a:t>电路的零状态响应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graphicFrame>
        <p:nvGraphicFramePr>
          <p:cNvPr id="165891" name="Object 3"/>
          <p:cNvGraphicFramePr>
            <a:graphicFrameLocks noChangeAspect="1"/>
          </p:cNvGraphicFramePr>
          <p:nvPr/>
        </p:nvGraphicFramePr>
        <p:xfrm>
          <a:off x="4152901" y="2059657"/>
          <a:ext cx="252412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07" name="公式" r:id="rId1" imgW="1524000" imgH="660400" progId="Equation.3">
                  <p:embed/>
                </p:oleObj>
              </mc:Choice>
              <mc:Fallback>
                <p:oleObj name="公式" r:id="rId1" imgW="1524000" imgH="660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1" y="2059657"/>
                        <a:ext cx="2524125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2" name="Object 4"/>
          <p:cNvGraphicFramePr>
            <a:graphicFrameLocks noChangeAspect="1"/>
          </p:cNvGraphicFramePr>
          <p:nvPr/>
        </p:nvGraphicFramePr>
        <p:xfrm>
          <a:off x="2855595" y="4525044"/>
          <a:ext cx="3276600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08" name="公式" r:id="rId3" imgW="1524000" imgH="596900" progId="Equation.3">
                  <p:embed/>
                </p:oleObj>
              </mc:Choice>
              <mc:Fallback>
                <p:oleObj name="公式" r:id="rId3" imgW="1524000" imgH="596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595" y="4525044"/>
                        <a:ext cx="3276600" cy="12668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99FF"/>
                          </a:gs>
                          <a:gs pos="50000">
                            <a:schemeClr val="bg1"/>
                          </a:gs>
                          <a:gs pos="100000">
                            <a:srgbClr val="0099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1408288" y="2075340"/>
            <a:ext cx="250634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>
                <a:latin typeface="楷体_GB2312" pitchFamily="49" charset="-122"/>
              </a:rPr>
              <a:t>已知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(0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－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)=0</a:t>
            </a:r>
            <a:r>
              <a:rPr kumimoji="1" lang="zh-CN" altLang="en-US">
                <a:latin typeface="楷体_GB2312" pitchFamily="49" charset="-122"/>
              </a:rPr>
              <a:t>，</a:t>
            </a:r>
            <a:endParaRPr kumimoji="1" lang="zh-CN" altLang="en-US">
              <a:latin typeface="楷体_GB2312" pitchFamily="49" charset="-122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>
                <a:latin typeface="楷体_GB2312" pitchFamily="49" charset="-122"/>
              </a:rPr>
              <a:t>电路方程为：</a:t>
            </a:r>
            <a:endParaRPr kumimoji="1" lang="zh-CN" altLang="en-US">
              <a:latin typeface="楷体_GB2312" pitchFamily="49" charset="-122"/>
            </a:endParaRPr>
          </a:p>
        </p:txBody>
      </p:sp>
      <p:graphicFrame>
        <p:nvGraphicFramePr>
          <p:cNvPr id="165895" name="Object 7"/>
          <p:cNvGraphicFramePr>
            <a:graphicFrameLocks noChangeAspect="1"/>
          </p:cNvGraphicFramePr>
          <p:nvPr/>
        </p:nvGraphicFramePr>
        <p:xfrm>
          <a:off x="1562100" y="3498567"/>
          <a:ext cx="2179638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09" name="公式" r:id="rId5" imgW="965200" imgH="317500" progId="Equation.3">
                  <p:embed/>
                </p:oleObj>
              </mc:Choice>
              <mc:Fallback>
                <p:oleObj name="公式" r:id="rId5" imgW="965200" imgH="317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3498567"/>
                        <a:ext cx="2179638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5958" name="Group 70"/>
          <p:cNvGrpSpPr/>
          <p:nvPr/>
        </p:nvGrpSpPr>
        <p:grpSpPr bwMode="auto">
          <a:xfrm>
            <a:off x="7270783" y="4285331"/>
            <a:ext cx="3094048" cy="1897063"/>
            <a:chOff x="3394" y="2273"/>
            <a:chExt cx="1949" cy="1195"/>
          </a:xfrm>
        </p:grpSpPr>
        <p:sp>
          <p:nvSpPr>
            <p:cNvPr id="165897" name="Line 9"/>
            <p:cNvSpPr>
              <a:spLocks noChangeShapeType="1"/>
            </p:cNvSpPr>
            <p:nvPr/>
          </p:nvSpPr>
          <p:spPr bwMode="auto">
            <a:xfrm>
              <a:off x="3470" y="3202"/>
              <a:ext cx="1695" cy="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898" name="Line 10"/>
            <p:cNvSpPr>
              <a:spLocks noChangeShapeType="1"/>
            </p:cNvSpPr>
            <p:nvPr/>
          </p:nvSpPr>
          <p:spPr bwMode="auto">
            <a:xfrm flipV="1">
              <a:off x="3710" y="2354"/>
              <a:ext cx="0" cy="110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899" name="Freeform 11"/>
            <p:cNvSpPr/>
            <p:nvPr/>
          </p:nvSpPr>
          <p:spPr bwMode="auto">
            <a:xfrm>
              <a:off x="3710" y="2656"/>
              <a:ext cx="1344" cy="555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0" name="Text Box 12"/>
            <p:cNvSpPr txBox="1">
              <a:spLocks noChangeArrowheads="1"/>
            </p:cNvSpPr>
            <p:nvPr/>
          </p:nvSpPr>
          <p:spPr bwMode="auto">
            <a:xfrm>
              <a:off x="5165" y="3040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5903" name="Line 15"/>
            <p:cNvSpPr>
              <a:spLocks noChangeShapeType="1"/>
            </p:cNvSpPr>
            <p:nvPr/>
          </p:nvSpPr>
          <p:spPr bwMode="auto">
            <a:xfrm>
              <a:off x="3438" y="3194"/>
              <a:ext cx="27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08" name="Text Box 20"/>
            <p:cNvSpPr txBox="1">
              <a:spLocks noChangeArrowheads="1"/>
            </p:cNvSpPr>
            <p:nvPr/>
          </p:nvSpPr>
          <p:spPr bwMode="auto">
            <a:xfrm>
              <a:off x="3622" y="2273"/>
              <a:ext cx="4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65909" name="Object 21"/>
            <p:cNvGraphicFramePr>
              <a:graphicFrameLocks noChangeAspect="1"/>
            </p:cNvGraphicFramePr>
            <p:nvPr/>
          </p:nvGraphicFramePr>
          <p:xfrm>
            <a:off x="3394" y="2459"/>
            <a:ext cx="244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3010" name="公式" r:id="rId7" imgW="317500" imgH="520700" progId="Equation.3">
                    <p:embed/>
                  </p:oleObj>
                </mc:Choice>
                <mc:Fallback>
                  <p:oleObj name="公式" r:id="rId7" imgW="317500" imgH="5207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4" y="2459"/>
                          <a:ext cx="244" cy="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913" name="Text Box 25"/>
            <p:cNvSpPr txBox="1">
              <a:spLocks noChangeArrowheads="1"/>
            </p:cNvSpPr>
            <p:nvPr/>
          </p:nvSpPr>
          <p:spPr bwMode="auto">
            <a:xfrm>
              <a:off x="3457" y="3217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5915" name="Line 27"/>
            <p:cNvSpPr>
              <a:spLocks noChangeShapeType="1"/>
            </p:cNvSpPr>
            <p:nvPr/>
          </p:nvSpPr>
          <p:spPr bwMode="auto">
            <a:xfrm flipH="1">
              <a:off x="3710" y="2668"/>
              <a:ext cx="1318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65916" name="Object 28"/>
          <p:cNvGraphicFramePr>
            <a:graphicFrameLocks noChangeAspect="1"/>
          </p:cNvGraphicFramePr>
          <p:nvPr/>
        </p:nvGraphicFramePr>
        <p:xfrm>
          <a:off x="6359844" y="3356928"/>
          <a:ext cx="36179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11" name="公式" r:id="rId9" imgW="2095500" imgH="596900" progId="Equation.3">
                  <p:embed/>
                </p:oleObj>
              </mc:Choice>
              <mc:Fallback>
                <p:oleObj name="公式" r:id="rId9" imgW="2095500" imgH="5969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9844" y="3356928"/>
                        <a:ext cx="361791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17" name="Object 29"/>
          <p:cNvGraphicFramePr>
            <a:graphicFrameLocks noChangeAspect="1"/>
          </p:cNvGraphicFramePr>
          <p:nvPr/>
        </p:nvGraphicFramePr>
        <p:xfrm>
          <a:off x="3794125" y="3354104"/>
          <a:ext cx="2276475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12" name="公式" r:id="rId11" imgW="1231900" imgH="596900" progId="Equation.3">
                  <p:embed/>
                </p:oleObj>
              </mc:Choice>
              <mc:Fallback>
                <p:oleObj name="公式" r:id="rId11" imgW="1231900" imgH="5969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5" y="3354104"/>
                        <a:ext cx="2276475" cy="102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5918" name="Group 30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65919" name="Picture 31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20" name="Text Box 32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65921" name="Group 33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65922" name="Picture 34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23" name="Text Box 35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65962" name="Group 74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65963" name="Picture 75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64" name="Text Box 76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65970" name="Group 82"/>
          <p:cNvGrpSpPr/>
          <p:nvPr/>
        </p:nvGrpSpPr>
        <p:grpSpPr bwMode="auto">
          <a:xfrm>
            <a:off x="8071202" y="1051561"/>
            <a:ext cx="2924183" cy="2136776"/>
            <a:chOff x="3627" y="572"/>
            <a:chExt cx="1842" cy="1346"/>
          </a:xfrm>
        </p:grpSpPr>
        <p:sp>
          <p:nvSpPr>
            <p:cNvPr id="165942" name="Line 54"/>
            <p:cNvSpPr>
              <a:spLocks noChangeShapeType="1"/>
            </p:cNvSpPr>
            <p:nvPr/>
          </p:nvSpPr>
          <p:spPr bwMode="auto">
            <a:xfrm>
              <a:off x="4399" y="999"/>
              <a:ext cx="72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25" name="Oval 37"/>
            <p:cNvSpPr>
              <a:spLocks noChangeArrowheads="1"/>
            </p:cNvSpPr>
            <p:nvPr/>
          </p:nvSpPr>
          <p:spPr bwMode="auto">
            <a:xfrm>
              <a:off x="3627" y="1180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5926" name="Group 38"/>
            <p:cNvGrpSpPr/>
            <p:nvPr/>
          </p:nvGrpSpPr>
          <p:grpSpPr bwMode="auto">
            <a:xfrm>
              <a:off x="4821" y="647"/>
              <a:ext cx="278" cy="351"/>
              <a:chOff x="1827" y="479"/>
              <a:chExt cx="285" cy="289"/>
            </a:xfrm>
          </p:grpSpPr>
          <p:sp>
            <p:nvSpPr>
              <p:cNvPr id="165927" name="Line 39"/>
              <p:cNvSpPr>
                <a:spLocks noChangeShapeType="1"/>
              </p:cNvSpPr>
              <p:nvPr/>
            </p:nvSpPr>
            <p:spPr bwMode="auto">
              <a:xfrm>
                <a:off x="1872" y="76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28" name="Text Box 40"/>
              <p:cNvSpPr txBox="1">
                <a:spLocks noChangeArrowheads="1"/>
              </p:cNvSpPr>
              <p:nvPr/>
            </p:nvSpPr>
            <p:spPr bwMode="auto">
              <a:xfrm>
                <a:off x="1827" y="479"/>
                <a:ext cx="265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5929" name="Text Box 41"/>
            <p:cNvSpPr txBox="1">
              <a:spLocks noChangeArrowheads="1"/>
            </p:cNvSpPr>
            <p:nvPr/>
          </p:nvSpPr>
          <p:spPr bwMode="auto">
            <a:xfrm>
              <a:off x="3834" y="572"/>
              <a:ext cx="71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t=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5930" name="Text Box 42"/>
            <p:cNvSpPr txBox="1">
              <a:spLocks noChangeArrowheads="1"/>
            </p:cNvSpPr>
            <p:nvPr/>
          </p:nvSpPr>
          <p:spPr bwMode="auto">
            <a:xfrm>
              <a:off x="4005" y="1226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65931" name="Group 43"/>
            <p:cNvGrpSpPr/>
            <p:nvPr/>
          </p:nvGrpSpPr>
          <p:grpSpPr bwMode="auto">
            <a:xfrm>
              <a:off x="4328" y="932"/>
              <a:ext cx="603" cy="376"/>
              <a:chOff x="804" y="776"/>
              <a:chExt cx="619" cy="310"/>
            </a:xfrm>
          </p:grpSpPr>
          <p:grpSp>
            <p:nvGrpSpPr>
              <p:cNvPr id="165932" name="Group 44"/>
              <p:cNvGrpSpPr/>
              <p:nvPr/>
            </p:nvGrpSpPr>
            <p:grpSpPr bwMode="auto">
              <a:xfrm>
                <a:off x="804" y="776"/>
                <a:ext cx="619" cy="271"/>
                <a:chOff x="804" y="776"/>
                <a:chExt cx="619" cy="271"/>
              </a:xfrm>
            </p:grpSpPr>
            <p:sp>
              <p:nvSpPr>
                <p:cNvPr id="165933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804" y="776"/>
                  <a:ext cx="249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5934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1190" y="776"/>
                  <a:ext cx="233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5935" name="Text Box 47"/>
              <p:cNvSpPr txBox="1">
                <a:spLocks noChangeArrowheads="1"/>
              </p:cNvSpPr>
              <p:nvPr/>
            </p:nvSpPr>
            <p:spPr bwMode="auto">
              <a:xfrm>
                <a:off x="962" y="815"/>
                <a:ext cx="323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5936" name="Text Box 48"/>
            <p:cNvSpPr txBox="1">
              <a:spLocks noChangeArrowheads="1"/>
            </p:cNvSpPr>
            <p:nvPr/>
          </p:nvSpPr>
          <p:spPr bwMode="auto">
            <a:xfrm>
              <a:off x="5229" y="1252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65937" name="Group 49"/>
            <p:cNvGrpSpPr/>
            <p:nvPr/>
          </p:nvGrpSpPr>
          <p:grpSpPr bwMode="auto">
            <a:xfrm>
              <a:off x="4827" y="998"/>
              <a:ext cx="318" cy="794"/>
              <a:chOff x="1974" y="729"/>
              <a:chExt cx="327" cy="655"/>
            </a:xfrm>
          </p:grpSpPr>
          <p:grpSp>
            <p:nvGrpSpPr>
              <p:cNvPr id="165938" name="Group 50"/>
              <p:cNvGrpSpPr/>
              <p:nvPr/>
            </p:nvGrpSpPr>
            <p:grpSpPr bwMode="auto">
              <a:xfrm>
                <a:off x="2053" y="729"/>
                <a:ext cx="248" cy="655"/>
                <a:chOff x="1621" y="1257"/>
                <a:chExt cx="248" cy="655"/>
              </a:xfrm>
            </p:grpSpPr>
            <p:sp>
              <p:nvSpPr>
                <p:cNvPr id="16593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1621" y="1257"/>
                  <a:ext cx="248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5940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1622" y="1641"/>
                  <a:ext cx="233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5941" name="Text Box 53"/>
              <p:cNvSpPr txBox="1">
                <a:spLocks noChangeArrowheads="1"/>
              </p:cNvSpPr>
              <p:nvPr/>
            </p:nvSpPr>
            <p:spPr bwMode="auto">
              <a:xfrm>
                <a:off x="1974" y="911"/>
                <a:ext cx="316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5943" name="Line 55"/>
            <p:cNvSpPr>
              <a:spLocks noChangeShapeType="1"/>
            </p:cNvSpPr>
            <p:nvPr/>
          </p:nvSpPr>
          <p:spPr bwMode="auto">
            <a:xfrm>
              <a:off x="3809" y="999"/>
              <a:ext cx="34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44" name="Line 56"/>
            <p:cNvSpPr>
              <a:spLocks noChangeShapeType="1"/>
            </p:cNvSpPr>
            <p:nvPr/>
          </p:nvSpPr>
          <p:spPr bwMode="auto">
            <a:xfrm>
              <a:off x="5118" y="1535"/>
              <a:ext cx="0" cy="3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45" name="Line 57"/>
            <p:cNvSpPr>
              <a:spLocks noChangeShapeType="1"/>
            </p:cNvSpPr>
            <p:nvPr/>
          </p:nvSpPr>
          <p:spPr bwMode="auto">
            <a:xfrm>
              <a:off x="3809" y="999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46" name="Line 58"/>
            <p:cNvSpPr>
              <a:spLocks noChangeShapeType="1"/>
            </p:cNvSpPr>
            <p:nvPr/>
          </p:nvSpPr>
          <p:spPr bwMode="auto">
            <a:xfrm>
              <a:off x="3809" y="1861"/>
              <a:ext cx="131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47" name="Line 59"/>
            <p:cNvSpPr>
              <a:spLocks noChangeShapeType="1"/>
            </p:cNvSpPr>
            <p:nvPr/>
          </p:nvSpPr>
          <p:spPr bwMode="auto">
            <a:xfrm>
              <a:off x="5124" y="999"/>
              <a:ext cx="0" cy="17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48" name="Text Box 60"/>
            <p:cNvSpPr txBox="1">
              <a:spLocks noChangeArrowheads="1"/>
            </p:cNvSpPr>
            <p:nvPr/>
          </p:nvSpPr>
          <p:spPr bwMode="auto">
            <a:xfrm>
              <a:off x="4531" y="617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5949" name="Line 61"/>
            <p:cNvSpPr>
              <a:spLocks noChangeShapeType="1"/>
            </p:cNvSpPr>
            <p:nvPr/>
          </p:nvSpPr>
          <p:spPr bwMode="auto">
            <a:xfrm flipH="1">
              <a:off x="4150" y="992"/>
              <a:ext cx="254" cy="7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50" name="Line 62"/>
            <p:cNvSpPr>
              <a:spLocks noChangeShapeType="1"/>
            </p:cNvSpPr>
            <p:nvPr/>
          </p:nvSpPr>
          <p:spPr bwMode="auto">
            <a:xfrm>
              <a:off x="4195" y="935"/>
              <a:ext cx="137" cy="22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51" name="Rectangle 63"/>
            <p:cNvSpPr>
              <a:spLocks noChangeArrowheads="1"/>
            </p:cNvSpPr>
            <p:nvPr/>
          </p:nvSpPr>
          <p:spPr bwMode="auto">
            <a:xfrm>
              <a:off x="4489" y="908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956" name="Text Box 68"/>
            <p:cNvSpPr txBox="1">
              <a:spLocks noChangeArrowheads="1"/>
            </p:cNvSpPr>
            <p:nvPr/>
          </p:nvSpPr>
          <p:spPr bwMode="auto">
            <a:xfrm>
              <a:off x="3854" y="954"/>
              <a:ext cx="31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5957" name="Text Box 69"/>
            <p:cNvSpPr txBox="1">
              <a:spLocks noChangeArrowheads="1"/>
            </p:cNvSpPr>
            <p:nvPr/>
          </p:nvSpPr>
          <p:spPr bwMode="auto">
            <a:xfrm>
              <a:off x="3900" y="1589"/>
              <a:ext cx="31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65965" name="Group 77"/>
            <p:cNvGrpSpPr/>
            <p:nvPr/>
          </p:nvGrpSpPr>
          <p:grpSpPr bwMode="auto">
            <a:xfrm rot="10800000">
              <a:off x="5103" y="1162"/>
              <a:ext cx="90" cy="363"/>
              <a:chOff x="1565" y="2614"/>
              <a:chExt cx="90" cy="486"/>
            </a:xfrm>
          </p:grpSpPr>
          <p:sp>
            <p:nvSpPr>
              <p:cNvPr id="165966" name="Arc 78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67" name="Arc 79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68" name="Arc 80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969" name="Arc 81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RL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电路的零状态响应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10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5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65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 bldLvl="0" animBg="1"/>
      <p:bldP spid="165894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6" name="Object 6"/>
          <p:cNvGraphicFramePr>
            <a:graphicFrameLocks noChangeAspect="1"/>
          </p:cNvGraphicFramePr>
          <p:nvPr/>
        </p:nvGraphicFramePr>
        <p:xfrm>
          <a:off x="2711450" y="1985679"/>
          <a:ext cx="3276600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4" name="公式" r:id="rId1" imgW="1524000" imgH="596900" progId="Equation.3">
                  <p:embed/>
                </p:oleObj>
              </mc:Choice>
              <mc:Fallback>
                <p:oleObj name="公式" r:id="rId1" imgW="1524000" imgH="596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1985679"/>
                        <a:ext cx="3276600" cy="12668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99FF"/>
                          </a:gs>
                          <a:gs pos="50000">
                            <a:schemeClr val="bg1"/>
                          </a:gs>
                          <a:gs pos="100000">
                            <a:srgbClr val="0099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7"/>
          <p:cNvGraphicFramePr>
            <a:graphicFrameLocks noChangeAspect="1"/>
          </p:cNvGraphicFramePr>
          <p:nvPr/>
        </p:nvGraphicFramePr>
        <p:xfrm>
          <a:off x="2743217" y="3985578"/>
          <a:ext cx="3414713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5" name="公式" r:id="rId3" imgW="1765300" imgH="609600" progId="Equation.3">
                  <p:embed/>
                </p:oleObj>
              </mc:Choice>
              <mc:Fallback>
                <p:oleObj name="公式" r:id="rId3" imgW="1765300" imgH="609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17" y="3985578"/>
                        <a:ext cx="3414713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562" name="Group 122"/>
          <p:cNvGrpSpPr/>
          <p:nvPr/>
        </p:nvGrpSpPr>
        <p:grpSpPr bwMode="auto">
          <a:xfrm>
            <a:off x="7533671" y="3731586"/>
            <a:ext cx="3163899" cy="1784350"/>
            <a:chOff x="3424" y="1763"/>
            <a:chExt cx="1993" cy="1124"/>
          </a:xfrm>
        </p:grpSpPr>
        <p:sp>
          <p:nvSpPr>
            <p:cNvPr id="61499" name="Text Box 59"/>
            <p:cNvSpPr txBox="1">
              <a:spLocks noChangeArrowheads="1"/>
            </p:cNvSpPr>
            <p:nvPr/>
          </p:nvSpPr>
          <p:spPr bwMode="auto">
            <a:xfrm>
              <a:off x="3934" y="1763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00" name="Text Box 60"/>
            <p:cNvSpPr txBox="1">
              <a:spLocks noChangeArrowheads="1"/>
            </p:cNvSpPr>
            <p:nvPr/>
          </p:nvSpPr>
          <p:spPr bwMode="auto">
            <a:xfrm>
              <a:off x="3569" y="2019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02" name="Line 62"/>
            <p:cNvSpPr>
              <a:spLocks noChangeShapeType="1"/>
            </p:cNvSpPr>
            <p:nvPr/>
          </p:nvSpPr>
          <p:spPr bwMode="auto">
            <a:xfrm>
              <a:off x="3424" y="2659"/>
              <a:ext cx="1806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3" name="Line 63"/>
            <p:cNvSpPr>
              <a:spLocks noChangeShapeType="1"/>
            </p:cNvSpPr>
            <p:nvPr/>
          </p:nvSpPr>
          <p:spPr bwMode="auto">
            <a:xfrm flipV="1">
              <a:off x="3878" y="1807"/>
              <a:ext cx="8" cy="108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4" name="Freeform 64"/>
            <p:cNvSpPr/>
            <p:nvPr/>
          </p:nvSpPr>
          <p:spPr bwMode="auto">
            <a:xfrm>
              <a:off x="3886" y="2179"/>
              <a:ext cx="1200" cy="450"/>
            </a:xfrm>
            <a:custGeom>
              <a:avLst/>
              <a:gdLst>
                <a:gd name="T0" fmla="*/ 0 w 1200"/>
                <a:gd name="T1" fmla="*/ 0 h 450"/>
                <a:gd name="T2" fmla="*/ 144 w 1200"/>
                <a:gd name="T3" fmla="*/ 192 h 450"/>
                <a:gd name="T4" fmla="*/ 384 w 1200"/>
                <a:gd name="T5" fmla="*/ 336 h 450"/>
                <a:gd name="T6" fmla="*/ 912 w 1200"/>
                <a:gd name="T7" fmla="*/ 432 h 450"/>
                <a:gd name="T8" fmla="*/ 1200 w 1200"/>
                <a:gd name="T9" fmla="*/ 442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450">
                  <a:moveTo>
                    <a:pt x="0" y="0"/>
                  </a:moveTo>
                  <a:cubicBezTo>
                    <a:pt x="40" y="68"/>
                    <a:pt x="80" y="136"/>
                    <a:pt x="144" y="192"/>
                  </a:cubicBezTo>
                  <a:cubicBezTo>
                    <a:pt x="208" y="248"/>
                    <a:pt x="256" y="296"/>
                    <a:pt x="384" y="336"/>
                  </a:cubicBezTo>
                  <a:cubicBezTo>
                    <a:pt x="512" y="376"/>
                    <a:pt x="776" y="414"/>
                    <a:pt x="912" y="432"/>
                  </a:cubicBezTo>
                  <a:cubicBezTo>
                    <a:pt x="1048" y="450"/>
                    <a:pt x="1140" y="440"/>
                    <a:pt x="1200" y="442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5" name="Text Box 65"/>
            <p:cNvSpPr txBox="1">
              <a:spLocks noChangeArrowheads="1"/>
            </p:cNvSpPr>
            <p:nvPr/>
          </p:nvSpPr>
          <p:spPr bwMode="auto">
            <a:xfrm>
              <a:off x="5239" y="2544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08" name="Text Box 68"/>
            <p:cNvSpPr txBox="1">
              <a:spLocks noChangeArrowheads="1"/>
            </p:cNvSpPr>
            <p:nvPr/>
          </p:nvSpPr>
          <p:spPr bwMode="auto">
            <a:xfrm>
              <a:off x="3636" y="2629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09" name="Line 69"/>
            <p:cNvSpPr>
              <a:spLocks noChangeShapeType="1"/>
            </p:cNvSpPr>
            <p:nvPr/>
          </p:nvSpPr>
          <p:spPr bwMode="auto">
            <a:xfrm flipH="1">
              <a:off x="3667" y="2647"/>
              <a:ext cx="21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0" name="Line 70"/>
            <p:cNvSpPr>
              <a:spLocks noChangeShapeType="1"/>
            </p:cNvSpPr>
            <p:nvPr/>
          </p:nvSpPr>
          <p:spPr bwMode="auto">
            <a:xfrm flipV="1">
              <a:off x="3877" y="2192"/>
              <a:ext cx="0" cy="45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2" name="Line 72"/>
            <p:cNvSpPr>
              <a:spLocks noChangeShapeType="1"/>
            </p:cNvSpPr>
            <p:nvPr/>
          </p:nvSpPr>
          <p:spPr bwMode="auto">
            <a:xfrm rot="-2533965">
              <a:off x="3875" y="2167"/>
              <a:ext cx="37" cy="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1519" name="Group 7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61520" name="Picture 80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521" name="Text Box 8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1522" name="Group 8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61523" name="Picture 83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524" name="Text Box 8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1566" name="Group 126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61567" name="Picture 127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568" name="Text Box 128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1569" name="Group 129"/>
          <p:cNvGrpSpPr/>
          <p:nvPr/>
        </p:nvGrpSpPr>
        <p:grpSpPr bwMode="auto">
          <a:xfrm>
            <a:off x="7677804" y="1553212"/>
            <a:ext cx="2924184" cy="2065338"/>
            <a:chOff x="3627" y="617"/>
            <a:chExt cx="1842" cy="1301"/>
          </a:xfrm>
        </p:grpSpPr>
        <p:sp>
          <p:nvSpPr>
            <p:cNvPr id="61570" name="Line 130"/>
            <p:cNvSpPr>
              <a:spLocks noChangeShapeType="1"/>
            </p:cNvSpPr>
            <p:nvPr/>
          </p:nvSpPr>
          <p:spPr bwMode="auto">
            <a:xfrm>
              <a:off x="4399" y="999"/>
              <a:ext cx="72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71" name="Oval 131"/>
            <p:cNvSpPr>
              <a:spLocks noChangeArrowheads="1"/>
            </p:cNvSpPr>
            <p:nvPr/>
          </p:nvSpPr>
          <p:spPr bwMode="auto">
            <a:xfrm>
              <a:off x="3627" y="1180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1572" name="Group 132"/>
            <p:cNvGrpSpPr/>
            <p:nvPr/>
          </p:nvGrpSpPr>
          <p:grpSpPr bwMode="auto">
            <a:xfrm>
              <a:off x="4821" y="647"/>
              <a:ext cx="278" cy="351"/>
              <a:chOff x="1827" y="479"/>
              <a:chExt cx="285" cy="289"/>
            </a:xfrm>
          </p:grpSpPr>
          <p:sp>
            <p:nvSpPr>
              <p:cNvPr id="61573" name="Line 133"/>
              <p:cNvSpPr>
                <a:spLocks noChangeShapeType="1"/>
              </p:cNvSpPr>
              <p:nvPr/>
            </p:nvSpPr>
            <p:spPr bwMode="auto">
              <a:xfrm>
                <a:off x="1872" y="76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574" name="Text Box 134"/>
              <p:cNvSpPr txBox="1">
                <a:spLocks noChangeArrowheads="1"/>
              </p:cNvSpPr>
              <p:nvPr/>
            </p:nvSpPr>
            <p:spPr bwMode="auto">
              <a:xfrm>
                <a:off x="1827" y="479"/>
                <a:ext cx="265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1575" name="Text Box 135"/>
            <p:cNvSpPr txBox="1">
              <a:spLocks noChangeArrowheads="1"/>
            </p:cNvSpPr>
            <p:nvPr/>
          </p:nvSpPr>
          <p:spPr bwMode="auto">
            <a:xfrm>
              <a:off x="3789" y="617"/>
              <a:ext cx="71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t=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76" name="Text Box 136"/>
            <p:cNvSpPr txBox="1">
              <a:spLocks noChangeArrowheads="1"/>
            </p:cNvSpPr>
            <p:nvPr/>
          </p:nvSpPr>
          <p:spPr bwMode="auto">
            <a:xfrm>
              <a:off x="4005" y="1226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1577" name="Group 137"/>
            <p:cNvGrpSpPr/>
            <p:nvPr/>
          </p:nvGrpSpPr>
          <p:grpSpPr bwMode="auto">
            <a:xfrm>
              <a:off x="4328" y="932"/>
              <a:ext cx="603" cy="376"/>
              <a:chOff x="804" y="776"/>
              <a:chExt cx="619" cy="310"/>
            </a:xfrm>
          </p:grpSpPr>
          <p:grpSp>
            <p:nvGrpSpPr>
              <p:cNvPr id="61578" name="Group 138"/>
              <p:cNvGrpSpPr/>
              <p:nvPr/>
            </p:nvGrpSpPr>
            <p:grpSpPr bwMode="auto">
              <a:xfrm>
                <a:off x="804" y="776"/>
                <a:ext cx="619" cy="271"/>
                <a:chOff x="804" y="776"/>
                <a:chExt cx="619" cy="271"/>
              </a:xfrm>
            </p:grpSpPr>
            <p:sp>
              <p:nvSpPr>
                <p:cNvPr id="61579" name="Text Box 139"/>
                <p:cNvSpPr txBox="1">
                  <a:spLocks noChangeArrowheads="1"/>
                </p:cNvSpPr>
                <p:nvPr/>
              </p:nvSpPr>
              <p:spPr bwMode="auto">
                <a:xfrm>
                  <a:off x="804" y="776"/>
                  <a:ext cx="249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1580" name="Text Box 140"/>
                <p:cNvSpPr txBox="1">
                  <a:spLocks noChangeArrowheads="1"/>
                </p:cNvSpPr>
                <p:nvPr/>
              </p:nvSpPr>
              <p:spPr bwMode="auto">
                <a:xfrm>
                  <a:off x="1190" y="776"/>
                  <a:ext cx="233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1581" name="Text Box 141"/>
              <p:cNvSpPr txBox="1">
                <a:spLocks noChangeArrowheads="1"/>
              </p:cNvSpPr>
              <p:nvPr/>
            </p:nvSpPr>
            <p:spPr bwMode="auto">
              <a:xfrm>
                <a:off x="962" y="815"/>
                <a:ext cx="323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1582" name="Text Box 142"/>
            <p:cNvSpPr txBox="1">
              <a:spLocks noChangeArrowheads="1"/>
            </p:cNvSpPr>
            <p:nvPr/>
          </p:nvSpPr>
          <p:spPr bwMode="auto">
            <a:xfrm>
              <a:off x="5229" y="1252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1583" name="Group 143"/>
            <p:cNvGrpSpPr/>
            <p:nvPr/>
          </p:nvGrpSpPr>
          <p:grpSpPr bwMode="auto">
            <a:xfrm>
              <a:off x="4827" y="998"/>
              <a:ext cx="318" cy="794"/>
              <a:chOff x="1974" y="729"/>
              <a:chExt cx="327" cy="655"/>
            </a:xfrm>
          </p:grpSpPr>
          <p:grpSp>
            <p:nvGrpSpPr>
              <p:cNvPr id="61584" name="Group 144"/>
              <p:cNvGrpSpPr/>
              <p:nvPr/>
            </p:nvGrpSpPr>
            <p:grpSpPr bwMode="auto">
              <a:xfrm>
                <a:off x="2053" y="729"/>
                <a:ext cx="248" cy="655"/>
                <a:chOff x="1621" y="1257"/>
                <a:chExt cx="248" cy="655"/>
              </a:xfrm>
            </p:grpSpPr>
            <p:sp>
              <p:nvSpPr>
                <p:cNvPr id="61585" name="Text Box 145"/>
                <p:cNvSpPr txBox="1">
                  <a:spLocks noChangeArrowheads="1"/>
                </p:cNvSpPr>
                <p:nvPr/>
              </p:nvSpPr>
              <p:spPr bwMode="auto">
                <a:xfrm>
                  <a:off x="1621" y="1257"/>
                  <a:ext cx="248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1586" name="Text Box 146"/>
                <p:cNvSpPr txBox="1">
                  <a:spLocks noChangeArrowheads="1"/>
                </p:cNvSpPr>
                <p:nvPr/>
              </p:nvSpPr>
              <p:spPr bwMode="auto">
                <a:xfrm>
                  <a:off x="1622" y="1641"/>
                  <a:ext cx="233" cy="2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1587" name="Text Box 147"/>
              <p:cNvSpPr txBox="1">
                <a:spLocks noChangeArrowheads="1"/>
              </p:cNvSpPr>
              <p:nvPr/>
            </p:nvSpPr>
            <p:spPr bwMode="auto">
              <a:xfrm>
                <a:off x="1974" y="911"/>
                <a:ext cx="316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1588" name="Line 148"/>
            <p:cNvSpPr>
              <a:spLocks noChangeShapeType="1"/>
            </p:cNvSpPr>
            <p:nvPr/>
          </p:nvSpPr>
          <p:spPr bwMode="auto">
            <a:xfrm>
              <a:off x="3809" y="999"/>
              <a:ext cx="34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89" name="Line 149"/>
            <p:cNvSpPr>
              <a:spLocks noChangeShapeType="1"/>
            </p:cNvSpPr>
            <p:nvPr/>
          </p:nvSpPr>
          <p:spPr bwMode="auto">
            <a:xfrm>
              <a:off x="5118" y="1535"/>
              <a:ext cx="0" cy="3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90" name="Line 150"/>
            <p:cNvSpPr>
              <a:spLocks noChangeShapeType="1"/>
            </p:cNvSpPr>
            <p:nvPr/>
          </p:nvSpPr>
          <p:spPr bwMode="auto">
            <a:xfrm>
              <a:off x="3809" y="999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91" name="Line 151"/>
            <p:cNvSpPr>
              <a:spLocks noChangeShapeType="1"/>
            </p:cNvSpPr>
            <p:nvPr/>
          </p:nvSpPr>
          <p:spPr bwMode="auto">
            <a:xfrm>
              <a:off x="3809" y="1861"/>
              <a:ext cx="131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92" name="Line 152"/>
            <p:cNvSpPr>
              <a:spLocks noChangeShapeType="1"/>
            </p:cNvSpPr>
            <p:nvPr/>
          </p:nvSpPr>
          <p:spPr bwMode="auto">
            <a:xfrm>
              <a:off x="5124" y="999"/>
              <a:ext cx="0" cy="17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93" name="Text Box 153"/>
            <p:cNvSpPr txBox="1">
              <a:spLocks noChangeArrowheads="1"/>
            </p:cNvSpPr>
            <p:nvPr/>
          </p:nvSpPr>
          <p:spPr bwMode="auto">
            <a:xfrm>
              <a:off x="4531" y="617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94" name="Line 154"/>
            <p:cNvSpPr>
              <a:spLocks noChangeShapeType="1"/>
            </p:cNvSpPr>
            <p:nvPr/>
          </p:nvSpPr>
          <p:spPr bwMode="auto">
            <a:xfrm flipH="1">
              <a:off x="4150" y="992"/>
              <a:ext cx="254" cy="7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95" name="Line 155"/>
            <p:cNvSpPr>
              <a:spLocks noChangeShapeType="1"/>
            </p:cNvSpPr>
            <p:nvPr/>
          </p:nvSpPr>
          <p:spPr bwMode="auto">
            <a:xfrm rot="10800000">
              <a:off x="4195" y="935"/>
              <a:ext cx="137" cy="22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96" name="Rectangle 156"/>
            <p:cNvSpPr>
              <a:spLocks noChangeArrowheads="1"/>
            </p:cNvSpPr>
            <p:nvPr/>
          </p:nvSpPr>
          <p:spPr bwMode="auto">
            <a:xfrm>
              <a:off x="4489" y="908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97" name="Text Box 157"/>
            <p:cNvSpPr txBox="1">
              <a:spLocks noChangeArrowheads="1"/>
            </p:cNvSpPr>
            <p:nvPr/>
          </p:nvSpPr>
          <p:spPr bwMode="auto">
            <a:xfrm>
              <a:off x="3854" y="954"/>
              <a:ext cx="31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598" name="Text Box 158"/>
            <p:cNvSpPr txBox="1">
              <a:spLocks noChangeArrowheads="1"/>
            </p:cNvSpPr>
            <p:nvPr/>
          </p:nvSpPr>
          <p:spPr bwMode="auto">
            <a:xfrm>
              <a:off x="3900" y="1589"/>
              <a:ext cx="31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1599" name="Group 159"/>
            <p:cNvGrpSpPr/>
            <p:nvPr/>
          </p:nvGrpSpPr>
          <p:grpSpPr bwMode="auto">
            <a:xfrm rot="10800000">
              <a:off x="5103" y="1162"/>
              <a:ext cx="90" cy="363"/>
              <a:chOff x="1565" y="2614"/>
              <a:chExt cx="90" cy="486"/>
            </a:xfrm>
          </p:grpSpPr>
          <p:sp>
            <p:nvSpPr>
              <p:cNvPr id="61600" name="Arc 160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601" name="Arc 161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602" name="Arc 162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603" name="Arc 163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2033905" y="5588000"/>
            <a:ext cx="6983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书上激励是电流源，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与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L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并联，原理相同。</a:t>
            </a:r>
            <a:endParaRPr lang="zh-CN" altLang="en-US" b="0" dirty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RL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电路的零状态响应续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39" name="Text Box 135"/>
          <p:cNvSpPr txBox="1">
            <a:spLocks noChangeArrowheads="1"/>
          </p:cNvSpPr>
          <p:nvPr/>
        </p:nvSpPr>
        <p:spPr bwMode="auto">
          <a:xfrm>
            <a:off x="1203025" y="1697038"/>
            <a:ext cx="1728787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/>
              <a:t>电容电路</a:t>
            </a:r>
            <a:endParaRPr lang="zh-CN" altLang="en-US"/>
          </a:p>
        </p:txBody>
      </p:sp>
      <p:grpSp>
        <p:nvGrpSpPr>
          <p:cNvPr id="98443" name="Group 13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98444" name="Picture 14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445" name="Text Box 14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8446" name="Group 14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98447" name="Picture 14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448" name="Text Box 14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8542" name="Group 238"/>
          <p:cNvGrpSpPr/>
          <p:nvPr/>
        </p:nvGrpSpPr>
        <p:grpSpPr bwMode="auto">
          <a:xfrm>
            <a:off x="2935924" y="1357631"/>
            <a:ext cx="3794134" cy="1946276"/>
            <a:chOff x="347" y="810"/>
            <a:chExt cx="2390" cy="1226"/>
          </a:xfrm>
        </p:grpSpPr>
        <p:sp>
          <p:nvSpPr>
            <p:cNvPr id="98453" name="Oval 149"/>
            <p:cNvSpPr>
              <a:spLocks noChangeArrowheads="1"/>
            </p:cNvSpPr>
            <p:nvPr/>
          </p:nvSpPr>
          <p:spPr bwMode="auto">
            <a:xfrm>
              <a:off x="658" y="1344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grpSp>
          <p:nvGrpSpPr>
            <p:cNvPr id="98454" name="Group 150"/>
            <p:cNvGrpSpPr/>
            <p:nvPr/>
          </p:nvGrpSpPr>
          <p:grpSpPr bwMode="auto">
            <a:xfrm>
              <a:off x="2179" y="1530"/>
              <a:ext cx="278" cy="69"/>
              <a:chOff x="2112" y="3648"/>
              <a:chExt cx="192" cy="48"/>
            </a:xfrm>
          </p:grpSpPr>
          <p:sp>
            <p:nvSpPr>
              <p:cNvPr id="98455" name="Line 151"/>
              <p:cNvSpPr>
                <a:spLocks noChangeShapeType="1"/>
              </p:cNvSpPr>
              <p:nvPr/>
            </p:nvSpPr>
            <p:spPr bwMode="auto">
              <a:xfrm>
                <a:off x="2112" y="364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456" name="Line 152"/>
              <p:cNvSpPr>
                <a:spLocks noChangeShapeType="1"/>
              </p:cNvSpPr>
              <p:nvPr/>
            </p:nvSpPr>
            <p:spPr bwMode="auto">
              <a:xfrm>
                <a:off x="2112" y="369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457" name="Text Box 153"/>
            <p:cNvSpPr txBox="1">
              <a:spLocks noChangeArrowheads="1"/>
            </p:cNvSpPr>
            <p:nvPr/>
          </p:nvSpPr>
          <p:spPr bwMode="auto">
            <a:xfrm>
              <a:off x="1083" y="1298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8458" name="Group 154"/>
            <p:cNvGrpSpPr/>
            <p:nvPr/>
          </p:nvGrpSpPr>
          <p:grpSpPr bwMode="auto">
            <a:xfrm>
              <a:off x="1809" y="1187"/>
              <a:ext cx="545" cy="742"/>
              <a:chOff x="1557" y="1360"/>
              <a:chExt cx="376" cy="518"/>
            </a:xfrm>
          </p:grpSpPr>
          <p:grpSp>
            <p:nvGrpSpPr>
              <p:cNvPr id="98459" name="Group 155"/>
              <p:cNvGrpSpPr/>
              <p:nvPr/>
            </p:nvGrpSpPr>
            <p:grpSpPr bwMode="auto">
              <a:xfrm>
                <a:off x="1765" y="1360"/>
                <a:ext cx="168" cy="518"/>
                <a:chOff x="1765" y="1360"/>
                <a:chExt cx="168" cy="518"/>
              </a:xfrm>
            </p:grpSpPr>
            <p:sp>
              <p:nvSpPr>
                <p:cNvPr id="98460" name="Text Box 156"/>
                <p:cNvSpPr txBox="1">
                  <a:spLocks noChangeArrowheads="1"/>
                </p:cNvSpPr>
                <p:nvPr/>
              </p:nvSpPr>
              <p:spPr bwMode="auto">
                <a:xfrm>
                  <a:off x="1765" y="1360"/>
                  <a:ext cx="16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8461" name="Text Box 157"/>
                <p:cNvSpPr txBox="1">
                  <a:spLocks noChangeArrowheads="1"/>
                </p:cNvSpPr>
                <p:nvPr/>
              </p:nvSpPr>
              <p:spPr bwMode="auto">
                <a:xfrm>
                  <a:off x="1776" y="1648"/>
                  <a:ext cx="15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8462" name="Text Box 158"/>
              <p:cNvSpPr txBox="1">
                <a:spLocks noChangeArrowheads="1"/>
              </p:cNvSpPr>
              <p:nvPr/>
            </p:nvSpPr>
            <p:spPr bwMode="auto">
              <a:xfrm>
                <a:off x="1557" y="1485"/>
                <a:ext cx="261" cy="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8463" name="Text Box 159"/>
            <p:cNvSpPr txBox="1">
              <a:spLocks noChangeArrowheads="1"/>
            </p:cNvSpPr>
            <p:nvPr/>
          </p:nvSpPr>
          <p:spPr bwMode="auto">
            <a:xfrm>
              <a:off x="347" y="1389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464" name="Line 160"/>
            <p:cNvSpPr>
              <a:spLocks noChangeShapeType="1"/>
            </p:cNvSpPr>
            <p:nvPr/>
          </p:nvSpPr>
          <p:spPr bwMode="auto">
            <a:xfrm>
              <a:off x="842" y="1117"/>
              <a:ext cx="4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65" name="Line 161"/>
            <p:cNvSpPr>
              <a:spLocks noChangeShapeType="1"/>
            </p:cNvSpPr>
            <p:nvPr/>
          </p:nvSpPr>
          <p:spPr bwMode="auto">
            <a:xfrm>
              <a:off x="842" y="1941"/>
              <a:ext cx="145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66" name="Line 162"/>
            <p:cNvSpPr>
              <a:spLocks noChangeShapeType="1"/>
            </p:cNvSpPr>
            <p:nvPr/>
          </p:nvSpPr>
          <p:spPr bwMode="auto">
            <a:xfrm flipH="1">
              <a:off x="1466" y="1117"/>
              <a:ext cx="83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67" name="Line 163"/>
            <p:cNvSpPr>
              <a:spLocks noChangeShapeType="1"/>
            </p:cNvSpPr>
            <p:nvPr/>
          </p:nvSpPr>
          <p:spPr bwMode="auto">
            <a:xfrm flipH="1">
              <a:off x="839" y="1117"/>
              <a:ext cx="3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68" name="Line 164"/>
            <p:cNvSpPr>
              <a:spLocks noChangeShapeType="1"/>
            </p:cNvSpPr>
            <p:nvPr/>
          </p:nvSpPr>
          <p:spPr bwMode="auto">
            <a:xfrm>
              <a:off x="2298" y="1117"/>
              <a:ext cx="0" cy="41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69" name="Line 165"/>
            <p:cNvSpPr>
              <a:spLocks noChangeShapeType="1"/>
            </p:cNvSpPr>
            <p:nvPr/>
          </p:nvSpPr>
          <p:spPr bwMode="auto">
            <a:xfrm flipV="1">
              <a:off x="2298" y="1598"/>
              <a:ext cx="0" cy="3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70" name="Text Box 166"/>
            <p:cNvSpPr txBox="1">
              <a:spLocks noChangeArrowheads="1"/>
            </p:cNvSpPr>
            <p:nvPr/>
          </p:nvSpPr>
          <p:spPr bwMode="auto">
            <a:xfrm>
              <a:off x="1567" y="1159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471" name="Text Box 167"/>
            <p:cNvSpPr txBox="1">
              <a:spLocks noChangeArrowheads="1"/>
            </p:cNvSpPr>
            <p:nvPr/>
          </p:nvSpPr>
          <p:spPr bwMode="auto">
            <a:xfrm>
              <a:off x="2472" y="1344"/>
              <a:ext cx="26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8472" name="Group 168"/>
            <p:cNvGrpSpPr/>
            <p:nvPr/>
          </p:nvGrpSpPr>
          <p:grpSpPr bwMode="auto">
            <a:xfrm>
              <a:off x="1968" y="1095"/>
              <a:ext cx="278" cy="329"/>
              <a:chOff x="1775" y="2820"/>
              <a:chExt cx="193" cy="230"/>
            </a:xfrm>
          </p:grpSpPr>
          <p:sp>
            <p:nvSpPr>
              <p:cNvPr id="98473" name="Text Box 169"/>
              <p:cNvSpPr txBox="1">
                <a:spLocks noChangeArrowheads="1"/>
              </p:cNvSpPr>
              <p:nvPr/>
            </p:nvSpPr>
            <p:spPr bwMode="auto">
              <a:xfrm>
                <a:off x="1775" y="2820"/>
                <a:ext cx="17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474" name="Line 170"/>
              <p:cNvSpPr>
                <a:spLocks noChangeShapeType="1"/>
              </p:cNvSpPr>
              <p:nvPr/>
            </p:nvSpPr>
            <p:spPr bwMode="auto">
              <a:xfrm>
                <a:off x="1824" y="2832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475" name="Line 171"/>
            <p:cNvSpPr>
              <a:spLocks noChangeShapeType="1"/>
            </p:cNvSpPr>
            <p:nvPr/>
          </p:nvSpPr>
          <p:spPr bwMode="auto">
            <a:xfrm flipH="1">
              <a:off x="1138" y="1118"/>
              <a:ext cx="348" cy="137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76" name="Line 172"/>
            <p:cNvSpPr>
              <a:spLocks noChangeShapeType="1"/>
            </p:cNvSpPr>
            <p:nvPr/>
          </p:nvSpPr>
          <p:spPr bwMode="auto">
            <a:xfrm>
              <a:off x="1346" y="1187"/>
              <a:ext cx="0" cy="75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77" name="Line 173"/>
            <p:cNvSpPr>
              <a:spLocks noChangeShapeType="1"/>
            </p:cNvSpPr>
            <p:nvPr/>
          </p:nvSpPr>
          <p:spPr bwMode="auto">
            <a:xfrm flipH="1" flipV="1">
              <a:off x="1208" y="1120"/>
              <a:ext cx="70" cy="20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78" name="Text Box 174"/>
            <p:cNvSpPr txBox="1">
              <a:spLocks noChangeArrowheads="1"/>
            </p:cNvSpPr>
            <p:nvPr/>
          </p:nvSpPr>
          <p:spPr bwMode="auto">
            <a:xfrm>
              <a:off x="896" y="810"/>
              <a:ext cx="73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479" name="Text Box 175"/>
            <p:cNvSpPr txBox="1">
              <a:spLocks noChangeArrowheads="1"/>
            </p:cNvSpPr>
            <p:nvPr/>
          </p:nvSpPr>
          <p:spPr bwMode="auto">
            <a:xfrm>
              <a:off x="476" y="1071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8480" name="Text Box 176"/>
            <p:cNvSpPr txBox="1">
              <a:spLocks noChangeArrowheads="1"/>
            </p:cNvSpPr>
            <p:nvPr/>
          </p:nvSpPr>
          <p:spPr bwMode="auto">
            <a:xfrm>
              <a:off x="476" y="1707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8481" name="Rectangle 177"/>
            <p:cNvSpPr>
              <a:spLocks noChangeArrowheads="1"/>
            </p:cNvSpPr>
            <p:nvPr/>
          </p:nvSpPr>
          <p:spPr bwMode="auto">
            <a:xfrm>
              <a:off x="1701" y="1071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8543" name="Group 239"/>
          <p:cNvGrpSpPr/>
          <p:nvPr/>
        </p:nvGrpSpPr>
        <p:grpSpPr bwMode="auto">
          <a:xfrm>
            <a:off x="7040238" y="1339216"/>
            <a:ext cx="3794118" cy="2035176"/>
            <a:chOff x="2842" y="708"/>
            <a:chExt cx="2390" cy="1282"/>
          </a:xfrm>
        </p:grpSpPr>
        <p:sp>
          <p:nvSpPr>
            <p:cNvPr id="98483" name="Text Box 179"/>
            <p:cNvSpPr txBox="1">
              <a:spLocks noChangeArrowheads="1"/>
            </p:cNvSpPr>
            <p:nvPr/>
          </p:nvSpPr>
          <p:spPr bwMode="auto">
            <a:xfrm>
              <a:off x="3424" y="708"/>
              <a:ext cx="82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→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∞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484" name="Oval 180"/>
            <p:cNvSpPr>
              <a:spLocks noChangeArrowheads="1"/>
            </p:cNvSpPr>
            <p:nvPr/>
          </p:nvSpPr>
          <p:spPr bwMode="auto">
            <a:xfrm>
              <a:off x="3153" y="1298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grpSp>
          <p:nvGrpSpPr>
            <p:cNvPr id="98485" name="Group 181"/>
            <p:cNvGrpSpPr/>
            <p:nvPr/>
          </p:nvGrpSpPr>
          <p:grpSpPr bwMode="auto">
            <a:xfrm>
              <a:off x="4674" y="1484"/>
              <a:ext cx="278" cy="69"/>
              <a:chOff x="2112" y="3648"/>
              <a:chExt cx="192" cy="48"/>
            </a:xfrm>
          </p:grpSpPr>
          <p:sp>
            <p:nvSpPr>
              <p:cNvPr id="98486" name="Line 182"/>
              <p:cNvSpPr>
                <a:spLocks noChangeShapeType="1"/>
              </p:cNvSpPr>
              <p:nvPr/>
            </p:nvSpPr>
            <p:spPr bwMode="auto">
              <a:xfrm>
                <a:off x="2112" y="364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487" name="Line 183"/>
              <p:cNvSpPr>
                <a:spLocks noChangeShapeType="1"/>
              </p:cNvSpPr>
              <p:nvPr/>
            </p:nvSpPr>
            <p:spPr bwMode="auto">
              <a:xfrm>
                <a:off x="2112" y="369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8488" name="Group 184"/>
            <p:cNvGrpSpPr/>
            <p:nvPr/>
          </p:nvGrpSpPr>
          <p:grpSpPr bwMode="auto">
            <a:xfrm>
              <a:off x="4332" y="1022"/>
              <a:ext cx="367" cy="879"/>
              <a:chOff x="1576" y="1277"/>
              <a:chExt cx="253" cy="614"/>
            </a:xfrm>
          </p:grpSpPr>
          <p:grpSp>
            <p:nvGrpSpPr>
              <p:cNvPr id="98489" name="Group 185"/>
              <p:cNvGrpSpPr/>
              <p:nvPr/>
            </p:nvGrpSpPr>
            <p:grpSpPr bwMode="auto">
              <a:xfrm>
                <a:off x="1658" y="1277"/>
                <a:ext cx="171" cy="614"/>
                <a:chOff x="1658" y="1277"/>
                <a:chExt cx="171" cy="614"/>
              </a:xfrm>
            </p:grpSpPr>
            <p:sp>
              <p:nvSpPr>
                <p:cNvPr id="98490" name="Text Box 186"/>
                <p:cNvSpPr txBox="1">
                  <a:spLocks noChangeArrowheads="1"/>
                </p:cNvSpPr>
                <p:nvPr/>
              </p:nvSpPr>
              <p:spPr bwMode="auto">
                <a:xfrm>
                  <a:off x="1662" y="1277"/>
                  <a:ext cx="16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8491" name="Text Box 187"/>
                <p:cNvSpPr txBox="1">
                  <a:spLocks noChangeArrowheads="1"/>
                </p:cNvSpPr>
                <p:nvPr/>
              </p:nvSpPr>
              <p:spPr bwMode="auto">
                <a:xfrm>
                  <a:off x="1658" y="1661"/>
                  <a:ext cx="15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8492" name="Text Box 188"/>
              <p:cNvSpPr txBox="1">
                <a:spLocks noChangeArrowheads="1"/>
              </p:cNvSpPr>
              <p:nvPr/>
            </p:nvSpPr>
            <p:spPr bwMode="auto">
              <a:xfrm>
                <a:off x="1576" y="1459"/>
                <a:ext cx="25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8493" name="Text Box 189"/>
            <p:cNvSpPr txBox="1">
              <a:spLocks noChangeArrowheads="1"/>
            </p:cNvSpPr>
            <p:nvPr/>
          </p:nvSpPr>
          <p:spPr bwMode="auto">
            <a:xfrm>
              <a:off x="2842" y="1343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494" name="Line 190"/>
            <p:cNvSpPr>
              <a:spLocks noChangeShapeType="1"/>
            </p:cNvSpPr>
            <p:nvPr/>
          </p:nvSpPr>
          <p:spPr bwMode="auto">
            <a:xfrm>
              <a:off x="3337" y="1071"/>
              <a:ext cx="144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95" name="Line 191"/>
            <p:cNvSpPr>
              <a:spLocks noChangeShapeType="1"/>
            </p:cNvSpPr>
            <p:nvPr/>
          </p:nvSpPr>
          <p:spPr bwMode="auto">
            <a:xfrm>
              <a:off x="3337" y="1895"/>
              <a:ext cx="145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96" name="Line 192"/>
            <p:cNvSpPr>
              <a:spLocks noChangeShapeType="1"/>
            </p:cNvSpPr>
            <p:nvPr/>
          </p:nvSpPr>
          <p:spPr bwMode="auto">
            <a:xfrm flipH="1">
              <a:off x="3334" y="1071"/>
              <a:ext cx="3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97" name="Line 193"/>
            <p:cNvSpPr>
              <a:spLocks noChangeShapeType="1"/>
            </p:cNvSpPr>
            <p:nvPr/>
          </p:nvSpPr>
          <p:spPr bwMode="auto">
            <a:xfrm>
              <a:off x="4793" y="1071"/>
              <a:ext cx="0" cy="41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98" name="Line 194"/>
            <p:cNvSpPr>
              <a:spLocks noChangeShapeType="1"/>
            </p:cNvSpPr>
            <p:nvPr/>
          </p:nvSpPr>
          <p:spPr bwMode="auto">
            <a:xfrm flipV="1">
              <a:off x="4793" y="1552"/>
              <a:ext cx="0" cy="3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499" name="Text Box 195"/>
            <p:cNvSpPr txBox="1">
              <a:spLocks noChangeArrowheads="1"/>
            </p:cNvSpPr>
            <p:nvPr/>
          </p:nvSpPr>
          <p:spPr bwMode="auto">
            <a:xfrm>
              <a:off x="4241" y="708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500" name="Text Box 196"/>
            <p:cNvSpPr txBox="1">
              <a:spLocks noChangeArrowheads="1"/>
            </p:cNvSpPr>
            <p:nvPr/>
          </p:nvSpPr>
          <p:spPr bwMode="auto">
            <a:xfrm>
              <a:off x="4967" y="1298"/>
              <a:ext cx="26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8501" name="Group 197"/>
            <p:cNvGrpSpPr/>
            <p:nvPr/>
          </p:nvGrpSpPr>
          <p:grpSpPr bwMode="auto">
            <a:xfrm>
              <a:off x="4502" y="723"/>
              <a:ext cx="239" cy="342"/>
              <a:chOff x="1802" y="2593"/>
              <a:chExt cx="166" cy="239"/>
            </a:xfrm>
          </p:grpSpPr>
          <p:sp>
            <p:nvSpPr>
              <p:cNvPr id="98502" name="Text Box 198"/>
              <p:cNvSpPr txBox="1">
                <a:spLocks noChangeArrowheads="1"/>
              </p:cNvSpPr>
              <p:nvPr/>
            </p:nvSpPr>
            <p:spPr bwMode="auto">
              <a:xfrm>
                <a:off x="1802" y="2593"/>
                <a:ext cx="12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503" name="Line 199"/>
              <p:cNvSpPr>
                <a:spLocks noChangeShapeType="1"/>
              </p:cNvSpPr>
              <p:nvPr/>
            </p:nvSpPr>
            <p:spPr bwMode="auto">
              <a:xfrm>
                <a:off x="1824" y="2832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8504" name="Text Box 200"/>
            <p:cNvSpPr txBox="1">
              <a:spLocks noChangeArrowheads="1"/>
            </p:cNvSpPr>
            <p:nvPr/>
          </p:nvSpPr>
          <p:spPr bwMode="auto">
            <a:xfrm>
              <a:off x="2971" y="1025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98505" name="Text Box 201"/>
            <p:cNvSpPr txBox="1">
              <a:spLocks noChangeArrowheads="1"/>
            </p:cNvSpPr>
            <p:nvPr/>
          </p:nvSpPr>
          <p:spPr bwMode="auto">
            <a:xfrm>
              <a:off x="2971" y="1661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8506" name="Rectangle 202"/>
            <p:cNvSpPr>
              <a:spLocks noChangeArrowheads="1"/>
            </p:cNvSpPr>
            <p:nvPr/>
          </p:nvSpPr>
          <p:spPr bwMode="auto">
            <a:xfrm>
              <a:off x="4196" y="1025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8539" name="Group 235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98540" name="Picture 23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541" name="Text Box 237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98544" name="Text Box 240"/>
          <p:cNvSpPr txBox="1">
            <a:spLocks noChangeArrowheads="1"/>
          </p:cNvSpPr>
          <p:nvPr/>
        </p:nvSpPr>
        <p:spPr bwMode="auto">
          <a:xfrm>
            <a:off x="5810109" y="4937000"/>
            <a:ext cx="279273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0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 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545" name="Text Box 241"/>
          <p:cNvSpPr txBox="1">
            <a:spLocks noChangeArrowheads="1"/>
          </p:cNvSpPr>
          <p:nvPr/>
        </p:nvSpPr>
        <p:spPr bwMode="auto">
          <a:xfrm>
            <a:off x="7322043" y="3642207"/>
            <a:ext cx="252031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546" name="Text Box 242"/>
          <p:cNvSpPr txBox="1">
            <a:spLocks noChangeArrowheads="1"/>
          </p:cNvSpPr>
          <p:nvPr/>
        </p:nvSpPr>
        <p:spPr bwMode="auto">
          <a:xfrm>
            <a:off x="2208213" y="4288791"/>
            <a:ext cx="7777162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0">
                <a:latin typeface="Times New Roman" panose="02020603050405020304" pitchFamily="18" charset="0"/>
              </a:rPr>
              <a:t>S</a:t>
            </a:r>
            <a:r>
              <a:rPr kumimoji="1" lang="zh-CN" altLang="zh-CN">
                <a:latin typeface="楷体_GB2312" pitchFamily="49" charset="-122"/>
              </a:rPr>
              <a:t>接通电源后很长时间</a:t>
            </a:r>
            <a:r>
              <a:rPr kumimoji="1" lang="zh-CN" altLang="en-US">
                <a:latin typeface="楷体_GB2312" pitchFamily="49" charset="-122"/>
              </a:rPr>
              <a:t>，电容充电完毕，电路达到新的稳定状态：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98547" name="Text Box 243"/>
          <p:cNvSpPr txBox="1">
            <a:spLocks noChangeArrowheads="1"/>
          </p:cNvSpPr>
          <p:nvPr/>
        </p:nvSpPr>
        <p:spPr bwMode="auto">
          <a:xfrm>
            <a:off x="2135188" y="3642838"/>
            <a:ext cx="5688012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0">
                <a:latin typeface="Times New Roman" panose="02020603050405020304" pitchFamily="18" charset="0"/>
              </a:rPr>
              <a:t>S</a:t>
            </a:r>
            <a:r>
              <a:rPr kumimoji="1" lang="zh-CN" altLang="zh-CN">
                <a:latin typeface="楷体_GB2312" pitchFamily="49" charset="-122"/>
              </a:rPr>
              <a:t>未动作前</a:t>
            </a:r>
            <a:r>
              <a:rPr kumimoji="1" lang="zh-CN" altLang="en-US">
                <a:latin typeface="楷体_GB2312" pitchFamily="49" charset="-122"/>
              </a:rPr>
              <a:t>，电路处于稳定状态：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98548" name="Rectangle 244"/>
          <p:cNvSpPr>
            <a:spLocks noChangeArrowheads="1"/>
          </p:cNvSpPr>
          <p:nvPr/>
        </p:nvSpPr>
        <p:spPr bwMode="auto">
          <a:xfrm>
            <a:off x="1992630" y="3455035"/>
            <a:ext cx="8388350" cy="27381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549" name="Text Box 245"/>
          <p:cNvSpPr txBox="1">
            <a:spLocks noChangeArrowheads="1"/>
          </p:cNvSpPr>
          <p:nvPr/>
        </p:nvSpPr>
        <p:spPr bwMode="auto">
          <a:xfrm>
            <a:off x="2243139" y="5707063"/>
            <a:ext cx="27368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/>
          <a:p>
            <a:r>
              <a:rPr kumimoji="1" lang="zh-CN" altLang="en-US" sz="2400">
                <a:latin typeface="Times New Roman" panose="02020603050405020304" pitchFamily="18" charset="0"/>
              </a:rPr>
              <a:t>前一个稳定状态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8550" name="Text Box 246"/>
          <p:cNvSpPr txBox="1">
            <a:spLocks noChangeArrowheads="1"/>
          </p:cNvSpPr>
          <p:nvPr/>
        </p:nvSpPr>
        <p:spPr bwMode="auto">
          <a:xfrm>
            <a:off x="4620262" y="5732463"/>
            <a:ext cx="17287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/>
          <a:p>
            <a:r>
              <a:rPr kumimoji="1" lang="zh-CN" altLang="en-US" sz="2400">
                <a:latin typeface="Times New Roman" panose="02020603050405020304" pitchFamily="18" charset="0"/>
              </a:rPr>
              <a:t>过渡状态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8551" name="Text Box 247"/>
          <p:cNvSpPr txBox="1">
            <a:spLocks noChangeArrowheads="1"/>
          </p:cNvSpPr>
          <p:nvPr/>
        </p:nvSpPr>
        <p:spPr bwMode="auto">
          <a:xfrm>
            <a:off x="7572375" y="3860801"/>
            <a:ext cx="25923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</a:rPr>
              <a:t>新的稳定状态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98552" name="Group 248"/>
          <p:cNvGrpSpPr/>
          <p:nvPr/>
        </p:nvGrpSpPr>
        <p:grpSpPr bwMode="auto">
          <a:xfrm>
            <a:off x="5919937" y="3789363"/>
            <a:ext cx="396875" cy="2032575"/>
            <a:chOff x="3716" y="336"/>
            <a:chExt cx="250" cy="1142"/>
          </a:xfrm>
        </p:grpSpPr>
        <p:sp>
          <p:nvSpPr>
            <p:cNvPr id="98553" name="Text Box 249"/>
            <p:cNvSpPr txBox="1">
              <a:spLocks noChangeArrowheads="1"/>
            </p:cNvSpPr>
            <p:nvPr/>
          </p:nvSpPr>
          <p:spPr bwMode="auto">
            <a:xfrm>
              <a:off x="3716" y="1185"/>
              <a:ext cx="250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00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554" name="Line 250"/>
            <p:cNvSpPr>
              <a:spLocks noChangeShapeType="1"/>
            </p:cNvSpPr>
            <p:nvPr/>
          </p:nvSpPr>
          <p:spPr bwMode="auto">
            <a:xfrm>
              <a:off x="3840" y="336"/>
              <a:ext cx="0" cy="912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8555" name="Group 251"/>
          <p:cNvGrpSpPr/>
          <p:nvPr/>
        </p:nvGrpSpPr>
        <p:grpSpPr bwMode="auto">
          <a:xfrm>
            <a:off x="6132513" y="3514731"/>
            <a:ext cx="1447800" cy="563563"/>
            <a:chOff x="3840" y="221"/>
            <a:chExt cx="912" cy="355"/>
          </a:xfrm>
        </p:grpSpPr>
        <p:sp>
          <p:nvSpPr>
            <p:cNvPr id="98556" name="Line 252"/>
            <p:cNvSpPr>
              <a:spLocks noChangeShapeType="1"/>
            </p:cNvSpPr>
            <p:nvPr/>
          </p:nvSpPr>
          <p:spPr bwMode="auto">
            <a:xfrm>
              <a:off x="3840" y="576"/>
              <a:ext cx="912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57" name="Text Box 253"/>
            <p:cNvSpPr txBox="1">
              <a:spLocks noChangeArrowheads="1"/>
            </p:cNvSpPr>
            <p:nvPr/>
          </p:nvSpPr>
          <p:spPr bwMode="auto">
            <a:xfrm>
              <a:off x="4177" y="221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8558" name="Group 254"/>
          <p:cNvGrpSpPr/>
          <p:nvPr/>
        </p:nvGrpSpPr>
        <p:grpSpPr bwMode="auto">
          <a:xfrm>
            <a:off x="3179770" y="3357564"/>
            <a:ext cx="5107004" cy="2546351"/>
            <a:chOff x="748" y="164"/>
            <a:chExt cx="3217" cy="1604"/>
          </a:xfrm>
        </p:grpSpPr>
        <p:sp>
          <p:nvSpPr>
            <p:cNvPr id="98559" name="Line 255"/>
            <p:cNvSpPr>
              <a:spLocks noChangeShapeType="1"/>
            </p:cNvSpPr>
            <p:nvPr/>
          </p:nvSpPr>
          <p:spPr bwMode="auto">
            <a:xfrm>
              <a:off x="748" y="1480"/>
              <a:ext cx="308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60" name="Line 256"/>
            <p:cNvSpPr>
              <a:spLocks noChangeShapeType="1"/>
            </p:cNvSpPr>
            <p:nvPr/>
          </p:nvSpPr>
          <p:spPr bwMode="auto">
            <a:xfrm flipV="1">
              <a:off x="1655" y="300"/>
              <a:ext cx="19" cy="137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61" name="Text Box 257"/>
            <p:cNvSpPr txBox="1">
              <a:spLocks noChangeArrowheads="1"/>
            </p:cNvSpPr>
            <p:nvPr/>
          </p:nvSpPr>
          <p:spPr bwMode="auto">
            <a:xfrm>
              <a:off x="1687" y="164"/>
              <a:ext cx="32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562" name="Text Box 258"/>
            <p:cNvSpPr txBox="1">
              <a:spLocks noChangeArrowheads="1"/>
            </p:cNvSpPr>
            <p:nvPr/>
          </p:nvSpPr>
          <p:spPr bwMode="auto">
            <a:xfrm>
              <a:off x="3787" y="1420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563" name="Text Box 259"/>
            <p:cNvSpPr txBox="1">
              <a:spLocks noChangeArrowheads="1"/>
            </p:cNvSpPr>
            <p:nvPr/>
          </p:nvSpPr>
          <p:spPr bwMode="auto">
            <a:xfrm>
              <a:off x="1699" y="1517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8564" name="Line 260"/>
          <p:cNvSpPr>
            <a:spLocks noChangeShapeType="1"/>
          </p:cNvSpPr>
          <p:nvPr/>
        </p:nvSpPr>
        <p:spPr bwMode="auto">
          <a:xfrm>
            <a:off x="3540125" y="5446713"/>
            <a:ext cx="106680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565" name="Text Box 261"/>
          <p:cNvSpPr txBox="1">
            <a:spLocks noChangeArrowheads="1"/>
          </p:cNvSpPr>
          <p:nvPr/>
        </p:nvSpPr>
        <p:spPr bwMode="auto">
          <a:xfrm>
            <a:off x="5052695" y="4219133"/>
            <a:ext cx="86995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en-US" altLang="zh-CN" sz="4800" b="0"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kumimoji="1"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566" name="Freeform 262"/>
          <p:cNvSpPr/>
          <p:nvPr/>
        </p:nvSpPr>
        <p:spPr bwMode="auto">
          <a:xfrm>
            <a:off x="4619625" y="4078288"/>
            <a:ext cx="1512888" cy="1344612"/>
          </a:xfrm>
          <a:custGeom>
            <a:avLst/>
            <a:gdLst>
              <a:gd name="T0" fmla="*/ 0 w 663"/>
              <a:gd name="T1" fmla="*/ 530 h 530"/>
              <a:gd name="T2" fmla="*/ 94 w 663"/>
              <a:gd name="T3" fmla="*/ 276 h 530"/>
              <a:gd name="T4" fmla="*/ 220 w 663"/>
              <a:gd name="T5" fmla="*/ 90 h 530"/>
              <a:gd name="T6" fmla="*/ 409 w 663"/>
              <a:gd name="T7" fmla="*/ 21 h 530"/>
              <a:gd name="T8" fmla="*/ 582 w 663"/>
              <a:gd name="T9" fmla="*/ 3 h 530"/>
              <a:gd name="T10" fmla="*/ 663 w 663"/>
              <a:gd name="T11" fmla="*/ 3 h 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28575" cap="flat" cmpd="sng">
            <a:solidFill>
              <a:srgbClr val="00FFFF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8567" name="Group 263"/>
          <p:cNvGrpSpPr/>
          <p:nvPr/>
        </p:nvGrpSpPr>
        <p:grpSpPr bwMode="auto">
          <a:xfrm>
            <a:off x="3611563" y="3933859"/>
            <a:ext cx="4400550" cy="1528763"/>
            <a:chOff x="1020" y="1616"/>
            <a:chExt cx="2772" cy="963"/>
          </a:xfrm>
        </p:grpSpPr>
        <p:sp>
          <p:nvSpPr>
            <p:cNvPr id="98568" name="Line 264"/>
            <p:cNvSpPr>
              <a:spLocks noChangeShapeType="1"/>
            </p:cNvSpPr>
            <p:nvPr/>
          </p:nvSpPr>
          <p:spPr bwMode="auto">
            <a:xfrm>
              <a:off x="1020" y="2579"/>
              <a:ext cx="64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69" name="Line 265"/>
            <p:cNvSpPr>
              <a:spLocks noChangeShapeType="1"/>
            </p:cNvSpPr>
            <p:nvPr/>
          </p:nvSpPr>
          <p:spPr bwMode="auto">
            <a:xfrm>
              <a:off x="2880" y="2568"/>
              <a:ext cx="91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70" name="Freeform 266"/>
            <p:cNvSpPr/>
            <p:nvPr/>
          </p:nvSpPr>
          <p:spPr bwMode="auto">
            <a:xfrm flipV="1">
              <a:off x="1655" y="1933"/>
              <a:ext cx="1225" cy="635"/>
            </a:xfrm>
            <a:custGeom>
              <a:avLst/>
              <a:gdLst>
                <a:gd name="T0" fmla="*/ 0 w 663"/>
                <a:gd name="T1" fmla="*/ 530 h 530"/>
                <a:gd name="T2" fmla="*/ 94 w 663"/>
                <a:gd name="T3" fmla="*/ 276 h 530"/>
                <a:gd name="T4" fmla="*/ 220 w 663"/>
                <a:gd name="T5" fmla="*/ 90 h 530"/>
                <a:gd name="T6" fmla="*/ 409 w 663"/>
                <a:gd name="T7" fmla="*/ 21 h 530"/>
                <a:gd name="T8" fmla="*/ 582 w 663"/>
                <a:gd name="T9" fmla="*/ 3 h 530"/>
                <a:gd name="T10" fmla="*/ 663 w 663"/>
                <a:gd name="T11" fmla="*/ 3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3" h="530">
                  <a:moveTo>
                    <a:pt x="0" y="530"/>
                  </a:moveTo>
                  <a:cubicBezTo>
                    <a:pt x="16" y="488"/>
                    <a:pt x="57" y="349"/>
                    <a:pt x="94" y="276"/>
                  </a:cubicBezTo>
                  <a:cubicBezTo>
                    <a:pt x="131" y="203"/>
                    <a:pt x="168" y="132"/>
                    <a:pt x="220" y="90"/>
                  </a:cubicBezTo>
                  <a:cubicBezTo>
                    <a:pt x="272" y="48"/>
                    <a:pt x="349" y="36"/>
                    <a:pt x="409" y="21"/>
                  </a:cubicBezTo>
                  <a:cubicBezTo>
                    <a:pt x="469" y="6"/>
                    <a:pt x="540" y="6"/>
                    <a:pt x="582" y="3"/>
                  </a:cubicBezTo>
                  <a:cubicBezTo>
                    <a:pt x="624" y="0"/>
                    <a:pt x="651" y="3"/>
                    <a:pt x="663" y="3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71" name="Line 267"/>
            <p:cNvSpPr>
              <a:spLocks noChangeShapeType="1"/>
            </p:cNvSpPr>
            <p:nvPr/>
          </p:nvSpPr>
          <p:spPr bwMode="auto">
            <a:xfrm>
              <a:off x="1655" y="1933"/>
              <a:ext cx="0" cy="6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72" name="Line 268"/>
            <p:cNvSpPr>
              <a:spLocks noChangeShapeType="1"/>
            </p:cNvSpPr>
            <p:nvPr/>
          </p:nvSpPr>
          <p:spPr bwMode="auto">
            <a:xfrm flipV="1">
              <a:off x="1974" y="2161"/>
              <a:ext cx="1032" cy="20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73" name="Text Box 269"/>
            <p:cNvSpPr txBox="1">
              <a:spLocks noChangeArrowheads="1"/>
            </p:cNvSpPr>
            <p:nvPr/>
          </p:nvSpPr>
          <p:spPr bwMode="auto">
            <a:xfrm>
              <a:off x="2942" y="2024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8574" name="Object 270"/>
            <p:cNvGraphicFramePr>
              <a:graphicFrameLocks noChangeAspect="1"/>
            </p:cNvGraphicFramePr>
            <p:nvPr/>
          </p:nvGraphicFramePr>
          <p:xfrm>
            <a:off x="1073" y="1616"/>
            <a:ext cx="292" cy="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780" name="公式" r:id="rId3" imgW="342900" imgH="596900" progId="Equation.3">
                    <p:embed/>
                  </p:oleObj>
                </mc:Choice>
                <mc:Fallback>
                  <p:oleObj name="公式" r:id="rId3" imgW="342900" imgH="596900" progId="Equation.3">
                    <p:embed/>
                    <p:pic>
                      <p:nvPicPr>
                        <p:cNvPr id="0" name="Object 2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3" y="1616"/>
                          <a:ext cx="292" cy="5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8575" name="AutoShape 271" descr="羊皮纸"/>
          <p:cNvSpPr>
            <a:spLocks noChangeArrowheads="1"/>
          </p:cNvSpPr>
          <p:nvPr/>
        </p:nvSpPr>
        <p:spPr bwMode="auto">
          <a:xfrm>
            <a:off x="7609205" y="4797425"/>
            <a:ext cx="2113280" cy="576580"/>
          </a:xfrm>
          <a:prstGeom prst="wedgeRoundRectCallout">
            <a:avLst>
              <a:gd name="adj1" fmla="val -118218"/>
              <a:gd name="adj2" fmla="val 45866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有一过渡期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电容电路的过渡状态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9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9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8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0"/>
                                        <p:tgtEl>
                                          <p:spTgt spid="9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8549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8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8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5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855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8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0" fill="hold"/>
                                        <p:tgtEl>
                                          <p:spTgt spid="98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0" fill="hold"/>
                                        <p:tgtEl>
                                          <p:spTgt spid="98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5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855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5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8550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8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0" dur="2000"/>
                                        <p:tgtEl>
                                          <p:spTgt spid="98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8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39" grpId="0" bldLvl="0" animBg="1"/>
      <p:bldP spid="98544" grpId="0" bldLvl="0" animBg="1" autoUpdateAnimBg="0"/>
      <p:bldP spid="98545" grpId="0" bldLvl="0" animBg="1" autoUpdateAnimBg="0"/>
      <p:bldP spid="98546" grpId="0" bldLvl="0" animBg="1"/>
      <p:bldP spid="98547" grpId="0" bldLvl="0" animBg="1"/>
      <p:bldP spid="98548" grpId="0" bldLvl="0" animBg="1"/>
      <p:bldP spid="98549" grpId="0" autoUpdateAnimBg="0" build="p"/>
      <p:bldP spid="98550" grpId="0" autoUpdateAnimBg="0" build="p"/>
      <p:bldP spid="98551" grpId="0" autoUpdateAnimBg="0" build="p"/>
      <p:bldP spid="98564" grpId="0" bldLvl="0" animBg="1"/>
      <p:bldP spid="98565" grpId="0" bldLvl="0" animBg="1" autoUpdateAnimBg="0"/>
      <p:bldP spid="98566" grpId="0" bldLvl="0" animBg="1"/>
      <p:bldP spid="98575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483554" y="1478756"/>
            <a:ext cx="15113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3-2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1851025" y="1393508"/>
            <a:ext cx="477964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=0</a:t>
            </a:r>
            <a:r>
              <a:rPr kumimoji="1" lang="zh-CN" altLang="zh-CN">
                <a:latin typeface="楷体_GB2312" pitchFamily="49" charset="-122"/>
              </a:rPr>
              <a:t>时</a:t>
            </a:r>
            <a:r>
              <a:rPr kumimoji="1" lang="en-US" altLang="zh-CN">
                <a:latin typeface="楷体_GB2312" pitchFamily="49" charset="-122"/>
              </a:rPr>
              <a:t>,</a:t>
            </a:r>
            <a:r>
              <a:rPr kumimoji="1" lang="zh-CN" altLang="en-US">
                <a:latin typeface="楷体_GB2312" pitchFamily="49" charset="-122"/>
              </a:rPr>
              <a:t>开关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en-US">
                <a:latin typeface="楷体_GB2312" pitchFamily="49" charset="-122"/>
              </a:rPr>
              <a:t>打开，</a:t>
            </a:r>
            <a:endParaRPr kumimoji="1" lang="zh-CN" altLang="en-US">
              <a:latin typeface="楷体_GB2312" pitchFamily="49" charset="-122"/>
            </a:endParaRPr>
          </a:p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>
                <a:latin typeface="楷体_GB2312" pitchFamily="49" charset="-122"/>
              </a:rPr>
              <a:t>求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&gt;0</a:t>
            </a:r>
            <a:r>
              <a:rPr kumimoji="1" lang="zh-CN" altLang="en-US">
                <a:latin typeface="楷体_GB2312" pitchFamily="49" charset="-122"/>
              </a:rPr>
              <a:t>后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>
                <a:latin typeface="楷体_GB2312" pitchFamily="49" charset="-122"/>
              </a:rPr>
              <a:t>的变化规律。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771209" y="2708756"/>
            <a:ext cx="576262" cy="52324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1397635" y="2567305"/>
            <a:ext cx="486346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楷体_GB2312" pitchFamily="49" charset="-122"/>
              </a:rPr>
              <a:t>这是</a:t>
            </a: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RL</a:t>
            </a:r>
            <a:r>
              <a:rPr lang="zh-CN" altLang="en-US" dirty="0">
                <a:latin typeface="楷体_GB2312" pitchFamily="49" charset="-122"/>
              </a:rPr>
              <a:t>电路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零状态响应</a:t>
            </a:r>
            <a:r>
              <a:rPr lang="zh-CN" altLang="en-US" dirty="0">
                <a:latin typeface="楷体_GB2312" pitchFamily="49" charset="-122"/>
              </a:rPr>
              <a:t>问题，</a:t>
            </a:r>
            <a:endParaRPr lang="zh-CN" altLang="en-US" dirty="0">
              <a:latin typeface="楷体_GB2312" pitchFamily="49" charset="-122"/>
            </a:endParaRPr>
          </a:p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楷体_GB2312" pitchFamily="49" charset="-122"/>
              </a:rPr>
              <a:t>先化简电路，有：</a:t>
            </a:r>
            <a:endParaRPr lang="zh-CN" altLang="en-US" dirty="0">
              <a:latin typeface="楷体_GB2312" pitchFamily="49" charset="-122"/>
            </a:endParaRPr>
          </a:p>
        </p:txBody>
      </p:sp>
      <p:graphicFrame>
        <p:nvGraphicFramePr>
          <p:cNvPr id="60516" name="Object 100"/>
          <p:cNvGraphicFramePr>
            <a:graphicFrameLocks noChangeAspect="1"/>
          </p:cNvGraphicFramePr>
          <p:nvPr/>
        </p:nvGraphicFramePr>
        <p:xfrm>
          <a:off x="557848" y="3718560"/>
          <a:ext cx="467995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88" name="公式" r:id="rId1" imgW="2946400" imgH="609600" progId="Equation.3">
                  <p:embed/>
                </p:oleObj>
              </mc:Choice>
              <mc:Fallback>
                <p:oleObj name="公式" r:id="rId1" imgW="2946400" imgH="609600" progId="Equation.3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848" y="3718560"/>
                        <a:ext cx="467995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18" name="Object 102"/>
          <p:cNvGraphicFramePr>
            <a:graphicFrameLocks noChangeAspect="1"/>
          </p:cNvGraphicFramePr>
          <p:nvPr/>
        </p:nvGraphicFramePr>
        <p:xfrm>
          <a:off x="5381944" y="3646839"/>
          <a:ext cx="3313112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89" name="公式" r:id="rId3" imgW="2171700" imgH="673100" progId="Equation.3">
                  <p:embed/>
                </p:oleObj>
              </mc:Choice>
              <mc:Fallback>
                <p:oleObj name="公式" r:id="rId3" imgW="2171700" imgH="673100" progId="Equation.3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944" y="3646839"/>
                        <a:ext cx="3313112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570" name="Group 154"/>
          <p:cNvGrpSpPr/>
          <p:nvPr/>
        </p:nvGrpSpPr>
        <p:grpSpPr bwMode="auto">
          <a:xfrm>
            <a:off x="10709594" y="3546827"/>
            <a:ext cx="1141412" cy="522287"/>
            <a:chOff x="3473" y="1161"/>
            <a:chExt cx="719" cy="329"/>
          </a:xfrm>
        </p:grpSpPr>
        <p:sp>
          <p:nvSpPr>
            <p:cNvPr id="60477" name="AutoShape 61"/>
            <p:cNvSpPr>
              <a:spLocks noChangeArrowheads="1"/>
            </p:cNvSpPr>
            <p:nvPr/>
          </p:nvSpPr>
          <p:spPr bwMode="auto">
            <a:xfrm>
              <a:off x="3473" y="1207"/>
              <a:ext cx="135" cy="272"/>
            </a:xfrm>
            <a:prstGeom prst="downArrow">
              <a:avLst>
                <a:gd name="adj1" fmla="val 50000"/>
                <a:gd name="adj2" fmla="val 92593"/>
              </a:avLst>
            </a:prstGeom>
            <a:solidFill>
              <a:srgbClr val="00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99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0521" name="Text Box 105"/>
            <p:cNvSpPr txBox="1">
              <a:spLocks noChangeArrowheads="1"/>
            </p:cNvSpPr>
            <p:nvPr/>
          </p:nvSpPr>
          <p:spPr bwMode="auto">
            <a:xfrm>
              <a:off x="3651" y="1161"/>
              <a:ext cx="54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 &gt;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60526" name="Group 110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60527" name="Picture 111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528" name="Text Box 112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0529" name="Group 113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60530" name="Picture 114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531" name="Text Box 115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60594" name="Object 178"/>
          <p:cNvGraphicFramePr>
            <a:graphicFrameLocks noChangeAspect="1"/>
          </p:cNvGraphicFramePr>
          <p:nvPr/>
        </p:nvGraphicFramePr>
        <p:xfrm>
          <a:off x="557456" y="4797142"/>
          <a:ext cx="17272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90" name="Equation" r:id="rId6" imgW="762000" imgH="368300" progId="Equation.DSMT4">
                  <p:embed/>
                </p:oleObj>
              </mc:Choice>
              <mc:Fallback>
                <p:oleObj name="Equation" r:id="rId6" imgW="762000" imgH="368300" progId="Equation.DSMT4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456" y="4797142"/>
                        <a:ext cx="17272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95" name="Object 179"/>
          <p:cNvGraphicFramePr>
            <a:graphicFrameLocks noChangeAspect="1"/>
          </p:cNvGraphicFramePr>
          <p:nvPr/>
        </p:nvGraphicFramePr>
        <p:xfrm>
          <a:off x="2429664" y="4941570"/>
          <a:ext cx="36004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91" name="公式" r:id="rId8" imgW="1968500" imgH="342900" progId="Equation.3">
                  <p:embed/>
                </p:oleObj>
              </mc:Choice>
              <mc:Fallback>
                <p:oleObj name="公式" r:id="rId8" imgW="1968500" imgH="342900" progId="Equation.3">
                  <p:embed/>
                  <p:pic>
                    <p:nvPicPr>
                      <p:cNvPr id="0" name="Object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9664" y="4941570"/>
                        <a:ext cx="360045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96" name="Object 180"/>
          <p:cNvGraphicFramePr>
            <a:graphicFrameLocks noChangeAspect="1"/>
          </p:cNvGraphicFramePr>
          <p:nvPr/>
        </p:nvGraphicFramePr>
        <p:xfrm>
          <a:off x="1726009" y="5590574"/>
          <a:ext cx="60325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92" name="公式" r:id="rId10" imgW="3136900" imgH="368300" progId="Equation.3">
                  <p:embed/>
                </p:oleObj>
              </mc:Choice>
              <mc:Fallback>
                <p:oleObj name="公式" r:id="rId10" imgW="3136900" imgH="368300" progId="Equation.3">
                  <p:embed/>
                  <p:pic>
                    <p:nvPicPr>
                      <p:cNvPr id="0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6009" y="5590574"/>
                        <a:ext cx="6032500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608" name="Group 192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60609" name="Picture 193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610" name="Text Box 194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60620" name="Group 204"/>
          <p:cNvGrpSpPr/>
          <p:nvPr/>
        </p:nvGrpSpPr>
        <p:grpSpPr bwMode="auto">
          <a:xfrm>
            <a:off x="6656074" y="1235079"/>
            <a:ext cx="4783136" cy="2151063"/>
            <a:chOff x="114" y="552"/>
            <a:chExt cx="3013" cy="1355"/>
          </a:xfrm>
        </p:grpSpPr>
        <p:sp>
          <p:nvSpPr>
            <p:cNvPr id="60536" name="Line 120"/>
            <p:cNvSpPr>
              <a:spLocks noChangeShapeType="1"/>
            </p:cNvSpPr>
            <p:nvPr/>
          </p:nvSpPr>
          <p:spPr bwMode="auto">
            <a:xfrm>
              <a:off x="612" y="909"/>
              <a:ext cx="0" cy="99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39" name="Text Box 123"/>
            <p:cNvSpPr txBox="1">
              <a:spLocks noChangeArrowheads="1"/>
            </p:cNvSpPr>
            <p:nvPr/>
          </p:nvSpPr>
          <p:spPr bwMode="auto">
            <a:xfrm>
              <a:off x="1446" y="1480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40" name="Text Box 124"/>
            <p:cNvSpPr txBox="1">
              <a:spLocks noChangeArrowheads="1"/>
            </p:cNvSpPr>
            <p:nvPr/>
          </p:nvSpPr>
          <p:spPr bwMode="auto">
            <a:xfrm>
              <a:off x="1059" y="1207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41" name="Text Box 125"/>
            <p:cNvSpPr txBox="1">
              <a:spLocks noChangeArrowheads="1"/>
            </p:cNvSpPr>
            <p:nvPr/>
          </p:nvSpPr>
          <p:spPr bwMode="auto">
            <a:xfrm>
              <a:off x="1733" y="934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42" name="Text Box 126"/>
            <p:cNvSpPr txBox="1">
              <a:spLocks noChangeArrowheads="1"/>
            </p:cNvSpPr>
            <p:nvPr/>
          </p:nvSpPr>
          <p:spPr bwMode="auto">
            <a:xfrm>
              <a:off x="1733" y="1524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43" name="Text Box 127"/>
            <p:cNvSpPr txBox="1">
              <a:spLocks noChangeArrowheads="1"/>
            </p:cNvSpPr>
            <p:nvPr/>
          </p:nvSpPr>
          <p:spPr bwMode="auto">
            <a:xfrm>
              <a:off x="1746" y="1161"/>
              <a:ext cx="37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44" name="Text Box 128"/>
            <p:cNvSpPr txBox="1">
              <a:spLocks noChangeArrowheads="1"/>
            </p:cNvSpPr>
            <p:nvPr/>
          </p:nvSpPr>
          <p:spPr bwMode="auto">
            <a:xfrm>
              <a:off x="1325" y="1162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45" name="Text Box 129"/>
            <p:cNvSpPr txBox="1">
              <a:spLocks noChangeArrowheads="1"/>
            </p:cNvSpPr>
            <p:nvPr/>
          </p:nvSpPr>
          <p:spPr bwMode="auto">
            <a:xfrm>
              <a:off x="1223" y="552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46" name="Line 130"/>
            <p:cNvSpPr>
              <a:spLocks noChangeShapeType="1"/>
            </p:cNvSpPr>
            <p:nvPr/>
          </p:nvSpPr>
          <p:spPr bwMode="auto">
            <a:xfrm flipH="1" flipV="1">
              <a:off x="612" y="909"/>
              <a:ext cx="245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47" name="Line 131"/>
            <p:cNvSpPr>
              <a:spLocks noChangeShapeType="1"/>
            </p:cNvSpPr>
            <p:nvPr/>
          </p:nvSpPr>
          <p:spPr bwMode="auto">
            <a:xfrm>
              <a:off x="612" y="1906"/>
              <a:ext cx="245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49" name="Line 133"/>
            <p:cNvSpPr>
              <a:spLocks noChangeShapeType="1"/>
            </p:cNvSpPr>
            <p:nvPr/>
          </p:nvSpPr>
          <p:spPr bwMode="auto">
            <a:xfrm>
              <a:off x="1687" y="909"/>
              <a:ext cx="0" cy="2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50" name="Line 134"/>
            <p:cNvSpPr>
              <a:spLocks noChangeShapeType="1"/>
            </p:cNvSpPr>
            <p:nvPr/>
          </p:nvSpPr>
          <p:spPr bwMode="auto">
            <a:xfrm>
              <a:off x="1028" y="909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51" name="Line 135"/>
            <p:cNvSpPr>
              <a:spLocks noChangeShapeType="1"/>
            </p:cNvSpPr>
            <p:nvPr/>
          </p:nvSpPr>
          <p:spPr bwMode="auto">
            <a:xfrm flipV="1">
              <a:off x="1028" y="1453"/>
              <a:ext cx="0" cy="4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52" name="Text Box 136"/>
            <p:cNvSpPr txBox="1">
              <a:spLocks noChangeArrowheads="1"/>
            </p:cNvSpPr>
            <p:nvPr/>
          </p:nvSpPr>
          <p:spPr bwMode="auto">
            <a:xfrm>
              <a:off x="1908" y="552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53" name="Text Box 137"/>
            <p:cNvSpPr txBox="1">
              <a:spLocks noChangeArrowheads="1"/>
            </p:cNvSpPr>
            <p:nvPr/>
          </p:nvSpPr>
          <p:spPr bwMode="auto">
            <a:xfrm>
              <a:off x="114" y="1026"/>
              <a:ext cx="50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54" name="Line 138"/>
            <p:cNvSpPr>
              <a:spLocks noChangeShapeType="1"/>
            </p:cNvSpPr>
            <p:nvPr/>
          </p:nvSpPr>
          <p:spPr bwMode="auto">
            <a:xfrm>
              <a:off x="1028" y="1135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55" name="Line 139"/>
            <p:cNvSpPr>
              <a:spLocks noChangeShapeType="1"/>
            </p:cNvSpPr>
            <p:nvPr/>
          </p:nvSpPr>
          <p:spPr bwMode="auto">
            <a:xfrm flipV="1">
              <a:off x="938" y="1181"/>
              <a:ext cx="227" cy="18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56" name="Line 140"/>
            <p:cNvSpPr>
              <a:spLocks noChangeShapeType="1"/>
            </p:cNvSpPr>
            <p:nvPr/>
          </p:nvSpPr>
          <p:spPr bwMode="auto">
            <a:xfrm flipH="1">
              <a:off x="3062" y="909"/>
              <a:ext cx="0" cy="99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557" name="Line 141"/>
            <p:cNvSpPr>
              <a:spLocks noChangeShapeType="1"/>
            </p:cNvSpPr>
            <p:nvPr/>
          </p:nvSpPr>
          <p:spPr bwMode="auto">
            <a:xfrm>
              <a:off x="2472" y="909"/>
              <a:ext cx="0" cy="99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559" name="Line 143"/>
            <p:cNvSpPr>
              <a:spLocks noChangeShapeType="1"/>
            </p:cNvSpPr>
            <p:nvPr/>
          </p:nvSpPr>
          <p:spPr bwMode="auto">
            <a:xfrm flipV="1">
              <a:off x="612" y="1026"/>
              <a:ext cx="0" cy="3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560" name="Text Box 144"/>
            <p:cNvSpPr txBox="1">
              <a:spLocks noChangeArrowheads="1"/>
            </p:cNvSpPr>
            <p:nvPr/>
          </p:nvSpPr>
          <p:spPr bwMode="auto">
            <a:xfrm rot="16200000">
              <a:off x="1961" y="1174"/>
              <a:ext cx="62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61" name="Text Box 145"/>
            <p:cNvSpPr txBox="1">
              <a:spLocks noChangeArrowheads="1"/>
            </p:cNvSpPr>
            <p:nvPr/>
          </p:nvSpPr>
          <p:spPr bwMode="auto">
            <a:xfrm rot="16200000">
              <a:off x="2501" y="1174"/>
              <a:ext cx="62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300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62" name="Rectangle 146"/>
            <p:cNvSpPr>
              <a:spLocks noChangeArrowheads="1"/>
            </p:cNvSpPr>
            <p:nvPr/>
          </p:nvSpPr>
          <p:spPr bwMode="auto">
            <a:xfrm rot="5400000">
              <a:off x="2332" y="1261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63" name="Rectangle 147"/>
            <p:cNvSpPr>
              <a:spLocks noChangeArrowheads="1"/>
            </p:cNvSpPr>
            <p:nvPr/>
          </p:nvSpPr>
          <p:spPr bwMode="auto">
            <a:xfrm rot="5400000">
              <a:off x="2910" y="1262"/>
              <a:ext cx="29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64" name="Rectangle 148"/>
            <p:cNvSpPr>
              <a:spLocks noChangeArrowheads="1"/>
            </p:cNvSpPr>
            <p:nvPr/>
          </p:nvSpPr>
          <p:spPr bwMode="auto">
            <a:xfrm>
              <a:off x="1948" y="842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65" name="Rectangle 149"/>
            <p:cNvSpPr>
              <a:spLocks noChangeArrowheads="1"/>
            </p:cNvSpPr>
            <p:nvPr/>
          </p:nvSpPr>
          <p:spPr bwMode="auto">
            <a:xfrm>
              <a:off x="1223" y="842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97" name="Line 181"/>
            <p:cNvSpPr>
              <a:spLocks noChangeShapeType="1"/>
            </p:cNvSpPr>
            <p:nvPr/>
          </p:nvSpPr>
          <p:spPr bwMode="auto">
            <a:xfrm flipH="1">
              <a:off x="1697" y="1500"/>
              <a:ext cx="4" cy="4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0611" name="Group 195"/>
            <p:cNvGrpSpPr/>
            <p:nvPr/>
          </p:nvGrpSpPr>
          <p:grpSpPr bwMode="auto">
            <a:xfrm>
              <a:off x="431" y="1344"/>
              <a:ext cx="363" cy="363"/>
              <a:chOff x="431" y="1389"/>
              <a:chExt cx="363" cy="363"/>
            </a:xfrm>
          </p:grpSpPr>
          <p:sp>
            <p:nvSpPr>
              <p:cNvPr id="60537" name="Oval 121"/>
              <p:cNvSpPr>
                <a:spLocks noChangeArrowheads="1"/>
              </p:cNvSpPr>
              <p:nvPr/>
            </p:nvSpPr>
            <p:spPr bwMode="auto">
              <a:xfrm>
                <a:off x="431" y="1389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558" name="Line 142"/>
              <p:cNvSpPr>
                <a:spLocks noChangeShapeType="1"/>
              </p:cNvSpPr>
              <p:nvPr/>
            </p:nvSpPr>
            <p:spPr bwMode="auto">
              <a:xfrm>
                <a:off x="431" y="1570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0615" name="Group 199"/>
            <p:cNvGrpSpPr/>
            <p:nvPr/>
          </p:nvGrpSpPr>
          <p:grpSpPr bwMode="auto">
            <a:xfrm rot="10800000">
              <a:off x="1691" y="1127"/>
              <a:ext cx="90" cy="363"/>
              <a:chOff x="1565" y="2614"/>
              <a:chExt cx="90" cy="486"/>
            </a:xfrm>
          </p:grpSpPr>
          <p:sp>
            <p:nvSpPr>
              <p:cNvPr id="60616" name="Arc 200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617" name="Arc 201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618" name="Arc 202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619" name="Arc 203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0538" name="Line 122"/>
            <p:cNvSpPr>
              <a:spLocks noChangeShapeType="1"/>
            </p:cNvSpPr>
            <p:nvPr/>
          </p:nvSpPr>
          <p:spPr bwMode="auto">
            <a:xfrm>
              <a:off x="1701" y="1525"/>
              <a:ext cx="0" cy="317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626" name="Group 210"/>
          <p:cNvGrpSpPr/>
          <p:nvPr/>
        </p:nvGrpSpPr>
        <p:grpSpPr bwMode="auto">
          <a:xfrm>
            <a:off x="8325190" y="4210050"/>
            <a:ext cx="3438539" cy="1544638"/>
            <a:chOff x="3561" y="844"/>
            <a:chExt cx="2166" cy="973"/>
          </a:xfrm>
        </p:grpSpPr>
        <p:sp>
          <p:nvSpPr>
            <p:cNvPr id="60572" name="Line 156"/>
            <p:cNvSpPr>
              <a:spLocks noChangeShapeType="1"/>
            </p:cNvSpPr>
            <p:nvPr/>
          </p:nvSpPr>
          <p:spPr bwMode="auto">
            <a:xfrm>
              <a:off x="4061" y="864"/>
              <a:ext cx="0" cy="9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75" name="Text Box 159"/>
            <p:cNvSpPr txBox="1">
              <a:spLocks noChangeArrowheads="1"/>
            </p:cNvSpPr>
            <p:nvPr/>
          </p:nvSpPr>
          <p:spPr bwMode="auto">
            <a:xfrm>
              <a:off x="4424" y="1389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76" name="Text Box 160"/>
            <p:cNvSpPr txBox="1">
              <a:spLocks noChangeArrowheads="1"/>
            </p:cNvSpPr>
            <p:nvPr/>
          </p:nvSpPr>
          <p:spPr bwMode="auto">
            <a:xfrm>
              <a:off x="4741" y="844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77" name="Text Box 161"/>
            <p:cNvSpPr txBox="1">
              <a:spLocks noChangeArrowheads="1"/>
            </p:cNvSpPr>
            <p:nvPr/>
          </p:nvSpPr>
          <p:spPr bwMode="auto">
            <a:xfrm>
              <a:off x="4741" y="1434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78" name="Text Box 162"/>
            <p:cNvSpPr txBox="1">
              <a:spLocks noChangeArrowheads="1"/>
            </p:cNvSpPr>
            <p:nvPr/>
          </p:nvSpPr>
          <p:spPr bwMode="auto">
            <a:xfrm>
              <a:off x="4744" y="1116"/>
              <a:ext cx="37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79" name="Text Box 163"/>
            <p:cNvSpPr txBox="1">
              <a:spLocks noChangeArrowheads="1"/>
            </p:cNvSpPr>
            <p:nvPr/>
          </p:nvSpPr>
          <p:spPr bwMode="auto">
            <a:xfrm>
              <a:off x="4289" y="1091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80" name="Line 164"/>
            <p:cNvSpPr>
              <a:spLocks noChangeShapeType="1"/>
            </p:cNvSpPr>
            <p:nvPr/>
          </p:nvSpPr>
          <p:spPr bwMode="auto">
            <a:xfrm flipH="1" flipV="1">
              <a:off x="4061" y="864"/>
              <a:ext cx="122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81" name="Line 165"/>
            <p:cNvSpPr>
              <a:spLocks noChangeShapeType="1"/>
            </p:cNvSpPr>
            <p:nvPr/>
          </p:nvSpPr>
          <p:spPr bwMode="auto">
            <a:xfrm>
              <a:off x="4061" y="1817"/>
              <a:ext cx="122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82" name="Line 166"/>
            <p:cNvSpPr>
              <a:spLocks noChangeShapeType="1"/>
            </p:cNvSpPr>
            <p:nvPr/>
          </p:nvSpPr>
          <p:spPr bwMode="auto">
            <a:xfrm flipH="1" flipV="1">
              <a:off x="4694" y="1434"/>
              <a:ext cx="2" cy="38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83" name="Line 167"/>
            <p:cNvSpPr>
              <a:spLocks noChangeShapeType="1"/>
            </p:cNvSpPr>
            <p:nvPr/>
          </p:nvSpPr>
          <p:spPr bwMode="auto">
            <a:xfrm>
              <a:off x="4696" y="864"/>
              <a:ext cx="0" cy="2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84" name="Text Box 168"/>
            <p:cNvSpPr txBox="1">
              <a:spLocks noChangeArrowheads="1"/>
            </p:cNvSpPr>
            <p:nvPr/>
          </p:nvSpPr>
          <p:spPr bwMode="auto">
            <a:xfrm>
              <a:off x="3561" y="926"/>
              <a:ext cx="50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85" name="Line 169"/>
            <p:cNvSpPr>
              <a:spLocks noChangeShapeType="1"/>
            </p:cNvSpPr>
            <p:nvPr/>
          </p:nvSpPr>
          <p:spPr bwMode="auto">
            <a:xfrm flipH="1">
              <a:off x="5286" y="864"/>
              <a:ext cx="0" cy="9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587" name="Line 171"/>
            <p:cNvSpPr>
              <a:spLocks noChangeShapeType="1"/>
            </p:cNvSpPr>
            <p:nvPr/>
          </p:nvSpPr>
          <p:spPr bwMode="auto">
            <a:xfrm flipV="1">
              <a:off x="4059" y="936"/>
              <a:ext cx="0" cy="31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588" name="Text Box 172"/>
            <p:cNvSpPr txBox="1">
              <a:spLocks noChangeArrowheads="1"/>
            </p:cNvSpPr>
            <p:nvPr/>
          </p:nvSpPr>
          <p:spPr bwMode="auto">
            <a:xfrm>
              <a:off x="5337" y="1118"/>
              <a:ext cx="3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eq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589" name="Rectangle 173"/>
            <p:cNvSpPr>
              <a:spLocks noChangeArrowheads="1"/>
            </p:cNvSpPr>
            <p:nvPr/>
          </p:nvSpPr>
          <p:spPr bwMode="auto">
            <a:xfrm rot="5400000">
              <a:off x="5140" y="1217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0613" name="Group 197"/>
            <p:cNvGrpSpPr/>
            <p:nvPr/>
          </p:nvGrpSpPr>
          <p:grpSpPr bwMode="auto">
            <a:xfrm>
              <a:off x="3879" y="1253"/>
              <a:ext cx="363" cy="363"/>
              <a:chOff x="3879" y="1117"/>
              <a:chExt cx="363" cy="363"/>
            </a:xfrm>
          </p:grpSpPr>
          <p:sp>
            <p:nvSpPr>
              <p:cNvPr id="60573" name="Oval 157"/>
              <p:cNvSpPr>
                <a:spLocks noChangeArrowheads="1"/>
              </p:cNvSpPr>
              <p:nvPr/>
            </p:nvSpPr>
            <p:spPr bwMode="auto">
              <a:xfrm>
                <a:off x="3879" y="1117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586" name="Line 170"/>
              <p:cNvSpPr>
                <a:spLocks noChangeShapeType="1"/>
              </p:cNvSpPr>
              <p:nvPr/>
            </p:nvSpPr>
            <p:spPr bwMode="auto">
              <a:xfrm>
                <a:off x="3879" y="1318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0621" name="Group 205"/>
            <p:cNvGrpSpPr/>
            <p:nvPr/>
          </p:nvGrpSpPr>
          <p:grpSpPr bwMode="auto">
            <a:xfrm rot="10800000">
              <a:off x="4694" y="1071"/>
              <a:ext cx="90" cy="363"/>
              <a:chOff x="1565" y="2614"/>
              <a:chExt cx="90" cy="486"/>
            </a:xfrm>
          </p:grpSpPr>
          <p:sp>
            <p:nvSpPr>
              <p:cNvPr id="60622" name="Arc 206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623" name="Arc 207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624" name="Arc 208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625" name="Arc 209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0574" name="Line 158"/>
            <p:cNvSpPr>
              <a:spLocks noChangeShapeType="1"/>
            </p:cNvSpPr>
            <p:nvPr/>
          </p:nvSpPr>
          <p:spPr bwMode="auto">
            <a:xfrm>
              <a:off x="4694" y="1434"/>
              <a:ext cx="0" cy="31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30823" y="4941421"/>
            <a:ext cx="26822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err="1" smtClean="0">
                <a:solidFill>
                  <a:srgbClr val="FF0000"/>
                </a:solidFill>
                <a:latin typeface="+mj-lt"/>
                <a:ea typeface="华文行楷" panose="02010800040101010101" pitchFamily="2" charset="-122"/>
              </a:rPr>
              <a:t>i</a:t>
            </a:r>
            <a:r>
              <a:rPr lang="en-US" altLang="zh-CN" b="0" baseline="-25000" dirty="0" err="1" smtClean="0">
                <a:solidFill>
                  <a:srgbClr val="FF0000"/>
                </a:solidFill>
                <a:latin typeface="+mj-lt"/>
                <a:ea typeface="华文行楷" panose="02010800040101010101" pitchFamily="2" charset="-122"/>
              </a:rPr>
              <a:t>R</a:t>
            </a:r>
            <a:r>
              <a:rPr lang="en-US" altLang="zh-CN" b="0" dirty="0" smtClean="0">
                <a:solidFill>
                  <a:srgbClr val="FF0000"/>
                </a:solidFill>
                <a:latin typeface="+mj-lt"/>
                <a:ea typeface="华文行楷" panose="02010800040101010101" pitchFamily="2" charset="-122"/>
              </a:rPr>
              <a:t>=10-i</a:t>
            </a:r>
            <a:r>
              <a:rPr lang="en-US" altLang="zh-CN" b="0" baseline="-25000" dirty="0" smtClean="0">
                <a:solidFill>
                  <a:srgbClr val="FF0000"/>
                </a:solidFill>
                <a:latin typeface="+mj-lt"/>
                <a:ea typeface="华文行楷" panose="02010800040101010101" pitchFamily="2" charset="-122"/>
              </a:rPr>
              <a:t>L</a:t>
            </a:r>
            <a:r>
              <a:rPr lang="en-US" altLang="zh-CN" b="0" dirty="0" smtClean="0">
                <a:solidFill>
                  <a:srgbClr val="FF0000"/>
                </a:solidFill>
                <a:latin typeface="+mj-lt"/>
                <a:ea typeface="华文行楷" panose="02010800040101010101" pitchFamily="2" charset="-122"/>
              </a:rPr>
              <a:t>=10e</a:t>
            </a:r>
            <a:r>
              <a:rPr lang="en-US" altLang="zh-CN" b="0" baseline="30000" dirty="0" smtClean="0">
                <a:solidFill>
                  <a:srgbClr val="FF0000"/>
                </a:solidFill>
                <a:latin typeface="+mj-lt"/>
                <a:ea typeface="华文行楷" panose="02010800040101010101" pitchFamily="2" charset="-122"/>
              </a:rPr>
              <a:t>-100t</a:t>
            </a:r>
            <a:endParaRPr lang="zh-CN" altLang="en-US" b="0" baseline="30000" dirty="0" smtClean="0">
              <a:solidFill>
                <a:srgbClr val="FF0000"/>
              </a:solidFill>
              <a:latin typeface="+mj-lt"/>
              <a:ea typeface="华文行楷" panose="020108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865" y="5661754"/>
            <a:ext cx="1149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i</a:t>
            </a:r>
            <a:r>
              <a:rPr lang="en-US" altLang="zh-CN" b="0" baseline="-2500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</a:t>
            </a:r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</a:t>
            </a:r>
            <a:r>
              <a:rPr lang="en-US" altLang="zh-CN" b="0" baseline="-2500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eq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=</a:t>
            </a:r>
            <a:endParaRPr lang="zh-CN" altLang="en-US" b="0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RL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电路零状态响应例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0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60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0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60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6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0"/>
                                        <p:tgtEl>
                                          <p:spTgt spid="6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0"/>
                                        <p:tgtEl>
                                          <p:spTgt spid="6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0"/>
                                        <p:tgtEl>
                                          <p:spTgt spid="6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bldLvl="0" animBg="1"/>
      <p:bldP spid="60421" grpId="0" bldLvl="0" animBg="1" autoUpdateAnimBg="0"/>
      <p:bldP spid="60422" grpId="0" bldLvl="0" animBg="1" autoUpdateAnimBg="0"/>
      <p:bldP spid="60423" grpId="0" bldLvl="0" animBg="1"/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555325" y="1407001"/>
            <a:ext cx="13684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3-3</a:t>
            </a:r>
            <a:endParaRPr kumimoji="1"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1826260" y="1407795"/>
            <a:ext cx="498157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=0</a:t>
            </a:r>
            <a:r>
              <a:rPr kumimoji="1" lang="zh-CN" altLang="en-US">
                <a:latin typeface="楷体_GB2312" pitchFamily="49" charset="-122"/>
              </a:rPr>
              <a:t>开关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en-US">
                <a:latin typeface="楷体_GB2312" pitchFamily="49" charset="-122"/>
              </a:rPr>
              <a:t>打开，</a:t>
            </a:r>
            <a:endParaRPr kumimoji="1" lang="zh-CN" altLang="en-US">
              <a:latin typeface="楷体_GB2312" pitchFamily="49" charset="-122"/>
            </a:endParaRPr>
          </a:p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>
                <a:latin typeface="楷体_GB2312" pitchFamily="49" charset="-122"/>
              </a:rPr>
              <a:t>求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&gt;0</a:t>
            </a:r>
            <a:r>
              <a:rPr kumimoji="1" lang="zh-CN" altLang="en-US">
                <a:latin typeface="楷体_GB2312" pitchFamily="49" charset="-122"/>
              </a:rPr>
              <a:t>后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>
                <a:latin typeface="楷体_GB2312" pitchFamily="49" charset="-122"/>
              </a:rPr>
              <a:t>及电流源的电压。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699454" y="2566198"/>
            <a:ext cx="576262" cy="52324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1347470" y="2568575"/>
            <a:ext cx="519112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楷体_GB2312" pitchFamily="49" charset="-122"/>
              </a:rPr>
              <a:t>这是</a:t>
            </a: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RL</a:t>
            </a:r>
            <a:r>
              <a:rPr lang="zh-CN" altLang="en-US" dirty="0">
                <a:latin typeface="楷体_GB2312" pitchFamily="49" charset="-122"/>
              </a:rPr>
              <a:t>电路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零状态响应</a:t>
            </a:r>
            <a:r>
              <a:rPr lang="zh-CN" altLang="en-US" dirty="0">
                <a:latin typeface="楷体_GB2312" pitchFamily="49" charset="-122"/>
              </a:rPr>
              <a:t>问题，</a:t>
            </a:r>
            <a:endParaRPr lang="zh-CN" altLang="en-US" dirty="0">
              <a:latin typeface="楷体_GB2312" pitchFamily="49" charset="-122"/>
            </a:endParaRPr>
          </a:p>
          <a:p>
            <a:pPr marL="0" indent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楷体_GB2312" pitchFamily="49" charset="-122"/>
              </a:rPr>
              <a:t>先化简电路，有：</a:t>
            </a:r>
            <a:endParaRPr lang="zh-CN" altLang="en-US" dirty="0">
              <a:latin typeface="楷体_GB2312" pitchFamily="49" charset="-122"/>
            </a:endParaRPr>
          </a:p>
        </p:txBody>
      </p:sp>
      <p:graphicFrame>
        <p:nvGraphicFramePr>
          <p:cNvPr id="59480" name="Object 88"/>
          <p:cNvGraphicFramePr>
            <a:graphicFrameLocks noChangeAspect="1"/>
          </p:cNvGraphicFramePr>
          <p:nvPr/>
        </p:nvGraphicFramePr>
        <p:xfrm>
          <a:off x="4295458" y="3213134"/>
          <a:ext cx="35417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886" name="公式" r:id="rId1" imgW="2044700" imgH="355600" progId="Equation.3">
                  <p:embed/>
                </p:oleObj>
              </mc:Choice>
              <mc:Fallback>
                <p:oleObj name="公式" r:id="rId1" imgW="2044700" imgH="355600" progId="Equation.3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458" y="3213134"/>
                        <a:ext cx="354171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81" name="Object 89"/>
          <p:cNvGraphicFramePr>
            <a:graphicFrameLocks noChangeAspect="1"/>
          </p:cNvGraphicFramePr>
          <p:nvPr/>
        </p:nvGraphicFramePr>
        <p:xfrm>
          <a:off x="1448435" y="3811905"/>
          <a:ext cx="35718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887" name="公式" r:id="rId3" imgW="1943100" imgH="317500" progId="Equation.3">
                  <p:embed/>
                </p:oleObj>
              </mc:Choice>
              <mc:Fallback>
                <p:oleObj name="公式" r:id="rId3" imgW="1943100" imgH="317500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435" y="3811905"/>
                        <a:ext cx="3571875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82" name="Object 90"/>
          <p:cNvGraphicFramePr>
            <a:graphicFrameLocks noChangeAspect="1"/>
          </p:cNvGraphicFramePr>
          <p:nvPr/>
        </p:nvGraphicFramePr>
        <p:xfrm>
          <a:off x="5333685" y="3773839"/>
          <a:ext cx="273367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888" name="公式" r:id="rId5" imgW="1562100" imgH="355600" progId="Equation.3">
                  <p:embed/>
                </p:oleObj>
              </mc:Choice>
              <mc:Fallback>
                <p:oleObj name="公式" r:id="rId5" imgW="1562100" imgH="355600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685" y="3773839"/>
                        <a:ext cx="273367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491" name="Group 9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59492" name="Picture 100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493" name="Text Box 10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9494" name="Group 10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59495" name="Picture 103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496" name="Text Box 10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9557" name="Group 165"/>
          <p:cNvGrpSpPr/>
          <p:nvPr/>
        </p:nvGrpSpPr>
        <p:grpSpPr bwMode="auto">
          <a:xfrm>
            <a:off x="10585774" y="3500154"/>
            <a:ext cx="1033463" cy="522287"/>
            <a:chOff x="3518" y="1206"/>
            <a:chExt cx="651" cy="329"/>
          </a:xfrm>
        </p:grpSpPr>
        <p:sp>
          <p:nvSpPr>
            <p:cNvPr id="59558" name="AutoShape 166"/>
            <p:cNvSpPr>
              <a:spLocks noChangeArrowheads="1"/>
            </p:cNvSpPr>
            <p:nvPr/>
          </p:nvSpPr>
          <p:spPr bwMode="auto">
            <a:xfrm>
              <a:off x="3518" y="1207"/>
              <a:ext cx="135" cy="272"/>
            </a:xfrm>
            <a:prstGeom prst="downArrow">
              <a:avLst>
                <a:gd name="adj1" fmla="val 50000"/>
                <a:gd name="adj2" fmla="val 92593"/>
              </a:avLst>
            </a:prstGeom>
            <a:solidFill>
              <a:srgbClr val="00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559" name="Text Box 167"/>
            <p:cNvSpPr txBox="1">
              <a:spLocks noChangeArrowheads="1"/>
            </p:cNvSpPr>
            <p:nvPr/>
          </p:nvSpPr>
          <p:spPr bwMode="auto">
            <a:xfrm>
              <a:off x="3651" y="1206"/>
              <a:ext cx="5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 &gt;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  <a:endParaRPr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aphicFrame>
        <p:nvGraphicFramePr>
          <p:cNvPr id="59560" name="Object 168"/>
          <p:cNvGraphicFramePr>
            <a:graphicFrameLocks noChangeAspect="1"/>
          </p:cNvGraphicFramePr>
          <p:nvPr/>
        </p:nvGraphicFramePr>
        <p:xfrm>
          <a:off x="1432577" y="4220845"/>
          <a:ext cx="321151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889" name="Equation" r:id="rId8" imgW="1473200" imgH="393700" progId="Equation.DSMT4">
                  <p:embed/>
                </p:oleObj>
              </mc:Choice>
              <mc:Fallback>
                <p:oleObj name="Equation" r:id="rId8" imgW="1473200" imgH="393700" progId="Equation.DSMT4">
                  <p:embed/>
                  <p:pic>
                    <p:nvPicPr>
                      <p:cNvPr id="0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2577" y="4220845"/>
                        <a:ext cx="321151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61" name="Object 169"/>
          <p:cNvGraphicFramePr>
            <a:graphicFrameLocks noChangeAspect="1"/>
          </p:cNvGraphicFramePr>
          <p:nvPr/>
        </p:nvGraphicFramePr>
        <p:xfrm>
          <a:off x="4862756" y="4367213"/>
          <a:ext cx="3024187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890" name="公式" r:id="rId10" imgW="1689100" imgH="342900" progId="Equation.3">
                  <p:embed/>
                </p:oleObj>
              </mc:Choice>
              <mc:Fallback>
                <p:oleObj name="公式" r:id="rId10" imgW="1689100" imgH="342900" progId="Equation.3">
                  <p:embed/>
                  <p:pic>
                    <p:nvPicPr>
                      <p:cNvPr id="0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756" y="4367213"/>
                        <a:ext cx="3024187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62" name="Object 170"/>
          <p:cNvGraphicFramePr>
            <a:graphicFrameLocks noChangeAspect="1"/>
          </p:cNvGraphicFramePr>
          <p:nvPr/>
        </p:nvGraphicFramePr>
        <p:xfrm>
          <a:off x="3735388" y="4992523"/>
          <a:ext cx="454025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891" name="公式" r:id="rId12" imgW="2400300" imgH="342900" progId="Equation.3">
                  <p:embed/>
                </p:oleObj>
              </mc:Choice>
              <mc:Fallback>
                <p:oleObj name="公式" r:id="rId12" imgW="2400300" imgH="342900" progId="Equation.3">
                  <p:embed/>
                  <p:pic>
                    <p:nvPicPr>
                      <p:cNvPr id="0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5388" y="4992523"/>
                        <a:ext cx="454025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63" name="Object 171"/>
          <p:cNvGraphicFramePr>
            <a:graphicFrameLocks noChangeAspect="1"/>
          </p:cNvGraphicFramePr>
          <p:nvPr/>
        </p:nvGraphicFramePr>
        <p:xfrm>
          <a:off x="1490045" y="5582622"/>
          <a:ext cx="61690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892" name="公式" r:id="rId14" imgW="3340100" imgH="342900" progId="Equation.3">
                  <p:embed/>
                </p:oleObj>
              </mc:Choice>
              <mc:Fallback>
                <p:oleObj name="公式" r:id="rId14" imgW="3340100" imgH="342900" progId="Equation.3">
                  <p:embed/>
                  <p:pic>
                    <p:nvPicPr>
                      <p:cNvPr id="0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045" y="5582622"/>
                        <a:ext cx="61690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570" name="Group 178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59571" name="Picture 179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572" name="Text Box 180">
              <a:hlinkClick r:id="rId1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9580" name="Group 188"/>
          <p:cNvGrpSpPr/>
          <p:nvPr/>
        </p:nvGrpSpPr>
        <p:grpSpPr bwMode="auto">
          <a:xfrm>
            <a:off x="7403181" y="1052548"/>
            <a:ext cx="4414838" cy="2176463"/>
            <a:chOff x="223" y="663"/>
            <a:chExt cx="2781" cy="1371"/>
          </a:xfrm>
        </p:grpSpPr>
        <p:sp>
          <p:nvSpPr>
            <p:cNvPr id="59513" name="Line 121"/>
            <p:cNvSpPr>
              <a:spLocks noChangeShapeType="1"/>
            </p:cNvSpPr>
            <p:nvPr/>
          </p:nvSpPr>
          <p:spPr bwMode="auto">
            <a:xfrm flipV="1">
              <a:off x="2562" y="1616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01" name="Line 109"/>
            <p:cNvSpPr>
              <a:spLocks noChangeShapeType="1"/>
            </p:cNvSpPr>
            <p:nvPr/>
          </p:nvSpPr>
          <p:spPr bwMode="auto">
            <a:xfrm>
              <a:off x="612" y="1000"/>
              <a:ext cx="0" cy="9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03" name="Line 111"/>
            <p:cNvSpPr>
              <a:spLocks noChangeShapeType="1"/>
            </p:cNvSpPr>
            <p:nvPr/>
          </p:nvSpPr>
          <p:spPr bwMode="auto">
            <a:xfrm flipV="1">
              <a:off x="2582" y="1000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04" name="Line 112"/>
            <p:cNvSpPr>
              <a:spLocks noChangeShapeType="1"/>
            </p:cNvSpPr>
            <p:nvPr/>
          </p:nvSpPr>
          <p:spPr bwMode="auto">
            <a:xfrm>
              <a:off x="2562" y="1616"/>
              <a:ext cx="0" cy="31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05" name="Text Box 113"/>
            <p:cNvSpPr txBox="1">
              <a:spLocks noChangeArrowheads="1"/>
            </p:cNvSpPr>
            <p:nvPr/>
          </p:nvSpPr>
          <p:spPr bwMode="auto">
            <a:xfrm>
              <a:off x="2292" y="1525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06" name="Text Box 114"/>
            <p:cNvSpPr txBox="1">
              <a:spLocks noChangeArrowheads="1"/>
            </p:cNvSpPr>
            <p:nvPr/>
          </p:nvSpPr>
          <p:spPr bwMode="auto">
            <a:xfrm>
              <a:off x="1155" y="1254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07" name="Text Box 115"/>
            <p:cNvSpPr txBox="1">
              <a:spLocks noChangeArrowheads="1"/>
            </p:cNvSpPr>
            <p:nvPr/>
          </p:nvSpPr>
          <p:spPr bwMode="auto">
            <a:xfrm>
              <a:off x="2582" y="1025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08" name="Text Box 116"/>
            <p:cNvSpPr txBox="1">
              <a:spLocks noChangeArrowheads="1"/>
            </p:cNvSpPr>
            <p:nvPr/>
          </p:nvSpPr>
          <p:spPr bwMode="auto">
            <a:xfrm>
              <a:off x="2582" y="1660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09" name="Text Box 117"/>
            <p:cNvSpPr txBox="1">
              <a:spLocks noChangeArrowheads="1"/>
            </p:cNvSpPr>
            <p:nvPr/>
          </p:nvSpPr>
          <p:spPr bwMode="auto">
            <a:xfrm>
              <a:off x="2627" y="1335"/>
              <a:ext cx="37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10" name="Text Box 118"/>
            <p:cNvSpPr txBox="1">
              <a:spLocks noChangeArrowheads="1"/>
            </p:cNvSpPr>
            <p:nvPr/>
          </p:nvSpPr>
          <p:spPr bwMode="auto">
            <a:xfrm>
              <a:off x="2083" y="1226"/>
              <a:ext cx="5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11" name="Line 119"/>
            <p:cNvSpPr>
              <a:spLocks noChangeShapeType="1"/>
            </p:cNvSpPr>
            <p:nvPr/>
          </p:nvSpPr>
          <p:spPr bwMode="auto">
            <a:xfrm flipH="1" flipV="1">
              <a:off x="612" y="1000"/>
              <a:ext cx="199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12" name="Line 120"/>
            <p:cNvSpPr>
              <a:spLocks noChangeShapeType="1"/>
            </p:cNvSpPr>
            <p:nvPr/>
          </p:nvSpPr>
          <p:spPr bwMode="auto">
            <a:xfrm>
              <a:off x="612" y="1959"/>
              <a:ext cx="195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14" name="Line 122"/>
            <p:cNvSpPr>
              <a:spLocks noChangeShapeType="1"/>
            </p:cNvSpPr>
            <p:nvPr/>
          </p:nvSpPr>
          <p:spPr bwMode="auto">
            <a:xfrm>
              <a:off x="1130" y="1001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15" name="Line 123"/>
            <p:cNvSpPr>
              <a:spLocks noChangeShapeType="1"/>
            </p:cNvSpPr>
            <p:nvPr/>
          </p:nvSpPr>
          <p:spPr bwMode="auto">
            <a:xfrm flipV="1">
              <a:off x="1130" y="1544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16" name="Text Box 124"/>
            <p:cNvSpPr txBox="1">
              <a:spLocks noChangeArrowheads="1"/>
            </p:cNvSpPr>
            <p:nvPr/>
          </p:nvSpPr>
          <p:spPr bwMode="auto">
            <a:xfrm>
              <a:off x="1947" y="663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17" name="Text Box 125"/>
            <p:cNvSpPr txBox="1">
              <a:spLocks noChangeArrowheads="1"/>
            </p:cNvSpPr>
            <p:nvPr/>
          </p:nvSpPr>
          <p:spPr bwMode="auto">
            <a:xfrm>
              <a:off x="223" y="1107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18" name="Line 126"/>
            <p:cNvSpPr>
              <a:spLocks noChangeShapeType="1"/>
            </p:cNvSpPr>
            <p:nvPr/>
          </p:nvSpPr>
          <p:spPr bwMode="auto">
            <a:xfrm>
              <a:off x="1020" y="1253"/>
              <a:ext cx="110" cy="2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19" name="Line 127"/>
            <p:cNvSpPr>
              <a:spLocks noChangeShapeType="1"/>
            </p:cNvSpPr>
            <p:nvPr/>
          </p:nvSpPr>
          <p:spPr bwMode="auto">
            <a:xfrm flipV="1">
              <a:off x="994" y="1273"/>
              <a:ext cx="227" cy="18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20" name="Line 128"/>
            <p:cNvSpPr>
              <a:spLocks noChangeShapeType="1"/>
            </p:cNvSpPr>
            <p:nvPr/>
          </p:nvSpPr>
          <p:spPr bwMode="auto">
            <a:xfrm>
              <a:off x="1856" y="1000"/>
              <a:ext cx="0" cy="95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522" name="Line 130"/>
            <p:cNvSpPr>
              <a:spLocks noChangeShapeType="1"/>
            </p:cNvSpPr>
            <p:nvPr/>
          </p:nvSpPr>
          <p:spPr bwMode="auto">
            <a:xfrm flipV="1">
              <a:off x="612" y="1090"/>
              <a:ext cx="0" cy="344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523" name="Text Box 131"/>
            <p:cNvSpPr txBox="1">
              <a:spLocks noChangeArrowheads="1"/>
            </p:cNvSpPr>
            <p:nvPr/>
          </p:nvSpPr>
          <p:spPr bwMode="auto">
            <a:xfrm>
              <a:off x="1267" y="1344"/>
              <a:ext cx="51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24" name="Text Box 132"/>
            <p:cNvSpPr txBox="1">
              <a:spLocks noChangeArrowheads="1"/>
            </p:cNvSpPr>
            <p:nvPr/>
          </p:nvSpPr>
          <p:spPr bwMode="auto">
            <a:xfrm>
              <a:off x="1230" y="663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25" name="Text Box 133"/>
            <p:cNvSpPr txBox="1">
              <a:spLocks noChangeArrowheads="1"/>
            </p:cNvSpPr>
            <p:nvPr/>
          </p:nvSpPr>
          <p:spPr bwMode="auto">
            <a:xfrm>
              <a:off x="657" y="1070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26" name="Text Box 134"/>
            <p:cNvSpPr txBox="1">
              <a:spLocks noChangeArrowheads="1"/>
            </p:cNvSpPr>
            <p:nvPr/>
          </p:nvSpPr>
          <p:spPr bwMode="auto">
            <a:xfrm>
              <a:off x="677" y="1705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27" name="Text Box 135"/>
            <p:cNvSpPr txBox="1">
              <a:spLocks noChangeArrowheads="1"/>
            </p:cNvSpPr>
            <p:nvPr/>
          </p:nvSpPr>
          <p:spPr bwMode="auto">
            <a:xfrm>
              <a:off x="708" y="1335"/>
              <a:ext cx="37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28" name="Rectangle 136"/>
            <p:cNvSpPr>
              <a:spLocks noChangeArrowheads="1"/>
            </p:cNvSpPr>
            <p:nvPr/>
          </p:nvSpPr>
          <p:spPr bwMode="auto">
            <a:xfrm>
              <a:off x="2083" y="934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29" name="Rectangle 137"/>
            <p:cNvSpPr>
              <a:spLocks noChangeArrowheads="1"/>
            </p:cNvSpPr>
            <p:nvPr/>
          </p:nvSpPr>
          <p:spPr bwMode="auto">
            <a:xfrm>
              <a:off x="1312" y="934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34" name="Rectangle 142"/>
            <p:cNvSpPr>
              <a:spLocks noChangeArrowheads="1"/>
            </p:cNvSpPr>
            <p:nvPr/>
          </p:nvSpPr>
          <p:spPr bwMode="auto">
            <a:xfrm rot="5400000">
              <a:off x="1685" y="1443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9573" name="Group 181"/>
            <p:cNvGrpSpPr/>
            <p:nvPr/>
          </p:nvGrpSpPr>
          <p:grpSpPr bwMode="auto">
            <a:xfrm>
              <a:off x="430" y="1434"/>
              <a:ext cx="363" cy="363"/>
              <a:chOff x="405" y="1298"/>
              <a:chExt cx="363" cy="363"/>
            </a:xfrm>
          </p:grpSpPr>
          <p:sp>
            <p:nvSpPr>
              <p:cNvPr id="59502" name="Oval 110"/>
              <p:cNvSpPr>
                <a:spLocks noChangeArrowheads="1"/>
              </p:cNvSpPr>
              <p:nvPr/>
            </p:nvSpPr>
            <p:spPr bwMode="auto">
              <a:xfrm>
                <a:off x="405" y="1298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521" name="Line 129"/>
              <p:cNvSpPr>
                <a:spLocks noChangeShapeType="1"/>
              </p:cNvSpPr>
              <p:nvPr/>
            </p:nvSpPr>
            <p:spPr bwMode="auto">
              <a:xfrm>
                <a:off x="405" y="1499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9575" name="Group 183"/>
            <p:cNvGrpSpPr/>
            <p:nvPr/>
          </p:nvGrpSpPr>
          <p:grpSpPr bwMode="auto">
            <a:xfrm rot="10800000">
              <a:off x="2562" y="1253"/>
              <a:ext cx="90" cy="363"/>
              <a:chOff x="1565" y="2614"/>
              <a:chExt cx="90" cy="486"/>
            </a:xfrm>
          </p:grpSpPr>
          <p:sp>
            <p:nvSpPr>
              <p:cNvPr id="59576" name="Arc 184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577" name="Arc 185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578" name="Arc 186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579" name="Arc 187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9586" name="Group 194"/>
          <p:cNvGrpSpPr/>
          <p:nvPr/>
        </p:nvGrpSpPr>
        <p:grpSpPr bwMode="auto">
          <a:xfrm>
            <a:off x="8826820" y="4139282"/>
            <a:ext cx="2951162" cy="1528763"/>
            <a:chOff x="3651" y="935"/>
            <a:chExt cx="1859" cy="963"/>
          </a:xfrm>
        </p:grpSpPr>
        <p:sp>
          <p:nvSpPr>
            <p:cNvPr id="59545" name="Line 153"/>
            <p:cNvSpPr>
              <a:spLocks noChangeShapeType="1"/>
            </p:cNvSpPr>
            <p:nvPr/>
          </p:nvSpPr>
          <p:spPr bwMode="auto">
            <a:xfrm flipV="1">
              <a:off x="5057" y="1570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36" name="Oval 144"/>
            <p:cNvSpPr>
              <a:spLocks noChangeArrowheads="1"/>
            </p:cNvSpPr>
            <p:nvPr/>
          </p:nvSpPr>
          <p:spPr bwMode="auto">
            <a:xfrm>
              <a:off x="3651" y="1298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37" name="Line 145"/>
            <p:cNvSpPr>
              <a:spLocks noChangeShapeType="1"/>
            </p:cNvSpPr>
            <p:nvPr/>
          </p:nvSpPr>
          <p:spPr bwMode="auto">
            <a:xfrm>
              <a:off x="5057" y="1616"/>
              <a:ext cx="0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38" name="Text Box 146"/>
            <p:cNvSpPr txBox="1">
              <a:spLocks noChangeArrowheads="1"/>
            </p:cNvSpPr>
            <p:nvPr/>
          </p:nvSpPr>
          <p:spPr bwMode="auto">
            <a:xfrm>
              <a:off x="4788" y="1480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39" name="Text Box 147"/>
            <p:cNvSpPr txBox="1">
              <a:spLocks noChangeArrowheads="1"/>
            </p:cNvSpPr>
            <p:nvPr/>
          </p:nvSpPr>
          <p:spPr bwMode="auto">
            <a:xfrm>
              <a:off x="5154" y="961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40" name="Text Box 148"/>
            <p:cNvSpPr txBox="1">
              <a:spLocks noChangeArrowheads="1"/>
            </p:cNvSpPr>
            <p:nvPr/>
          </p:nvSpPr>
          <p:spPr bwMode="auto">
            <a:xfrm>
              <a:off x="5156" y="1460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41" name="Text Box 149"/>
            <p:cNvSpPr txBox="1">
              <a:spLocks noChangeArrowheads="1"/>
            </p:cNvSpPr>
            <p:nvPr/>
          </p:nvSpPr>
          <p:spPr bwMode="auto">
            <a:xfrm>
              <a:off x="5133" y="1180"/>
              <a:ext cx="37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42" name="Text Box 150"/>
            <p:cNvSpPr txBox="1">
              <a:spLocks noChangeArrowheads="1"/>
            </p:cNvSpPr>
            <p:nvPr/>
          </p:nvSpPr>
          <p:spPr bwMode="auto">
            <a:xfrm>
              <a:off x="4649" y="1233"/>
              <a:ext cx="45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43" name="Line 151"/>
            <p:cNvSpPr>
              <a:spLocks noChangeShapeType="1"/>
            </p:cNvSpPr>
            <p:nvPr/>
          </p:nvSpPr>
          <p:spPr bwMode="auto">
            <a:xfrm flipH="1" flipV="1">
              <a:off x="3832" y="981"/>
              <a:ext cx="122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44" name="Line 152"/>
            <p:cNvSpPr>
              <a:spLocks noChangeShapeType="1"/>
            </p:cNvSpPr>
            <p:nvPr/>
          </p:nvSpPr>
          <p:spPr bwMode="auto">
            <a:xfrm>
              <a:off x="3832" y="1888"/>
              <a:ext cx="122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46" name="Line 154"/>
            <p:cNvSpPr>
              <a:spLocks noChangeShapeType="1"/>
            </p:cNvSpPr>
            <p:nvPr/>
          </p:nvSpPr>
          <p:spPr bwMode="auto">
            <a:xfrm>
              <a:off x="5057" y="981"/>
              <a:ext cx="0" cy="2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47" name="Line 155"/>
            <p:cNvSpPr>
              <a:spLocks noChangeShapeType="1"/>
            </p:cNvSpPr>
            <p:nvPr/>
          </p:nvSpPr>
          <p:spPr bwMode="auto">
            <a:xfrm>
              <a:off x="3832" y="981"/>
              <a:ext cx="0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548" name="Text Box 156"/>
            <p:cNvSpPr txBox="1">
              <a:spLocks noChangeArrowheads="1"/>
            </p:cNvSpPr>
            <p:nvPr/>
          </p:nvSpPr>
          <p:spPr bwMode="auto">
            <a:xfrm>
              <a:off x="3954" y="1279"/>
              <a:ext cx="41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oc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49" name="Text Box 157"/>
            <p:cNvSpPr txBox="1">
              <a:spLocks noChangeArrowheads="1"/>
            </p:cNvSpPr>
            <p:nvPr/>
          </p:nvSpPr>
          <p:spPr bwMode="auto">
            <a:xfrm>
              <a:off x="4268" y="1007"/>
              <a:ext cx="3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eq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50" name="Text Box 158"/>
            <p:cNvSpPr txBox="1">
              <a:spLocks noChangeArrowheads="1"/>
            </p:cNvSpPr>
            <p:nvPr/>
          </p:nvSpPr>
          <p:spPr bwMode="auto">
            <a:xfrm>
              <a:off x="3968" y="1006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51" name="Text Box 159"/>
            <p:cNvSpPr txBox="1">
              <a:spLocks noChangeArrowheads="1"/>
            </p:cNvSpPr>
            <p:nvPr/>
          </p:nvSpPr>
          <p:spPr bwMode="auto">
            <a:xfrm>
              <a:off x="3923" y="1569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556" name="Rectangle 164"/>
            <p:cNvSpPr>
              <a:spLocks noChangeArrowheads="1"/>
            </p:cNvSpPr>
            <p:nvPr/>
          </p:nvSpPr>
          <p:spPr bwMode="auto">
            <a:xfrm>
              <a:off x="4261" y="935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9581" name="Group 189"/>
            <p:cNvGrpSpPr/>
            <p:nvPr/>
          </p:nvGrpSpPr>
          <p:grpSpPr bwMode="auto">
            <a:xfrm rot="10800000">
              <a:off x="5057" y="1207"/>
              <a:ext cx="90" cy="363"/>
              <a:chOff x="1565" y="2614"/>
              <a:chExt cx="90" cy="486"/>
            </a:xfrm>
          </p:grpSpPr>
          <p:sp>
            <p:nvSpPr>
              <p:cNvPr id="59582" name="Arc 190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583" name="Arc 191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584" name="Arc 192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585" name="Arc 193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362194" y="5013176"/>
            <a:ext cx="2172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u</a:t>
            </a:r>
            <a:r>
              <a:rPr lang="en-US" altLang="zh-CN" b="0" baseline="-2500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L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=</a:t>
            </a:r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U</a:t>
            </a:r>
            <a:r>
              <a:rPr lang="en-US" altLang="zh-CN" b="0" baseline="-2500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oc</a:t>
            </a:r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-R</a:t>
            </a:r>
            <a:r>
              <a:rPr lang="en-US" altLang="zh-CN" b="0" baseline="-2500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eq</a:t>
            </a:r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·i</a:t>
            </a:r>
            <a:r>
              <a:rPr lang="en-US" altLang="zh-CN" b="0" baseline="-2500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L</a:t>
            </a:r>
            <a:endParaRPr lang="zh-CN" altLang="en-US" b="0" baseline="-25000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1235" y="4392126"/>
            <a:ext cx="12954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U</a:t>
            </a:r>
            <a:r>
              <a:rPr lang="en-US" altLang="zh-CN" b="0" baseline="-2500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oc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/</a:t>
            </a:r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</a:t>
            </a:r>
            <a:r>
              <a:rPr lang="en-US" altLang="zh-CN" b="0" baseline="-2500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eq</a:t>
            </a:r>
            <a:endParaRPr lang="zh-CN" altLang="en-US" b="0" baseline="-25000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</a:rPr>
              <a:t>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RL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电路零状态响应例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59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9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5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5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0"/>
                                        <p:tgtEl>
                                          <p:spTgt spid="5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9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59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0"/>
                                        <p:tgtEl>
                                          <p:spTgt spid="59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0"/>
                                        <p:tgtEl>
                                          <p:spTgt spid="59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bldLvl="0" animBg="1"/>
      <p:bldP spid="59397" grpId="0" bldLvl="0" animBg="1" autoUpdateAnimBg="0"/>
      <p:bldP spid="59398" grpId="0" bldLvl="0" animBg="1" autoUpdateAnimBg="0"/>
      <p:bldP spid="59399" grpId="0" bldLvl="0" animBg="1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1929332" y="1152240"/>
            <a:ext cx="251079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0" i="1" dirty="0">
                <a:solidFill>
                  <a:prstClr val="black"/>
                </a:solidFill>
                <a:ea typeface="宋体" panose="02010600030101010101" pitchFamily="2" charset="-122"/>
              </a:rPr>
              <a:t>t</a:t>
            </a: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</a:rPr>
              <a:t>= 0</a:t>
            </a:r>
            <a:r>
              <a:rPr lang="zh-CN" altLang="en-US" b="0" dirty="0">
                <a:solidFill>
                  <a:prstClr val="black"/>
                </a:solidFill>
                <a:ea typeface="宋体" panose="02010600030101010101" pitchFamily="2" charset="-122"/>
              </a:rPr>
              <a:t>时闭合开关</a:t>
            </a:r>
            <a:r>
              <a:rPr lang="en-US" altLang="zh-CN" b="0" dirty="0">
                <a:solidFill>
                  <a:prstClr val="black"/>
                </a:solidFill>
                <a:ea typeface="宋体" panose="02010600030101010101" pitchFamily="2" charset="-122"/>
              </a:rPr>
              <a:t>S.</a:t>
            </a:r>
            <a:endParaRPr lang="en-US" altLang="zh-CN" b="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4368393" y="1196689"/>
            <a:ext cx="331025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solidFill>
                  <a:prstClr val="black"/>
                </a:solidFill>
                <a:ea typeface="宋体" panose="02010600030101010101" pitchFamily="2" charset="-122"/>
              </a:rPr>
              <a:t>求</a:t>
            </a:r>
            <a:r>
              <a:rPr lang="en-US" altLang="zh-CN" b="0" i="1" dirty="0" err="1">
                <a:solidFill>
                  <a:prstClr val="black"/>
                </a:solidFill>
                <a:ea typeface="宋体" panose="02010600030101010101" pitchFamily="2" charset="-122"/>
              </a:rPr>
              <a:t>u</a:t>
            </a:r>
            <a:r>
              <a:rPr lang="en-US" altLang="zh-CN" b="0" i="1" baseline="-25000" dirty="0" err="1">
                <a:solidFill>
                  <a:prstClr val="black"/>
                </a:solidFill>
                <a:ea typeface="宋体" panose="02010600030101010101" pitchFamily="2" charset="-122"/>
              </a:rPr>
              <a:t>C</a:t>
            </a:r>
            <a:r>
              <a:rPr lang="zh-CN" altLang="en-US" b="0" i="1" baseline="-25000" dirty="0">
                <a:solidFill>
                  <a:prstClr val="black"/>
                </a:solidFill>
                <a:ea typeface="宋体" panose="02010600030101010101" pitchFamily="2" charset="-122"/>
              </a:rPr>
              <a:t>、</a:t>
            </a:r>
            <a:r>
              <a:rPr lang="en-US" altLang="zh-CN" b="0" i="1" dirty="0">
                <a:solidFill>
                  <a:prstClr val="black"/>
                </a:solidFill>
                <a:ea typeface="宋体" panose="02010600030101010101" pitchFamily="2" charset="-122"/>
              </a:rPr>
              <a:t>i</a:t>
            </a:r>
            <a:r>
              <a:rPr lang="en-US" altLang="zh-CN" b="0" baseline="-25000" dirty="0">
                <a:solidFill>
                  <a:prstClr val="black"/>
                </a:solidFill>
                <a:ea typeface="宋体" panose="02010600030101010101" pitchFamily="2" charset="-122"/>
              </a:rPr>
              <a:t>1</a:t>
            </a:r>
            <a:r>
              <a:rPr lang="zh-CN" altLang="en-US" b="0" dirty="0" smtClean="0">
                <a:solidFill>
                  <a:prstClr val="black"/>
                </a:solidFill>
                <a:ea typeface="宋体" panose="02010600030101010101" pitchFamily="2" charset="-122"/>
              </a:rPr>
              <a:t>的零状态响应</a:t>
            </a:r>
            <a:r>
              <a:rPr lang="zh-CN" altLang="en-US" b="0" dirty="0">
                <a:solidFill>
                  <a:prstClr val="black"/>
                </a:solidFill>
                <a:ea typeface="宋体" panose="02010600030101010101" pitchFamily="2" charset="-122"/>
              </a:rPr>
              <a:t>。</a:t>
            </a:r>
            <a:endParaRPr lang="zh-CN" altLang="en-US" b="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3495" name="Object 7"/>
          <p:cNvGraphicFramePr>
            <a:graphicFrameLocks noChangeAspect="1"/>
          </p:cNvGraphicFramePr>
          <p:nvPr/>
        </p:nvGraphicFramePr>
        <p:xfrm>
          <a:off x="2283384" y="2444947"/>
          <a:ext cx="17704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313" name="Equation" r:id="rId1" imgW="1015365" imgH="406400" progId="Equation.DSMT4">
                  <p:embed/>
                </p:oleObj>
              </mc:Choice>
              <mc:Fallback>
                <p:oleObj name="Equation" r:id="rId1" imgW="1015365" imgH="406400" progId="Equation.DSMT4">
                  <p:embed/>
                  <p:pic>
                    <p:nvPicPr>
                      <p:cNvPr id="0" name="图片 386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3384" y="2444947"/>
                        <a:ext cx="177042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8"/>
          <p:cNvGraphicFramePr>
            <a:graphicFrameLocks noChangeAspect="1"/>
          </p:cNvGraphicFramePr>
          <p:nvPr/>
        </p:nvGraphicFramePr>
        <p:xfrm>
          <a:off x="2283373" y="1753902"/>
          <a:ext cx="2016224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314" name="公式" r:id="rId3" imgW="1269365" imgH="406400" progId="Equation.3">
                  <p:embed/>
                </p:oleObj>
              </mc:Choice>
              <mc:Fallback>
                <p:oleObj name="公式" r:id="rId3" imgW="1269365" imgH="406400" progId="Equation.3">
                  <p:embed/>
                  <p:pic>
                    <p:nvPicPr>
                      <p:cNvPr id="0" name="图片 3863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3373" y="1753902"/>
                        <a:ext cx="2016224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7" name="AutoShape 9"/>
          <p:cNvSpPr/>
          <p:nvPr/>
        </p:nvSpPr>
        <p:spPr bwMode="auto">
          <a:xfrm>
            <a:off x="2067347" y="1953896"/>
            <a:ext cx="132159" cy="1524002"/>
          </a:xfrm>
          <a:prstGeom prst="leftBrace">
            <a:avLst>
              <a:gd name="adj1" fmla="val 55072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3498" name="Object 10"/>
          <p:cNvGraphicFramePr>
            <a:graphicFrameLocks noChangeAspect="1"/>
          </p:cNvGraphicFramePr>
          <p:nvPr/>
        </p:nvGraphicFramePr>
        <p:xfrm>
          <a:off x="5154653" y="1990358"/>
          <a:ext cx="1865240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315" name="公式" r:id="rId5" imgW="1066165" imgH="406400" progId="Equation.3">
                  <p:embed/>
                </p:oleObj>
              </mc:Choice>
              <mc:Fallback>
                <p:oleObj name="公式" r:id="rId5" imgW="1066165" imgH="406400" progId="Equation.3">
                  <p:embed/>
                  <p:pic>
                    <p:nvPicPr>
                      <p:cNvPr id="0" name="图片 386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653" y="1990358"/>
                        <a:ext cx="1865240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9" name="AutoShape 11"/>
          <p:cNvSpPr>
            <a:spLocks noChangeArrowheads="1"/>
          </p:cNvSpPr>
          <p:nvPr/>
        </p:nvSpPr>
        <p:spPr bwMode="auto">
          <a:xfrm>
            <a:off x="4515872" y="2138253"/>
            <a:ext cx="51435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3500" name="Object 12"/>
          <p:cNvGraphicFramePr>
            <a:graphicFrameLocks noChangeAspect="1"/>
          </p:cNvGraphicFramePr>
          <p:nvPr/>
        </p:nvGraphicFramePr>
        <p:xfrm>
          <a:off x="5020940" y="2968059"/>
          <a:ext cx="221290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316" name="公式" r:id="rId7" imgW="1346200" imgH="203200" progId="Equation.3">
                  <p:embed/>
                </p:oleObj>
              </mc:Choice>
              <mc:Fallback>
                <p:oleObj name="公式" r:id="rId7" imgW="1346200" imgH="203200" progId="Equation.3">
                  <p:embed/>
                  <p:pic>
                    <p:nvPicPr>
                      <p:cNvPr id="0" name="图片 3863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0940" y="2968059"/>
                        <a:ext cx="221290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1" name="Object 13"/>
          <p:cNvGraphicFramePr>
            <a:graphicFrameLocks noChangeAspect="1"/>
          </p:cNvGraphicFramePr>
          <p:nvPr/>
        </p:nvGraphicFramePr>
        <p:xfrm>
          <a:off x="2733468" y="3742030"/>
          <a:ext cx="2095961" cy="592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317" name="公式" r:id="rId9" imgW="1129665" imgH="241300" progId="Equation.3">
                  <p:embed/>
                </p:oleObj>
              </mc:Choice>
              <mc:Fallback>
                <p:oleObj name="公式" r:id="rId9" imgW="1129665" imgH="241300" progId="Equation.3">
                  <p:embed/>
                  <p:pic>
                    <p:nvPicPr>
                      <p:cNvPr id="0" name="图片 3863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468" y="3742030"/>
                        <a:ext cx="2095961" cy="5920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986468" y="3741101"/>
          <a:ext cx="1535154" cy="626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318" name="Equation" r:id="rId11" imgW="660400" imgH="241300" progId="Equation.3">
                  <p:embed/>
                </p:oleObj>
              </mc:Choice>
              <mc:Fallback>
                <p:oleObj name="Equation" r:id="rId11" imgW="660400" imgH="241300" progId="Equation.3">
                  <p:embed/>
                  <p:pic>
                    <p:nvPicPr>
                      <p:cNvPr id="0" name="图片 3863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468" y="3741101"/>
                        <a:ext cx="1535154" cy="626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3" name="Object 15"/>
          <p:cNvGraphicFramePr>
            <a:graphicFrameLocks noChangeAspect="1"/>
          </p:cNvGraphicFramePr>
          <p:nvPr/>
        </p:nvGraphicFramePr>
        <p:xfrm>
          <a:off x="5160958" y="3735999"/>
          <a:ext cx="2014797" cy="560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319" name="公式" r:id="rId13" imgW="1016000" imgH="241300" progId="Equation.3">
                  <p:embed/>
                </p:oleObj>
              </mc:Choice>
              <mc:Fallback>
                <p:oleObj name="公式" r:id="rId13" imgW="1016000" imgH="241300" progId="Equation.3">
                  <p:embed/>
                  <p:pic>
                    <p:nvPicPr>
                      <p:cNvPr id="0" name="图片 3863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58" y="3735999"/>
                        <a:ext cx="2014797" cy="5600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4" name="Object 16"/>
          <p:cNvGraphicFramePr>
            <a:graphicFrameLocks noChangeAspect="1"/>
          </p:cNvGraphicFramePr>
          <p:nvPr/>
        </p:nvGraphicFramePr>
        <p:xfrm>
          <a:off x="4783455" y="4455160"/>
          <a:ext cx="33877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320" name="公式" r:id="rId15" imgW="1816100" imgH="241300" progId="Equation.3">
                  <p:embed/>
                </p:oleObj>
              </mc:Choice>
              <mc:Fallback>
                <p:oleObj name="公式" r:id="rId15" imgW="1816100" imgH="241300" progId="Equation.3">
                  <p:embed/>
                  <p:pic>
                    <p:nvPicPr>
                      <p:cNvPr id="0" name="图片 3863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455" y="4455160"/>
                        <a:ext cx="3387725" cy="5524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7374255" y="802640"/>
            <a:ext cx="4514850" cy="2222500"/>
            <a:chOff x="11613" y="1264"/>
            <a:chExt cx="7110" cy="3500"/>
          </a:xfrm>
        </p:grpSpPr>
        <p:sp>
          <p:nvSpPr>
            <p:cNvPr id="63492" name="Text Box 4"/>
            <p:cNvSpPr txBox="1">
              <a:spLocks noChangeArrowheads="1"/>
            </p:cNvSpPr>
            <p:nvPr/>
          </p:nvSpPr>
          <p:spPr bwMode="auto">
            <a:xfrm>
              <a:off x="14447" y="1532"/>
              <a:ext cx="555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i="1">
                  <a:solidFill>
                    <a:srgbClr val="FF0000"/>
                  </a:solidFill>
                  <a:ea typeface="宋体" panose="02010600030101010101" pitchFamily="2" charset="-122"/>
                </a:rPr>
                <a:t>u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3493" name="Line 5"/>
            <p:cNvSpPr>
              <a:spLocks noChangeShapeType="1"/>
            </p:cNvSpPr>
            <p:nvPr/>
          </p:nvSpPr>
          <p:spPr bwMode="auto">
            <a:xfrm>
              <a:off x="17738" y="2267"/>
              <a:ext cx="0" cy="55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17673" y="1769"/>
              <a:ext cx="620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i="1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b="0" i="1" baseline="-25000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C</a:t>
              </a:r>
              <a:endParaRPr lang="en-US" altLang="zh-CN" b="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63505" name="Group 17"/>
            <p:cNvGrpSpPr/>
            <p:nvPr/>
          </p:nvGrpSpPr>
          <p:grpSpPr bwMode="auto">
            <a:xfrm>
              <a:off x="11613" y="1264"/>
              <a:ext cx="7111" cy="3500"/>
              <a:chOff x="273" y="144"/>
              <a:chExt cx="2799" cy="1400"/>
            </a:xfrm>
          </p:grpSpPr>
          <p:sp>
            <p:nvSpPr>
              <p:cNvPr id="63517" name="Oval 18"/>
              <p:cNvSpPr>
                <a:spLocks noChangeArrowheads="1"/>
              </p:cNvSpPr>
              <p:nvPr/>
            </p:nvSpPr>
            <p:spPr bwMode="auto">
              <a:xfrm>
                <a:off x="576" y="864"/>
                <a:ext cx="272" cy="272"/>
              </a:xfrm>
              <a:prstGeom prst="ellipse">
                <a:avLst/>
              </a:prstGeom>
              <a:solidFill>
                <a:srgbClr val="00FFFF"/>
              </a:solidFill>
              <a:ln w="254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18" name="Rectangle 19"/>
              <p:cNvSpPr>
                <a:spLocks noChangeArrowheads="1"/>
              </p:cNvSpPr>
              <p:nvPr/>
            </p:nvSpPr>
            <p:spPr bwMode="auto">
              <a:xfrm>
                <a:off x="960" y="480"/>
                <a:ext cx="288" cy="96"/>
              </a:xfrm>
              <a:prstGeom prst="rect">
                <a:avLst/>
              </a:prstGeom>
              <a:solidFill>
                <a:srgbClr val="00FFFF"/>
              </a:solidFill>
              <a:ln w="2857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19" name="Rectangle 20"/>
              <p:cNvSpPr>
                <a:spLocks noChangeArrowheads="1"/>
              </p:cNvSpPr>
              <p:nvPr/>
            </p:nvSpPr>
            <p:spPr bwMode="auto">
              <a:xfrm>
                <a:off x="1488" y="672"/>
                <a:ext cx="96" cy="240"/>
              </a:xfrm>
              <a:prstGeom prst="rect">
                <a:avLst/>
              </a:prstGeom>
              <a:solidFill>
                <a:srgbClr val="00FFFF"/>
              </a:solidFill>
              <a:ln w="2857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20" name="AutoShape 21"/>
              <p:cNvSpPr>
                <a:spLocks noChangeArrowheads="1"/>
              </p:cNvSpPr>
              <p:nvPr/>
            </p:nvSpPr>
            <p:spPr bwMode="auto">
              <a:xfrm>
                <a:off x="1443" y="1008"/>
                <a:ext cx="192" cy="354"/>
              </a:xfrm>
              <a:prstGeom prst="diamond">
                <a:avLst/>
              </a:prstGeom>
              <a:solidFill>
                <a:srgbClr val="00FFFF"/>
              </a:solidFill>
              <a:ln w="25400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21" name="Rectangle 22"/>
              <p:cNvSpPr>
                <a:spLocks noChangeArrowheads="1"/>
              </p:cNvSpPr>
              <p:nvPr/>
            </p:nvSpPr>
            <p:spPr bwMode="auto">
              <a:xfrm>
                <a:off x="2160" y="480"/>
                <a:ext cx="288" cy="96"/>
              </a:xfrm>
              <a:prstGeom prst="rect">
                <a:avLst/>
              </a:prstGeom>
              <a:solidFill>
                <a:srgbClr val="00FFFF"/>
              </a:solidFill>
              <a:ln w="2857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63522" name="Group 23"/>
              <p:cNvGrpSpPr/>
              <p:nvPr/>
            </p:nvGrpSpPr>
            <p:grpSpPr bwMode="auto">
              <a:xfrm>
                <a:off x="2496" y="912"/>
                <a:ext cx="288" cy="96"/>
                <a:chOff x="2448" y="912"/>
                <a:chExt cx="288" cy="96"/>
              </a:xfrm>
            </p:grpSpPr>
            <p:sp>
              <p:nvSpPr>
                <p:cNvPr id="63551" name="Line 24"/>
                <p:cNvSpPr>
                  <a:spLocks noChangeShapeType="1"/>
                </p:cNvSpPr>
                <p:nvPr/>
              </p:nvSpPr>
              <p:spPr bwMode="auto">
                <a:xfrm>
                  <a:off x="2448" y="912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800" b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3552" name="Line 25"/>
                <p:cNvSpPr>
                  <a:spLocks noChangeShapeType="1"/>
                </p:cNvSpPr>
                <p:nvPr/>
              </p:nvSpPr>
              <p:spPr bwMode="auto">
                <a:xfrm>
                  <a:off x="2448" y="1008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1800" b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3523" name="Line 26"/>
              <p:cNvSpPr>
                <a:spLocks noChangeShapeType="1"/>
              </p:cNvSpPr>
              <p:nvPr/>
            </p:nvSpPr>
            <p:spPr bwMode="auto">
              <a:xfrm>
                <a:off x="720" y="528"/>
                <a:ext cx="0" cy="9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24" name="Line 27"/>
              <p:cNvSpPr>
                <a:spLocks noChangeShapeType="1"/>
              </p:cNvSpPr>
              <p:nvPr/>
            </p:nvSpPr>
            <p:spPr bwMode="auto">
              <a:xfrm>
                <a:off x="720" y="528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25" name="Line 28"/>
              <p:cNvSpPr>
                <a:spLocks noChangeShapeType="1"/>
              </p:cNvSpPr>
              <p:nvPr/>
            </p:nvSpPr>
            <p:spPr bwMode="auto">
              <a:xfrm>
                <a:off x="1248" y="528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26" name="Line 29"/>
              <p:cNvSpPr>
                <a:spLocks noChangeShapeType="1"/>
              </p:cNvSpPr>
              <p:nvPr/>
            </p:nvSpPr>
            <p:spPr bwMode="auto">
              <a:xfrm flipV="1">
                <a:off x="1728" y="384"/>
                <a:ext cx="192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27" name="Line 30"/>
              <p:cNvSpPr>
                <a:spLocks noChangeShapeType="1"/>
              </p:cNvSpPr>
              <p:nvPr/>
            </p:nvSpPr>
            <p:spPr bwMode="auto">
              <a:xfrm>
                <a:off x="1920" y="528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28" name="Line 31"/>
              <p:cNvSpPr>
                <a:spLocks noChangeShapeType="1"/>
              </p:cNvSpPr>
              <p:nvPr/>
            </p:nvSpPr>
            <p:spPr bwMode="auto">
              <a:xfrm>
                <a:off x="2448" y="52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29" name="Line 32"/>
              <p:cNvSpPr>
                <a:spLocks noChangeShapeType="1"/>
              </p:cNvSpPr>
              <p:nvPr/>
            </p:nvSpPr>
            <p:spPr bwMode="auto">
              <a:xfrm>
                <a:off x="2639" y="527"/>
                <a:ext cx="0" cy="3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30" name="Line 33"/>
              <p:cNvSpPr>
                <a:spLocks noChangeShapeType="1"/>
              </p:cNvSpPr>
              <p:nvPr/>
            </p:nvSpPr>
            <p:spPr bwMode="auto">
              <a:xfrm>
                <a:off x="2640" y="1014"/>
                <a:ext cx="0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31" name="Line 34"/>
              <p:cNvSpPr>
                <a:spLocks noChangeShapeType="1"/>
              </p:cNvSpPr>
              <p:nvPr/>
            </p:nvSpPr>
            <p:spPr bwMode="auto">
              <a:xfrm>
                <a:off x="720" y="1488"/>
                <a:ext cx="19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32" name="Line 35"/>
              <p:cNvSpPr>
                <a:spLocks noChangeShapeType="1"/>
              </p:cNvSpPr>
              <p:nvPr/>
            </p:nvSpPr>
            <p:spPr bwMode="auto">
              <a:xfrm>
                <a:off x="1536" y="528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33" name="Line 36"/>
              <p:cNvSpPr>
                <a:spLocks noChangeShapeType="1"/>
              </p:cNvSpPr>
              <p:nvPr/>
            </p:nvSpPr>
            <p:spPr bwMode="auto">
              <a:xfrm>
                <a:off x="1536" y="912"/>
                <a:ext cx="0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34" name="Line 37"/>
              <p:cNvSpPr>
                <a:spLocks noChangeShapeType="1"/>
              </p:cNvSpPr>
              <p:nvPr/>
            </p:nvSpPr>
            <p:spPr bwMode="auto">
              <a:xfrm flipV="1">
                <a:off x="720" y="468"/>
                <a:ext cx="21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35" name="Text Box 38"/>
              <p:cNvSpPr txBox="1">
                <a:spLocks noChangeArrowheads="1"/>
              </p:cNvSpPr>
              <p:nvPr/>
            </p:nvSpPr>
            <p:spPr bwMode="auto">
              <a:xfrm>
                <a:off x="717" y="522"/>
                <a:ext cx="224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0" i="1">
                    <a:solidFill>
                      <a:prstClr val="black"/>
                    </a:solidFill>
                    <a:ea typeface="宋体" panose="02010600030101010101" pitchFamily="2" charset="-122"/>
                  </a:rPr>
                  <a:t>i</a:t>
                </a:r>
                <a:r>
                  <a:rPr lang="en-US" altLang="zh-CN" b="0" baseline="-25000">
                    <a:solidFill>
                      <a:prstClr val="black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36" name="Text Box 39"/>
              <p:cNvSpPr txBox="1">
                <a:spLocks noChangeArrowheads="1"/>
              </p:cNvSpPr>
              <p:nvPr/>
            </p:nvSpPr>
            <p:spPr bwMode="auto">
              <a:xfrm>
                <a:off x="1609" y="1044"/>
                <a:ext cx="329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2</a:t>
                </a:r>
                <a:r>
                  <a:rPr lang="en-US" altLang="zh-CN" b="0" i="1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i</a:t>
                </a:r>
                <a:r>
                  <a:rPr lang="en-US" altLang="zh-CN" b="0" baseline="-2500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1</a:t>
                </a:r>
                <a:endParaRPr lang="en-US" altLang="zh-CN" b="0" baseline="-25000" dirty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37" name="Text Box 40"/>
              <p:cNvSpPr txBox="1">
                <a:spLocks noChangeArrowheads="1"/>
              </p:cNvSpPr>
              <p:nvPr/>
            </p:nvSpPr>
            <p:spPr bwMode="auto">
              <a:xfrm>
                <a:off x="1524" y="816"/>
                <a:ext cx="24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800" b="0">
                    <a:solidFill>
                      <a:prstClr val="black"/>
                    </a:solidFill>
                    <a:ea typeface="宋体" panose="02010600030101010101" pitchFamily="2" charset="-122"/>
                  </a:rPr>
                  <a:t>+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38" name="Text Box 41"/>
              <p:cNvSpPr txBox="1">
                <a:spLocks noChangeArrowheads="1"/>
              </p:cNvSpPr>
              <p:nvPr/>
            </p:nvSpPr>
            <p:spPr bwMode="auto">
              <a:xfrm>
                <a:off x="526" y="618"/>
                <a:ext cx="224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</a:rPr>
                  <a:t>+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39" name="Text Box 42"/>
              <p:cNvSpPr txBox="1">
                <a:spLocks noChangeArrowheads="1"/>
              </p:cNvSpPr>
              <p:nvPr/>
            </p:nvSpPr>
            <p:spPr bwMode="auto">
              <a:xfrm>
                <a:off x="273" y="864"/>
                <a:ext cx="344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</a:rPr>
                  <a:t>2V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40" name="Text Box 43"/>
              <p:cNvSpPr txBox="1">
                <a:spLocks noChangeArrowheads="1"/>
              </p:cNvSpPr>
              <p:nvPr/>
            </p:nvSpPr>
            <p:spPr bwMode="auto">
              <a:xfrm>
                <a:off x="2703" y="594"/>
                <a:ext cx="224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0" dirty="0">
                    <a:solidFill>
                      <a:prstClr val="black"/>
                    </a:solidFill>
                    <a:ea typeface="宋体" panose="02010600030101010101" pitchFamily="2" charset="-122"/>
                  </a:rPr>
                  <a:t>+</a:t>
                </a:r>
                <a:endParaRPr lang="en-US" altLang="zh-CN" b="0" dirty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41" name="Text Box 44"/>
              <p:cNvSpPr txBox="1">
                <a:spLocks noChangeArrowheads="1"/>
              </p:cNvSpPr>
              <p:nvPr/>
            </p:nvSpPr>
            <p:spPr bwMode="auto">
              <a:xfrm>
                <a:off x="930" y="222"/>
                <a:ext cx="364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</a:rPr>
                  <a:t>1</a:t>
                </a: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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42" name="Text Box 45"/>
              <p:cNvSpPr txBox="1">
                <a:spLocks noChangeArrowheads="1"/>
              </p:cNvSpPr>
              <p:nvPr/>
            </p:nvSpPr>
            <p:spPr bwMode="auto">
              <a:xfrm>
                <a:off x="1566" y="630"/>
                <a:ext cx="364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</a:rPr>
                  <a:t>1</a:t>
                </a: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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3543" name="Rectangle 46"/>
              <p:cNvSpPr>
                <a:spLocks noChangeArrowheads="1"/>
              </p:cNvSpPr>
              <p:nvPr/>
            </p:nvSpPr>
            <p:spPr bwMode="auto">
              <a:xfrm>
                <a:off x="2112" y="228"/>
                <a:ext cx="364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</a:rPr>
                  <a:t>1</a:t>
                </a: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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3544" name="Text Box 47"/>
              <p:cNvSpPr txBox="1">
                <a:spLocks noChangeArrowheads="1"/>
              </p:cNvSpPr>
              <p:nvPr/>
            </p:nvSpPr>
            <p:spPr bwMode="auto">
              <a:xfrm>
                <a:off x="2052" y="810"/>
                <a:ext cx="491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</a:rPr>
                  <a:t>0.8F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45" name="Rectangle 48"/>
              <p:cNvSpPr>
                <a:spLocks noChangeArrowheads="1"/>
              </p:cNvSpPr>
              <p:nvPr/>
            </p:nvSpPr>
            <p:spPr bwMode="auto">
              <a:xfrm>
                <a:off x="2751" y="806"/>
                <a:ext cx="321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0" i="1">
                    <a:solidFill>
                      <a:prstClr val="black"/>
                    </a:solidFill>
                    <a:ea typeface="宋体" panose="02010600030101010101" pitchFamily="2" charset="-122"/>
                  </a:rPr>
                  <a:t>u</a:t>
                </a:r>
                <a:r>
                  <a:rPr lang="en-US" altLang="zh-CN" b="0" i="1" baseline="-25000">
                    <a:solidFill>
                      <a:prstClr val="black"/>
                    </a:solidFill>
                    <a:ea typeface="宋体" panose="02010600030101010101" pitchFamily="2" charset="-122"/>
                  </a:rPr>
                  <a:t>C</a:t>
                </a:r>
                <a:endParaRPr lang="en-US" altLang="zh-CN" b="0" i="1" baseline="-2500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46" name="Text Box 49"/>
              <p:cNvSpPr txBox="1">
                <a:spLocks noChangeArrowheads="1"/>
              </p:cNvSpPr>
              <p:nvPr/>
            </p:nvSpPr>
            <p:spPr bwMode="auto">
              <a:xfrm>
                <a:off x="514" y="1071"/>
                <a:ext cx="217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</a:pP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47" name="Text Box 50"/>
              <p:cNvSpPr txBox="1">
                <a:spLocks noChangeArrowheads="1"/>
              </p:cNvSpPr>
              <p:nvPr/>
            </p:nvSpPr>
            <p:spPr bwMode="auto">
              <a:xfrm>
                <a:off x="2694" y="1098"/>
                <a:ext cx="217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</a:pP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48" name="Text Box 51"/>
              <p:cNvSpPr txBox="1">
                <a:spLocks noChangeArrowheads="1"/>
              </p:cNvSpPr>
              <p:nvPr/>
            </p:nvSpPr>
            <p:spPr bwMode="auto">
              <a:xfrm>
                <a:off x="1522" y="1254"/>
                <a:ext cx="217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</a:pP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549" name="Arc 52"/>
              <p:cNvSpPr/>
              <p:nvPr/>
            </p:nvSpPr>
            <p:spPr bwMode="auto">
              <a:xfrm>
                <a:off x="1728" y="366"/>
                <a:ext cx="144" cy="240"/>
              </a:xfrm>
              <a:custGeom>
                <a:avLst/>
                <a:gdLst>
                  <a:gd name="T0" fmla="*/ 0 w 21600"/>
                  <a:gd name="T1" fmla="*/ 0 h 21600"/>
                  <a:gd name="T2" fmla="*/ 144 w 21600"/>
                  <a:gd name="T3" fmla="*/ 240 h 21600"/>
                  <a:gd name="T4" fmla="*/ 0 w 21600"/>
                  <a:gd name="T5" fmla="*/ 24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tailEnd type="stealth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550" name="Text Box 53"/>
              <p:cNvSpPr txBox="1">
                <a:spLocks noChangeArrowheads="1"/>
              </p:cNvSpPr>
              <p:nvPr/>
            </p:nvSpPr>
            <p:spPr bwMode="auto">
              <a:xfrm>
                <a:off x="1715" y="144"/>
                <a:ext cx="239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ct val="50000"/>
                  </a:spcBef>
                  <a:spcAft>
                    <a:spcPts val="0"/>
                  </a:spcAft>
                </a:pPr>
                <a:r>
                  <a:rPr lang="en-US" altLang="zh-CN" b="0">
                    <a:solidFill>
                      <a:prstClr val="black"/>
                    </a:solidFill>
                    <a:ea typeface="宋体" panose="02010600030101010101" pitchFamily="2" charset="-122"/>
                  </a:rPr>
                  <a:t>S</a:t>
                </a:r>
                <a:endParaRPr lang="en-US" altLang="zh-CN" b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3506" name="Group 54"/>
          <p:cNvGrpSpPr/>
          <p:nvPr/>
        </p:nvGrpSpPr>
        <p:grpSpPr bwMode="auto">
          <a:xfrm>
            <a:off x="8732207" y="3838998"/>
            <a:ext cx="2758576" cy="2040552"/>
            <a:chOff x="2976" y="2793"/>
            <a:chExt cx="1822" cy="1191"/>
          </a:xfrm>
        </p:grpSpPr>
        <p:sp>
          <p:nvSpPr>
            <p:cNvPr id="63509" name="Line 55"/>
            <p:cNvSpPr>
              <a:spLocks noChangeShapeType="1"/>
            </p:cNvSpPr>
            <p:nvPr/>
          </p:nvSpPr>
          <p:spPr bwMode="auto">
            <a:xfrm>
              <a:off x="3158" y="3696"/>
              <a:ext cx="16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510" name="Line 56"/>
            <p:cNvSpPr>
              <a:spLocks noChangeShapeType="1"/>
            </p:cNvSpPr>
            <p:nvPr/>
          </p:nvSpPr>
          <p:spPr bwMode="auto">
            <a:xfrm flipV="1">
              <a:off x="3346" y="2928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511" name="Text Box 57"/>
            <p:cNvSpPr txBox="1">
              <a:spLocks noChangeArrowheads="1"/>
            </p:cNvSpPr>
            <p:nvPr/>
          </p:nvSpPr>
          <p:spPr bwMode="auto">
            <a:xfrm>
              <a:off x="3314" y="2793"/>
              <a:ext cx="72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u</a:t>
              </a:r>
              <a:r>
                <a:rPr lang="en-US" altLang="zh-CN" b="0" i="1" baseline="-25000">
                  <a:solidFill>
                    <a:prstClr val="black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(V)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3512" name="Text Box 58"/>
            <p:cNvSpPr txBox="1">
              <a:spLocks noChangeArrowheads="1"/>
            </p:cNvSpPr>
            <p:nvPr/>
          </p:nvSpPr>
          <p:spPr bwMode="auto">
            <a:xfrm>
              <a:off x="4654" y="3687"/>
              <a:ext cx="14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t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3513" name="Line 59"/>
            <p:cNvSpPr>
              <a:spLocks noChangeShapeType="1"/>
            </p:cNvSpPr>
            <p:nvPr/>
          </p:nvSpPr>
          <p:spPr bwMode="auto">
            <a:xfrm>
              <a:off x="3346" y="3216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514" name="Freeform 60"/>
            <p:cNvSpPr/>
            <p:nvPr/>
          </p:nvSpPr>
          <p:spPr bwMode="auto">
            <a:xfrm>
              <a:off x="3346" y="3246"/>
              <a:ext cx="1148" cy="450"/>
            </a:xfrm>
            <a:custGeom>
              <a:avLst/>
              <a:gdLst>
                <a:gd name="T0" fmla="*/ 0 w 1148"/>
                <a:gd name="T1" fmla="*/ 450 h 450"/>
                <a:gd name="T2" fmla="*/ 144 w 1148"/>
                <a:gd name="T3" fmla="*/ 210 h 450"/>
                <a:gd name="T4" fmla="*/ 384 w 1148"/>
                <a:gd name="T5" fmla="*/ 66 h 450"/>
                <a:gd name="T6" fmla="*/ 812 w 1148"/>
                <a:gd name="T7" fmla="*/ 12 h 450"/>
                <a:gd name="T8" fmla="*/ 1148 w 1148"/>
                <a:gd name="T9" fmla="*/ 0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8" h="450">
                  <a:moveTo>
                    <a:pt x="0" y="450"/>
                  </a:moveTo>
                  <a:cubicBezTo>
                    <a:pt x="40" y="362"/>
                    <a:pt x="80" y="274"/>
                    <a:pt x="144" y="210"/>
                  </a:cubicBezTo>
                  <a:cubicBezTo>
                    <a:pt x="208" y="146"/>
                    <a:pt x="273" y="99"/>
                    <a:pt x="384" y="66"/>
                  </a:cubicBezTo>
                  <a:cubicBezTo>
                    <a:pt x="495" y="33"/>
                    <a:pt x="685" y="23"/>
                    <a:pt x="812" y="12"/>
                  </a:cubicBezTo>
                  <a:cubicBezTo>
                    <a:pt x="939" y="1"/>
                    <a:pt x="1078" y="2"/>
                    <a:pt x="1148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515" name="Text Box 61"/>
            <p:cNvSpPr txBox="1">
              <a:spLocks noChangeArrowheads="1"/>
            </p:cNvSpPr>
            <p:nvPr/>
          </p:nvSpPr>
          <p:spPr bwMode="auto">
            <a:xfrm>
              <a:off x="2976" y="3082"/>
              <a:ext cx="40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dirty="0">
                  <a:solidFill>
                    <a:prstClr val="black"/>
                  </a:solidFill>
                  <a:ea typeface="宋体" panose="02010600030101010101" pitchFamily="2" charset="-122"/>
                </a:rPr>
                <a:t>1.5</a:t>
              </a:r>
              <a:endParaRPr lang="en-US" altLang="zh-CN" b="0" dirty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3516" name="Text Box 62"/>
            <p:cNvSpPr txBox="1">
              <a:spLocks noChangeArrowheads="1"/>
            </p:cNvSpPr>
            <p:nvPr/>
          </p:nvSpPr>
          <p:spPr bwMode="auto">
            <a:xfrm>
              <a:off x="3095" y="3671"/>
              <a:ext cx="277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O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63507" name="Text Box 63"/>
          <p:cNvSpPr txBox="1">
            <a:spLocks noChangeArrowheads="1"/>
          </p:cNvSpPr>
          <p:nvPr/>
        </p:nvSpPr>
        <p:spPr bwMode="auto">
          <a:xfrm>
            <a:off x="699962" y="1086796"/>
            <a:ext cx="113792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3-4</a:t>
            </a:r>
            <a:r>
              <a:rPr lang="en-US" altLang="zh-CN" b="0" dirty="0" smtClean="0">
                <a:solidFill>
                  <a:srgbClr val="FF0000"/>
                </a:solidFill>
                <a:ea typeface="宋体" panose="02010600030101010101" pitchFamily="2" charset="-122"/>
              </a:rPr>
              <a:t>.</a:t>
            </a:r>
            <a:endParaRPr lang="en-US" altLang="zh-CN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63508" name="Text Box 64"/>
          <p:cNvSpPr txBox="1">
            <a:spLocks noChangeArrowheads="1"/>
          </p:cNvSpPr>
          <p:nvPr/>
        </p:nvSpPr>
        <p:spPr bwMode="auto">
          <a:xfrm>
            <a:off x="839019" y="1742463"/>
            <a:ext cx="1046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solidFill>
                  <a:srgbClr val="0000FF"/>
                </a:solidFill>
                <a:ea typeface="宋体" panose="02010600030101010101" pitchFamily="2" charset="-122"/>
              </a:rPr>
              <a:t>解法</a:t>
            </a:r>
            <a:r>
              <a:rPr lang="en-US" altLang="zh-CN" b="0" dirty="0">
                <a:solidFill>
                  <a:srgbClr val="0000FF"/>
                </a:solidFill>
                <a:ea typeface="宋体" panose="02010600030101010101" pitchFamily="2" charset="-122"/>
              </a:rPr>
              <a:t>1:</a:t>
            </a:r>
            <a:endParaRPr lang="en-US" altLang="zh-CN" b="0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5" name="Object 7"/>
          <p:cNvGraphicFramePr>
            <a:graphicFrameLocks noChangeAspect="1"/>
          </p:cNvGraphicFramePr>
          <p:nvPr/>
        </p:nvGraphicFramePr>
        <p:xfrm>
          <a:off x="2296597" y="3172759"/>
          <a:ext cx="1138904" cy="619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321" name="Equation" r:id="rId17" imgW="13411200" imgH="5486400" progId="Equation.DSMT4">
                  <p:embed/>
                </p:oleObj>
              </mc:Choice>
              <mc:Fallback>
                <p:oleObj name="Equation" r:id="rId17" imgW="13411200" imgH="5486400" progId="Equation.DSMT4">
                  <p:embed/>
                  <p:pic>
                    <p:nvPicPr>
                      <p:cNvPr id="0" name="图片 3863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6597" y="3172759"/>
                        <a:ext cx="1138904" cy="619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37827" y="313951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含电容、受控源</a:t>
            </a:r>
            <a:endParaRPr lang="zh-CN" altLang="en-US" sz="24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8" name="Text Box 3"/>
          <p:cNvSpPr txBox="1">
            <a:spLocks noChangeArrowheads="1"/>
          </p:cNvSpPr>
          <p:nvPr/>
        </p:nvSpPr>
        <p:spPr bwMode="auto">
          <a:xfrm>
            <a:off x="831423" y="2275181"/>
            <a:ext cx="1402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 smtClean="0">
                <a:solidFill>
                  <a:prstClr val="black"/>
                </a:solidFill>
                <a:ea typeface="宋体" panose="02010600030101010101" pitchFamily="2" charset="-122"/>
              </a:rPr>
              <a:t>列方程：</a:t>
            </a:r>
            <a:endParaRPr lang="en-US" altLang="zh-CN" b="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293370"/>
            <a:ext cx="10515600" cy="817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algn="ctr"/>
            <a:r>
              <a:rPr lang="en-US" altLang="zh-CN" sz="800"/>
              <a:t>     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受控源电路的零状态响应例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4519" name="Object 7"/>
          <p:cNvGraphicFramePr>
            <a:graphicFrameLocks noChangeAspect="1"/>
          </p:cNvGraphicFramePr>
          <p:nvPr/>
        </p:nvGraphicFramePr>
        <p:xfrm>
          <a:off x="1059237" y="4753293"/>
          <a:ext cx="5397322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31" name="公式" r:id="rId19" imgW="2959100" imgH="584200" progId="Equation.3">
                  <p:embed/>
                </p:oleObj>
              </mc:Choice>
              <mc:Fallback>
                <p:oleObj name="公式" r:id="rId19" imgW="2959100" imgH="584200" progId="Equation.3">
                  <p:embed/>
                  <p:pic>
                    <p:nvPicPr>
                      <p:cNvPr id="0" name="图片 3427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237" y="4753293"/>
                        <a:ext cx="5397322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0" name="Object 8"/>
          <p:cNvGraphicFramePr>
            <a:graphicFrameLocks noChangeAspect="1"/>
          </p:cNvGraphicFramePr>
          <p:nvPr/>
        </p:nvGraphicFramePr>
        <p:xfrm>
          <a:off x="6635552" y="5253355"/>
          <a:ext cx="185320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32" name="公式" r:id="rId21" imgW="2070100" imgH="469900" progId="Equation.3">
                  <p:embed/>
                </p:oleObj>
              </mc:Choice>
              <mc:Fallback>
                <p:oleObj name="公式" r:id="rId21" imgW="2070100" imgH="469900" progId="Equation.3">
                  <p:embed/>
                  <p:pic>
                    <p:nvPicPr>
                      <p:cNvPr id="0" name="图片 3427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552" y="5253355"/>
                        <a:ext cx="1853207" cy="469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nimBg="1"/>
      <p:bldP spid="63491" grpId="0" animBg="1"/>
      <p:bldP spid="63507" grpId="0" animBg="1"/>
      <p:bldP spid="2" grpId="0"/>
      <p:bldP spid="63508" grpId="0" animBg="1"/>
      <p:bldP spid="68" grpId="0" animBg="1"/>
      <p:bldP spid="63497" grpId="0" animBg="1"/>
      <p:bldP spid="6349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1488753" y="1096368"/>
            <a:ext cx="11906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0" dirty="0">
                <a:solidFill>
                  <a:srgbClr val="0000FF"/>
                </a:solidFill>
                <a:ea typeface="宋体" panose="02010600030101010101" pitchFamily="2" charset="-122"/>
              </a:rPr>
              <a:t>解法</a:t>
            </a:r>
            <a:r>
              <a:rPr lang="en-US" altLang="zh-CN" sz="2800" b="0" dirty="0">
                <a:solidFill>
                  <a:srgbClr val="0000FF"/>
                </a:solidFill>
                <a:ea typeface="宋体" panose="02010600030101010101" pitchFamily="2" charset="-122"/>
              </a:rPr>
              <a:t>2:</a:t>
            </a:r>
            <a:endParaRPr lang="en-US" altLang="zh-CN" sz="2800" b="0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2927648" y="1096368"/>
            <a:ext cx="205994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0" dirty="0">
                <a:solidFill>
                  <a:prstClr val="black"/>
                </a:solidFill>
                <a:ea typeface="宋体" panose="02010600030101010101" pitchFamily="2" charset="-122"/>
              </a:rPr>
              <a:t>戴维南等效</a:t>
            </a:r>
            <a:r>
              <a:rPr lang="en-US" altLang="zh-CN" sz="2800" b="0" dirty="0">
                <a:solidFill>
                  <a:prstClr val="black"/>
                </a:solidFill>
                <a:ea typeface="宋体" panose="02010600030101010101" pitchFamily="2" charset="-122"/>
              </a:rPr>
              <a:t>.</a:t>
            </a:r>
            <a:endParaRPr lang="en-US" altLang="zh-CN" sz="2800" b="0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1726086" y="4382068"/>
          <a:ext cx="4723770" cy="560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28" name="公式" r:id="rId1" imgW="1905000" imgH="203200" progId="Equation.3">
                  <p:embed/>
                </p:oleObj>
              </mc:Choice>
              <mc:Fallback>
                <p:oleObj name="公式" r:id="rId1" imgW="1905000" imgH="203200" progId="Equation.3">
                  <p:embed/>
                  <p:pic>
                    <p:nvPicPr>
                      <p:cNvPr id="0" name="图片 3427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6086" y="4382068"/>
                        <a:ext cx="4723770" cy="560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7474385" y="5229706"/>
          <a:ext cx="1822096" cy="731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29" name="公式" r:id="rId3" imgW="711200" imgH="241300" progId="Equation.3">
                  <p:embed/>
                </p:oleObj>
              </mc:Choice>
              <mc:Fallback>
                <p:oleObj name="公式" r:id="rId3" imgW="711200" imgH="241300" progId="Equation.3">
                  <p:embed/>
                  <p:pic>
                    <p:nvPicPr>
                      <p:cNvPr id="0" name="图片 3427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4385" y="5229706"/>
                        <a:ext cx="1822096" cy="7310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704285" y="5173397"/>
          <a:ext cx="4973471" cy="696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30" name="公式" r:id="rId5" imgW="1816100" imgH="241300" progId="Equation.3">
                  <p:embed/>
                </p:oleObj>
              </mc:Choice>
              <mc:Fallback>
                <p:oleObj name="公式" r:id="rId5" imgW="1816100" imgH="241300" progId="Equation.3">
                  <p:embed/>
                  <p:pic>
                    <p:nvPicPr>
                      <p:cNvPr id="0" name="图片 3427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285" y="5173397"/>
                        <a:ext cx="4973471" cy="69652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521" name="Group 9"/>
          <p:cNvGrpSpPr/>
          <p:nvPr/>
        </p:nvGrpSpPr>
        <p:grpSpPr bwMode="auto">
          <a:xfrm>
            <a:off x="1703526" y="1775416"/>
            <a:ext cx="4393027" cy="2222500"/>
            <a:chOff x="273" y="144"/>
            <a:chExt cx="2846" cy="1400"/>
          </a:xfrm>
        </p:grpSpPr>
        <p:sp>
          <p:nvSpPr>
            <p:cNvPr id="64552" name="Oval 10"/>
            <p:cNvSpPr>
              <a:spLocks noChangeArrowheads="1"/>
            </p:cNvSpPr>
            <p:nvPr/>
          </p:nvSpPr>
          <p:spPr bwMode="auto">
            <a:xfrm>
              <a:off x="576" y="864"/>
              <a:ext cx="272" cy="272"/>
            </a:xfrm>
            <a:prstGeom prst="ellipse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53" name="Rectangle 11"/>
            <p:cNvSpPr>
              <a:spLocks noChangeArrowheads="1"/>
            </p:cNvSpPr>
            <p:nvPr/>
          </p:nvSpPr>
          <p:spPr bwMode="auto">
            <a:xfrm>
              <a:off x="960" y="480"/>
              <a:ext cx="288" cy="96"/>
            </a:xfrm>
            <a:prstGeom prst="rect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54" name="Rectangle 12"/>
            <p:cNvSpPr>
              <a:spLocks noChangeArrowheads="1"/>
            </p:cNvSpPr>
            <p:nvPr/>
          </p:nvSpPr>
          <p:spPr bwMode="auto">
            <a:xfrm>
              <a:off x="1488" y="672"/>
              <a:ext cx="96" cy="240"/>
            </a:xfrm>
            <a:prstGeom prst="rect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55" name="AutoShape 13"/>
            <p:cNvSpPr>
              <a:spLocks noChangeArrowheads="1"/>
            </p:cNvSpPr>
            <p:nvPr/>
          </p:nvSpPr>
          <p:spPr bwMode="auto">
            <a:xfrm>
              <a:off x="1434" y="1008"/>
              <a:ext cx="192" cy="354"/>
            </a:xfrm>
            <a:prstGeom prst="diamond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56" name="Rectangle 14"/>
            <p:cNvSpPr>
              <a:spLocks noChangeArrowheads="1"/>
            </p:cNvSpPr>
            <p:nvPr/>
          </p:nvSpPr>
          <p:spPr bwMode="auto">
            <a:xfrm>
              <a:off x="2160" y="480"/>
              <a:ext cx="288" cy="96"/>
            </a:xfrm>
            <a:prstGeom prst="rect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64557" name="Group 15"/>
            <p:cNvGrpSpPr/>
            <p:nvPr/>
          </p:nvGrpSpPr>
          <p:grpSpPr bwMode="auto">
            <a:xfrm>
              <a:off x="2496" y="912"/>
              <a:ext cx="288" cy="96"/>
              <a:chOff x="2448" y="912"/>
              <a:chExt cx="288" cy="96"/>
            </a:xfrm>
          </p:grpSpPr>
          <p:sp>
            <p:nvSpPr>
              <p:cNvPr id="64586" name="Line 16"/>
              <p:cNvSpPr>
                <a:spLocks noChangeShapeType="1"/>
              </p:cNvSpPr>
              <p:nvPr/>
            </p:nvSpPr>
            <p:spPr bwMode="auto">
              <a:xfrm>
                <a:off x="2448" y="91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4587" name="Line 17"/>
              <p:cNvSpPr>
                <a:spLocks noChangeShapeType="1"/>
              </p:cNvSpPr>
              <p:nvPr/>
            </p:nvSpPr>
            <p:spPr bwMode="auto">
              <a:xfrm>
                <a:off x="2448" y="1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4558" name="Line 18"/>
            <p:cNvSpPr>
              <a:spLocks noChangeShapeType="1"/>
            </p:cNvSpPr>
            <p:nvPr/>
          </p:nvSpPr>
          <p:spPr bwMode="auto">
            <a:xfrm>
              <a:off x="720" y="528"/>
              <a:ext cx="0" cy="9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59" name="Line 19"/>
            <p:cNvSpPr>
              <a:spLocks noChangeShapeType="1"/>
            </p:cNvSpPr>
            <p:nvPr/>
          </p:nvSpPr>
          <p:spPr bwMode="auto">
            <a:xfrm>
              <a:off x="720" y="528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60" name="Line 20"/>
            <p:cNvSpPr>
              <a:spLocks noChangeShapeType="1"/>
            </p:cNvSpPr>
            <p:nvPr/>
          </p:nvSpPr>
          <p:spPr bwMode="auto">
            <a:xfrm>
              <a:off x="1248" y="528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61" name="Line 21"/>
            <p:cNvSpPr>
              <a:spLocks noChangeShapeType="1"/>
            </p:cNvSpPr>
            <p:nvPr/>
          </p:nvSpPr>
          <p:spPr bwMode="auto">
            <a:xfrm flipV="1">
              <a:off x="1728" y="384"/>
              <a:ext cx="192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62" name="Line 22"/>
            <p:cNvSpPr>
              <a:spLocks noChangeShapeType="1"/>
            </p:cNvSpPr>
            <p:nvPr/>
          </p:nvSpPr>
          <p:spPr bwMode="auto">
            <a:xfrm>
              <a:off x="1920" y="528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63" name="Line 23"/>
            <p:cNvSpPr>
              <a:spLocks noChangeShapeType="1"/>
            </p:cNvSpPr>
            <p:nvPr/>
          </p:nvSpPr>
          <p:spPr bwMode="auto">
            <a:xfrm>
              <a:off x="2448" y="528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64" name="Line 24"/>
            <p:cNvSpPr>
              <a:spLocks noChangeShapeType="1"/>
            </p:cNvSpPr>
            <p:nvPr/>
          </p:nvSpPr>
          <p:spPr bwMode="auto">
            <a:xfrm>
              <a:off x="2640" y="528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65" name="Line 25"/>
            <p:cNvSpPr>
              <a:spLocks noChangeShapeType="1"/>
            </p:cNvSpPr>
            <p:nvPr/>
          </p:nvSpPr>
          <p:spPr bwMode="auto">
            <a:xfrm>
              <a:off x="2640" y="1014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66" name="Line 26"/>
            <p:cNvSpPr>
              <a:spLocks noChangeShapeType="1"/>
            </p:cNvSpPr>
            <p:nvPr/>
          </p:nvSpPr>
          <p:spPr bwMode="auto">
            <a:xfrm>
              <a:off x="720" y="1488"/>
              <a:ext cx="19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67" name="Line 27"/>
            <p:cNvSpPr>
              <a:spLocks noChangeShapeType="1"/>
            </p:cNvSpPr>
            <p:nvPr/>
          </p:nvSpPr>
          <p:spPr bwMode="auto">
            <a:xfrm>
              <a:off x="1536" y="52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68" name="Line 28"/>
            <p:cNvSpPr>
              <a:spLocks noChangeShapeType="1"/>
            </p:cNvSpPr>
            <p:nvPr/>
          </p:nvSpPr>
          <p:spPr bwMode="auto">
            <a:xfrm>
              <a:off x="1536" y="912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69" name="Line 29"/>
            <p:cNvSpPr>
              <a:spLocks noChangeShapeType="1"/>
            </p:cNvSpPr>
            <p:nvPr/>
          </p:nvSpPr>
          <p:spPr bwMode="auto">
            <a:xfrm flipV="1">
              <a:off x="720" y="468"/>
              <a:ext cx="21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70" name="Text Box 30"/>
            <p:cNvSpPr txBox="1">
              <a:spLocks noChangeArrowheads="1"/>
            </p:cNvSpPr>
            <p:nvPr/>
          </p:nvSpPr>
          <p:spPr bwMode="auto">
            <a:xfrm>
              <a:off x="717" y="162"/>
              <a:ext cx="23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b="0" baseline="-25000">
                  <a:solidFill>
                    <a:prstClr val="black"/>
                  </a:solidFill>
                  <a:ea typeface="宋体" panose="02010600030101010101" pitchFamily="2" charset="-122"/>
                </a:rPr>
                <a:t>1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71" name="Text Box 31"/>
            <p:cNvSpPr txBox="1">
              <a:spLocks noChangeArrowheads="1"/>
            </p:cNvSpPr>
            <p:nvPr/>
          </p:nvSpPr>
          <p:spPr bwMode="auto">
            <a:xfrm>
              <a:off x="1609" y="1044"/>
              <a:ext cx="34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2</a:t>
              </a:r>
              <a:r>
                <a:rPr lang="en-US" altLang="zh-CN" b="0" i="1">
                  <a:solidFill>
                    <a:prstClr val="black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b="0" baseline="-25000">
                  <a:solidFill>
                    <a:prstClr val="black"/>
                  </a:solidFill>
                  <a:ea typeface="宋体" panose="02010600030101010101" pitchFamily="2" charset="-122"/>
                </a:rPr>
                <a:t>1</a:t>
              </a:r>
              <a:endParaRPr lang="en-US" altLang="zh-CN" b="0" baseline="-2500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72" name="Text Box 32"/>
            <p:cNvSpPr txBox="1">
              <a:spLocks noChangeArrowheads="1"/>
            </p:cNvSpPr>
            <p:nvPr/>
          </p:nvSpPr>
          <p:spPr bwMode="auto">
            <a:xfrm>
              <a:off x="1524" y="816"/>
              <a:ext cx="25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800" b="0">
                  <a:solidFill>
                    <a:prstClr val="black"/>
                  </a:solidFill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73" name="Text Box 33"/>
            <p:cNvSpPr txBox="1">
              <a:spLocks noChangeArrowheads="1"/>
            </p:cNvSpPr>
            <p:nvPr/>
          </p:nvSpPr>
          <p:spPr bwMode="auto">
            <a:xfrm>
              <a:off x="526" y="618"/>
              <a:ext cx="23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74" name="Text Box 34"/>
            <p:cNvSpPr txBox="1">
              <a:spLocks noChangeArrowheads="1"/>
            </p:cNvSpPr>
            <p:nvPr/>
          </p:nvSpPr>
          <p:spPr bwMode="auto">
            <a:xfrm>
              <a:off x="273" y="864"/>
              <a:ext cx="36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dirty="0">
                  <a:solidFill>
                    <a:prstClr val="black"/>
                  </a:solidFill>
                  <a:ea typeface="宋体" panose="02010600030101010101" pitchFamily="2" charset="-122"/>
                </a:rPr>
                <a:t>2V</a:t>
              </a:r>
              <a:endParaRPr lang="en-US" altLang="zh-CN" b="0" dirty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75" name="Text Box 35"/>
            <p:cNvSpPr txBox="1">
              <a:spLocks noChangeArrowheads="1"/>
            </p:cNvSpPr>
            <p:nvPr/>
          </p:nvSpPr>
          <p:spPr bwMode="auto">
            <a:xfrm>
              <a:off x="2703" y="594"/>
              <a:ext cx="23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76" name="Text Box 36"/>
            <p:cNvSpPr txBox="1">
              <a:spLocks noChangeArrowheads="1"/>
            </p:cNvSpPr>
            <p:nvPr/>
          </p:nvSpPr>
          <p:spPr bwMode="auto">
            <a:xfrm>
              <a:off x="930" y="222"/>
              <a:ext cx="38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77" name="Text Box 37"/>
            <p:cNvSpPr txBox="1">
              <a:spLocks noChangeArrowheads="1"/>
            </p:cNvSpPr>
            <p:nvPr/>
          </p:nvSpPr>
          <p:spPr bwMode="auto">
            <a:xfrm>
              <a:off x="1566" y="630"/>
              <a:ext cx="38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dirty="0">
                  <a:solidFill>
                    <a:prstClr val="black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b="0" dirty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 dirty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4578" name="Rectangle 38"/>
            <p:cNvSpPr>
              <a:spLocks noChangeArrowheads="1"/>
            </p:cNvSpPr>
            <p:nvPr/>
          </p:nvSpPr>
          <p:spPr bwMode="auto">
            <a:xfrm>
              <a:off x="2112" y="228"/>
              <a:ext cx="38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4579" name="Text Box 39"/>
            <p:cNvSpPr txBox="1">
              <a:spLocks noChangeArrowheads="1"/>
            </p:cNvSpPr>
            <p:nvPr/>
          </p:nvSpPr>
          <p:spPr bwMode="auto">
            <a:xfrm>
              <a:off x="2052" y="810"/>
              <a:ext cx="51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0.8F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80" name="Rectangle 40"/>
            <p:cNvSpPr>
              <a:spLocks noChangeArrowheads="1"/>
            </p:cNvSpPr>
            <p:nvPr/>
          </p:nvSpPr>
          <p:spPr bwMode="auto">
            <a:xfrm>
              <a:off x="2751" y="807"/>
              <a:ext cx="36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i="1" dirty="0" err="1">
                  <a:solidFill>
                    <a:prstClr val="black"/>
                  </a:solidFill>
                  <a:ea typeface="宋体" panose="02010600030101010101" pitchFamily="2" charset="-122"/>
                </a:rPr>
                <a:t>u</a:t>
              </a:r>
              <a:r>
                <a:rPr lang="en-US" altLang="zh-CN" b="0" i="1" baseline="-25000" dirty="0" err="1">
                  <a:solidFill>
                    <a:prstClr val="black"/>
                  </a:solidFill>
                  <a:ea typeface="宋体" panose="02010600030101010101" pitchFamily="2" charset="-122"/>
                </a:rPr>
                <a:t>C</a:t>
              </a:r>
              <a:endParaRPr lang="en-US" altLang="zh-CN" b="0" i="1" baseline="-25000" dirty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81" name="Text Box 41"/>
            <p:cNvSpPr txBox="1">
              <a:spLocks noChangeArrowheads="1"/>
            </p:cNvSpPr>
            <p:nvPr/>
          </p:nvSpPr>
          <p:spPr bwMode="auto">
            <a:xfrm>
              <a:off x="514" y="1071"/>
              <a:ext cx="22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82" name="Text Box 42"/>
            <p:cNvSpPr txBox="1">
              <a:spLocks noChangeArrowheads="1"/>
            </p:cNvSpPr>
            <p:nvPr/>
          </p:nvSpPr>
          <p:spPr bwMode="auto">
            <a:xfrm>
              <a:off x="2694" y="1098"/>
              <a:ext cx="22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83" name="Text Box 43"/>
            <p:cNvSpPr txBox="1">
              <a:spLocks noChangeArrowheads="1"/>
            </p:cNvSpPr>
            <p:nvPr/>
          </p:nvSpPr>
          <p:spPr bwMode="auto">
            <a:xfrm>
              <a:off x="1522" y="1254"/>
              <a:ext cx="22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84" name="Arc 44"/>
            <p:cNvSpPr/>
            <p:nvPr/>
          </p:nvSpPr>
          <p:spPr bwMode="auto">
            <a:xfrm>
              <a:off x="1728" y="366"/>
              <a:ext cx="144" cy="240"/>
            </a:xfrm>
            <a:custGeom>
              <a:avLst/>
              <a:gdLst>
                <a:gd name="T0" fmla="*/ 0 w 21600"/>
                <a:gd name="T1" fmla="*/ 0 h 21600"/>
                <a:gd name="T2" fmla="*/ 144 w 21600"/>
                <a:gd name="T3" fmla="*/ 240 h 21600"/>
                <a:gd name="T4" fmla="*/ 0 w 21600"/>
                <a:gd name="T5" fmla="*/ 24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85" name="Text Box 45"/>
            <p:cNvSpPr txBox="1">
              <a:spLocks noChangeArrowheads="1"/>
            </p:cNvSpPr>
            <p:nvPr/>
          </p:nvSpPr>
          <p:spPr bwMode="auto">
            <a:xfrm>
              <a:off x="1715" y="144"/>
              <a:ext cx="25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S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64522" name="Group 46"/>
          <p:cNvGrpSpPr/>
          <p:nvPr/>
        </p:nvGrpSpPr>
        <p:grpSpPr bwMode="auto">
          <a:xfrm>
            <a:off x="7483001" y="1775446"/>
            <a:ext cx="3506971" cy="2143125"/>
            <a:chOff x="3382" y="408"/>
            <a:chExt cx="2428" cy="1350"/>
          </a:xfrm>
        </p:grpSpPr>
        <p:sp>
          <p:nvSpPr>
            <p:cNvPr id="64526" name="Oval 47"/>
            <p:cNvSpPr>
              <a:spLocks noChangeArrowheads="1"/>
            </p:cNvSpPr>
            <p:nvPr/>
          </p:nvSpPr>
          <p:spPr bwMode="auto">
            <a:xfrm>
              <a:off x="3444" y="1128"/>
              <a:ext cx="272" cy="272"/>
            </a:xfrm>
            <a:prstGeom prst="ellipse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27" name="Rectangle 48"/>
            <p:cNvSpPr>
              <a:spLocks noChangeArrowheads="1"/>
            </p:cNvSpPr>
            <p:nvPr/>
          </p:nvSpPr>
          <p:spPr bwMode="auto">
            <a:xfrm>
              <a:off x="3828" y="744"/>
              <a:ext cx="288" cy="96"/>
            </a:xfrm>
            <a:prstGeom prst="rect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28" name="Rectangle 49"/>
            <p:cNvSpPr>
              <a:spLocks noChangeArrowheads="1"/>
            </p:cNvSpPr>
            <p:nvPr/>
          </p:nvSpPr>
          <p:spPr bwMode="auto">
            <a:xfrm>
              <a:off x="4848" y="744"/>
              <a:ext cx="288" cy="96"/>
            </a:xfrm>
            <a:prstGeom prst="rect">
              <a:avLst/>
            </a:prstGeom>
            <a:solidFill>
              <a:srgbClr val="00FFFF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64529" name="Group 50"/>
            <p:cNvGrpSpPr/>
            <p:nvPr/>
          </p:nvGrpSpPr>
          <p:grpSpPr bwMode="auto">
            <a:xfrm>
              <a:off x="5184" y="1176"/>
              <a:ext cx="288" cy="96"/>
              <a:chOff x="2448" y="912"/>
              <a:chExt cx="288" cy="96"/>
            </a:xfrm>
          </p:grpSpPr>
          <p:sp>
            <p:nvSpPr>
              <p:cNvPr id="64550" name="Line 51"/>
              <p:cNvSpPr>
                <a:spLocks noChangeShapeType="1"/>
              </p:cNvSpPr>
              <p:nvPr/>
            </p:nvSpPr>
            <p:spPr bwMode="auto">
              <a:xfrm>
                <a:off x="2448" y="912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4551" name="Line 52"/>
              <p:cNvSpPr>
                <a:spLocks noChangeShapeType="1"/>
              </p:cNvSpPr>
              <p:nvPr/>
            </p:nvSpPr>
            <p:spPr bwMode="auto">
              <a:xfrm>
                <a:off x="2448" y="100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00" b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4530" name="Line 53"/>
            <p:cNvSpPr>
              <a:spLocks noChangeShapeType="1"/>
            </p:cNvSpPr>
            <p:nvPr/>
          </p:nvSpPr>
          <p:spPr bwMode="auto">
            <a:xfrm>
              <a:off x="3588" y="792"/>
              <a:ext cx="0" cy="9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31" name="Line 54"/>
            <p:cNvSpPr>
              <a:spLocks noChangeShapeType="1"/>
            </p:cNvSpPr>
            <p:nvPr/>
          </p:nvSpPr>
          <p:spPr bwMode="auto">
            <a:xfrm>
              <a:off x="3588" y="79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32" name="Line 55"/>
            <p:cNvSpPr>
              <a:spLocks noChangeShapeType="1"/>
            </p:cNvSpPr>
            <p:nvPr/>
          </p:nvSpPr>
          <p:spPr bwMode="auto">
            <a:xfrm>
              <a:off x="4122" y="792"/>
              <a:ext cx="2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33" name="Line 56"/>
            <p:cNvSpPr>
              <a:spLocks noChangeShapeType="1"/>
            </p:cNvSpPr>
            <p:nvPr/>
          </p:nvSpPr>
          <p:spPr bwMode="auto">
            <a:xfrm flipV="1">
              <a:off x="4416" y="648"/>
              <a:ext cx="192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34" name="Line 57"/>
            <p:cNvSpPr>
              <a:spLocks noChangeShapeType="1"/>
            </p:cNvSpPr>
            <p:nvPr/>
          </p:nvSpPr>
          <p:spPr bwMode="auto">
            <a:xfrm>
              <a:off x="4608" y="79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35" name="Line 58"/>
            <p:cNvSpPr>
              <a:spLocks noChangeShapeType="1"/>
            </p:cNvSpPr>
            <p:nvPr/>
          </p:nvSpPr>
          <p:spPr bwMode="auto">
            <a:xfrm>
              <a:off x="5136" y="792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36" name="Line 59"/>
            <p:cNvSpPr>
              <a:spLocks noChangeShapeType="1"/>
            </p:cNvSpPr>
            <p:nvPr/>
          </p:nvSpPr>
          <p:spPr bwMode="auto">
            <a:xfrm>
              <a:off x="5328" y="792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37" name="Line 60"/>
            <p:cNvSpPr>
              <a:spLocks noChangeShapeType="1"/>
            </p:cNvSpPr>
            <p:nvPr/>
          </p:nvSpPr>
          <p:spPr bwMode="auto">
            <a:xfrm>
              <a:off x="5328" y="1278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38" name="Line 61"/>
            <p:cNvSpPr>
              <a:spLocks noChangeShapeType="1"/>
            </p:cNvSpPr>
            <p:nvPr/>
          </p:nvSpPr>
          <p:spPr bwMode="auto">
            <a:xfrm>
              <a:off x="3588" y="1752"/>
              <a:ext cx="17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39" name="Text Box 62"/>
            <p:cNvSpPr txBox="1">
              <a:spLocks noChangeArrowheads="1"/>
            </p:cNvSpPr>
            <p:nvPr/>
          </p:nvSpPr>
          <p:spPr bwMode="auto">
            <a:xfrm>
              <a:off x="3394" y="882"/>
              <a:ext cx="25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40" name="Text Box 63"/>
            <p:cNvSpPr txBox="1">
              <a:spLocks noChangeArrowheads="1"/>
            </p:cNvSpPr>
            <p:nvPr/>
          </p:nvSpPr>
          <p:spPr bwMode="auto">
            <a:xfrm>
              <a:off x="3680" y="1112"/>
              <a:ext cx="561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1.5V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41" name="Text Box 64"/>
            <p:cNvSpPr txBox="1">
              <a:spLocks noChangeArrowheads="1"/>
            </p:cNvSpPr>
            <p:nvPr/>
          </p:nvSpPr>
          <p:spPr bwMode="auto">
            <a:xfrm>
              <a:off x="5391" y="858"/>
              <a:ext cx="25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+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42" name="Text Box 65"/>
            <p:cNvSpPr txBox="1">
              <a:spLocks noChangeArrowheads="1"/>
            </p:cNvSpPr>
            <p:nvPr/>
          </p:nvSpPr>
          <p:spPr bwMode="auto">
            <a:xfrm>
              <a:off x="3678" y="486"/>
              <a:ext cx="699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0.25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43" name="Rectangle 66"/>
            <p:cNvSpPr>
              <a:spLocks noChangeArrowheads="1"/>
            </p:cNvSpPr>
            <p:nvPr/>
          </p:nvSpPr>
          <p:spPr bwMode="auto">
            <a:xfrm>
              <a:off x="4800" y="492"/>
              <a:ext cx="40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1</a:t>
              </a: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4544" name="Text Box 67"/>
            <p:cNvSpPr txBox="1">
              <a:spLocks noChangeArrowheads="1"/>
            </p:cNvSpPr>
            <p:nvPr/>
          </p:nvSpPr>
          <p:spPr bwMode="auto">
            <a:xfrm>
              <a:off x="4740" y="1074"/>
              <a:ext cx="549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dirty="0">
                  <a:solidFill>
                    <a:prstClr val="black"/>
                  </a:solidFill>
                  <a:ea typeface="宋体" panose="02010600030101010101" pitchFamily="2" charset="-122"/>
                </a:rPr>
                <a:t>0.8F</a:t>
              </a:r>
              <a:endParaRPr lang="en-US" altLang="zh-CN" b="0" dirty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45" name="Rectangle 68"/>
            <p:cNvSpPr>
              <a:spLocks noChangeArrowheads="1"/>
            </p:cNvSpPr>
            <p:nvPr/>
          </p:nvSpPr>
          <p:spPr bwMode="auto">
            <a:xfrm>
              <a:off x="5439" y="1071"/>
              <a:ext cx="371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0" i="1" dirty="0" err="1">
                  <a:solidFill>
                    <a:prstClr val="black"/>
                  </a:solidFill>
                  <a:ea typeface="宋体" panose="02010600030101010101" pitchFamily="2" charset="-122"/>
                </a:rPr>
                <a:t>u</a:t>
              </a:r>
              <a:r>
                <a:rPr lang="en-US" altLang="zh-CN" b="0" i="1" baseline="-25000" dirty="0" err="1">
                  <a:solidFill>
                    <a:prstClr val="black"/>
                  </a:solidFill>
                  <a:ea typeface="宋体" panose="02010600030101010101" pitchFamily="2" charset="-122"/>
                </a:rPr>
                <a:t>C</a:t>
              </a:r>
              <a:endParaRPr lang="en-US" altLang="zh-CN" b="0" i="1" baseline="-25000" dirty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46" name="Text Box 69"/>
            <p:cNvSpPr txBox="1">
              <a:spLocks noChangeArrowheads="1"/>
            </p:cNvSpPr>
            <p:nvPr/>
          </p:nvSpPr>
          <p:spPr bwMode="auto">
            <a:xfrm>
              <a:off x="3382" y="1335"/>
              <a:ext cx="24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47" name="Text Box 70"/>
            <p:cNvSpPr txBox="1">
              <a:spLocks noChangeArrowheads="1"/>
            </p:cNvSpPr>
            <p:nvPr/>
          </p:nvSpPr>
          <p:spPr bwMode="auto">
            <a:xfrm>
              <a:off x="5382" y="1362"/>
              <a:ext cx="24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548" name="Arc 71"/>
            <p:cNvSpPr/>
            <p:nvPr/>
          </p:nvSpPr>
          <p:spPr bwMode="auto">
            <a:xfrm>
              <a:off x="4416" y="630"/>
              <a:ext cx="144" cy="240"/>
            </a:xfrm>
            <a:custGeom>
              <a:avLst/>
              <a:gdLst>
                <a:gd name="T0" fmla="*/ 0 w 21600"/>
                <a:gd name="T1" fmla="*/ 0 h 21600"/>
                <a:gd name="T2" fmla="*/ 144 w 21600"/>
                <a:gd name="T3" fmla="*/ 240 h 21600"/>
                <a:gd name="T4" fmla="*/ 0 w 21600"/>
                <a:gd name="T5" fmla="*/ 24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549" name="Text Box 72"/>
            <p:cNvSpPr txBox="1">
              <a:spLocks noChangeArrowheads="1"/>
            </p:cNvSpPr>
            <p:nvPr/>
          </p:nvSpPr>
          <p:spPr bwMode="auto">
            <a:xfrm>
              <a:off x="4403" y="408"/>
              <a:ext cx="26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en-US" altLang="zh-CN" b="0">
                  <a:solidFill>
                    <a:prstClr val="black"/>
                  </a:solidFill>
                  <a:ea typeface="宋体" panose="02010600030101010101" pitchFamily="2" charset="-122"/>
                </a:rPr>
                <a:t>S</a:t>
              </a:r>
              <a:endParaRPr lang="en-US" altLang="zh-CN" b="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64523" name="Rectangle 73"/>
          <p:cNvSpPr>
            <a:spLocks noChangeArrowheads="1"/>
          </p:cNvSpPr>
          <p:nvPr/>
        </p:nvSpPr>
        <p:spPr bwMode="auto">
          <a:xfrm>
            <a:off x="1703514" y="1984992"/>
            <a:ext cx="2357044" cy="218122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4524" name="Rectangle 74"/>
          <p:cNvSpPr>
            <a:spLocks noChangeArrowheads="1"/>
          </p:cNvSpPr>
          <p:nvPr/>
        </p:nvSpPr>
        <p:spPr bwMode="auto">
          <a:xfrm>
            <a:off x="7483000" y="1908795"/>
            <a:ext cx="1422723" cy="218122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64525" name="AutoShape 75"/>
          <p:cNvSpPr>
            <a:spLocks noChangeArrowheads="1"/>
          </p:cNvSpPr>
          <p:nvPr/>
        </p:nvSpPr>
        <p:spPr bwMode="auto">
          <a:xfrm>
            <a:off x="6325238" y="2966070"/>
            <a:ext cx="483394" cy="257175"/>
          </a:xfrm>
          <a:prstGeom prst="rightArrow">
            <a:avLst>
              <a:gd name="adj1" fmla="val 50000"/>
              <a:gd name="adj2" fmla="val 6265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20305" y="4520565"/>
            <a:ext cx="2910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U</a:t>
            </a:r>
            <a:r>
              <a:rPr lang="en-US" altLang="zh-CN" baseline="-25000" dirty="0" err="1" smtClean="0">
                <a:solidFill>
                  <a:srgbClr val="FF0000"/>
                </a:solidFill>
              </a:rPr>
              <a:t>oc</a:t>
            </a:r>
            <a:r>
              <a:rPr lang="en-US" altLang="zh-CN" dirty="0" smtClean="0">
                <a:solidFill>
                  <a:srgbClr val="FF0000"/>
                </a:solidFill>
              </a:rPr>
              <a:t>=1.5V  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baseline="-25000" dirty="0" err="1" smtClean="0">
                <a:solidFill>
                  <a:srgbClr val="FF0000"/>
                </a:solidFill>
              </a:rPr>
              <a:t>sc</a:t>
            </a:r>
            <a:r>
              <a:rPr lang="en-US" altLang="zh-CN" dirty="0" smtClean="0">
                <a:solidFill>
                  <a:srgbClr val="FF0000"/>
                </a:solidFill>
              </a:rPr>
              <a:t>=6A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6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algn="ctr"/>
            <a:r>
              <a:rPr lang="en-US" altLang="zh-CN" sz="800"/>
              <a:t>      </a:t>
            </a:r>
            <a:r>
              <a:rPr lang="zh-CN" altLang="en-US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endParaRPr lang="zh-CN" altLang="en-US" sz="3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animBg="1"/>
      <p:bldP spid="64515" grpId="0" animBg="1"/>
      <p:bldP spid="64523" grpId="0" animBg="1"/>
      <p:bldP spid="64524" grpId="0" animBg="1"/>
      <p:bldP spid="2" grpId="0"/>
      <p:bldP spid="645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2620"/>
          </a:xfrm>
        </p:spPr>
        <p:txBody>
          <a:bodyPr>
            <a:normAutofit fontScale="90000"/>
          </a:bodyPr>
          <a:p>
            <a:pPr algn="ctr"/>
            <a:r>
              <a:rPr lang="en-US" altLang="zh-CN"/>
              <a:t>      </a:t>
            </a:r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含受控源电路的零状态响应例</a:t>
            </a: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5410" name="Rectangle 2"/>
          <p:cNvSpPr>
            <a:spLocks noChangeArrowheads="1"/>
          </p:cNvSpPr>
          <p:nvPr/>
        </p:nvSpPr>
        <p:spPr bwMode="auto">
          <a:xfrm>
            <a:off x="986155" y="1026160"/>
            <a:ext cx="9611360" cy="97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例</a:t>
            </a:r>
            <a:r>
              <a:rPr kumimoji="1"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3-5</a:t>
            </a:r>
            <a:r>
              <a:rPr kumimoji="1"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已知电路如图所示，且电感无初储能，当</a:t>
            </a:r>
            <a:r>
              <a:rPr kumimoji="1" lang="en-US" altLang="zh-CN" b="0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=0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时，开关</a:t>
            </a:r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K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闭合，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          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试求</a:t>
            </a:r>
            <a:r>
              <a:rPr kumimoji="1" lang="en-US" altLang="zh-CN" b="0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≥0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时的零状态响应</a:t>
            </a:r>
            <a:r>
              <a:rPr kumimoji="1" lang="en-US" altLang="zh-CN" b="0" i="1" dirty="0" err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sz="1400" b="0" i="1" dirty="0" err="1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en-US" altLang="zh-CN" b="0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45411" name="Object 3"/>
          <p:cNvGraphicFramePr>
            <a:graphicFrameLocks noChangeAspect="1"/>
          </p:cNvGraphicFramePr>
          <p:nvPr/>
        </p:nvGraphicFramePr>
        <p:xfrm>
          <a:off x="8036422" y="1556092"/>
          <a:ext cx="3528392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594" name="Visio" r:id="rId1" imgW="3760470" imgH="2433955" progId="Visio.Drawing.6">
                  <p:embed/>
                </p:oleObj>
              </mc:Choice>
              <mc:Fallback>
                <p:oleObj name="Visio" r:id="rId1" imgW="3760470" imgH="2433955" progId="Visio.Drawing.6">
                  <p:embed/>
                  <p:pic>
                    <p:nvPicPr>
                      <p:cNvPr id="0" name="图片 3445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422" y="1556092"/>
                        <a:ext cx="3528392" cy="314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767080" y="1915160"/>
            <a:ext cx="5040630" cy="172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>
            <a:lvl1pPr indent="27622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解（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）建立电路</a:t>
            </a:r>
            <a:r>
              <a:rPr kumimoji="1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微分方程，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    </a:t>
            </a:r>
            <a:r>
              <a:rPr kumimoji="1"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      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选</a:t>
            </a:r>
            <a:r>
              <a:rPr kumimoji="1" lang="en-US" altLang="zh-CN" b="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1400" b="0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18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b="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1800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为变量，在</a:t>
            </a:r>
            <a:r>
              <a:rPr kumimoji="1" lang="en-US" altLang="zh-CN" b="0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≥0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时，</a:t>
            </a:r>
            <a:r>
              <a:rPr kumimoji="1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有：</a:t>
            </a:r>
            <a:endParaRPr kumimoji="1"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            </a:t>
            </a:r>
            <a:r>
              <a:rPr kumimoji="1" lang="en-US" altLang="zh-CN" b="0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KVL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方程：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3241052" y="3400484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45414" name="Object 6"/>
          <p:cNvGraphicFramePr>
            <a:graphicFrameLocks noChangeAspect="1"/>
          </p:cNvGraphicFramePr>
          <p:nvPr/>
        </p:nvGraphicFramePr>
        <p:xfrm>
          <a:off x="4149003" y="2824996"/>
          <a:ext cx="3096344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595" name="公式" r:id="rId3" imgW="1390650" imgH="321945" progId="Equation.3">
                  <p:embed/>
                </p:oleObj>
              </mc:Choice>
              <mc:Fallback>
                <p:oleObj name="公式" r:id="rId3" imgW="1390650" imgH="321945" progId="Equation.3">
                  <p:embed/>
                  <p:pic>
                    <p:nvPicPr>
                      <p:cNvPr id="0" name="图片 3445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003" y="2824996"/>
                        <a:ext cx="3096344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5" name="Rectangle 7"/>
          <p:cNvSpPr>
            <a:spLocks noChangeArrowheads="1"/>
          </p:cNvSpPr>
          <p:nvPr/>
        </p:nvSpPr>
        <p:spPr bwMode="auto">
          <a:xfrm>
            <a:off x="2062540" y="3753556"/>
            <a:ext cx="178689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KCL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方程： 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45416" name="Object 8"/>
          <p:cNvGraphicFramePr>
            <a:graphicFrameLocks noChangeAspect="1"/>
          </p:cNvGraphicFramePr>
          <p:nvPr/>
        </p:nvGraphicFramePr>
        <p:xfrm>
          <a:off x="3933746" y="3680897"/>
          <a:ext cx="2214563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596" name="公式" r:id="rId5" imgW="875665" imgH="173990" progId="Equation.3">
                  <p:embed/>
                </p:oleObj>
              </mc:Choice>
              <mc:Fallback>
                <p:oleObj name="公式" r:id="rId5" imgW="875665" imgH="173990" progId="Equation.3">
                  <p:embed/>
                  <p:pic>
                    <p:nvPicPr>
                      <p:cNvPr id="0" name="图片 3445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746" y="3680897"/>
                        <a:ext cx="2214563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8" name="Object 10"/>
          <p:cNvGraphicFramePr>
            <a:graphicFrameLocks noChangeAspect="1"/>
          </p:cNvGraphicFramePr>
          <p:nvPr/>
        </p:nvGraphicFramePr>
        <p:xfrm>
          <a:off x="3854075" y="4435130"/>
          <a:ext cx="3456384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597" name="公式" r:id="rId7" imgW="1397635" imgH="656590" progId="Equation.3">
                  <p:embed/>
                </p:oleObj>
              </mc:Choice>
              <mc:Fallback>
                <p:oleObj name="公式" r:id="rId7" imgW="1397635" imgH="656590" progId="Equation.3">
                  <p:embed/>
                  <p:pic>
                    <p:nvPicPr>
                      <p:cNvPr id="0" name="图片 3445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4075" y="4435130"/>
                        <a:ext cx="3456384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9" name="Rectangle 11"/>
          <p:cNvSpPr>
            <a:spLocks noChangeArrowheads="1"/>
          </p:cNvSpPr>
          <p:nvPr/>
        </p:nvSpPr>
        <p:spPr bwMode="auto">
          <a:xfrm>
            <a:off x="1990532" y="4413493"/>
            <a:ext cx="18002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VCR</a:t>
            </a:r>
            <a:r>
              <a:rPr kumimoji="1"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方程： </a:t>
            </a:r>
            <a:endParaRPr kumimoji="1" lang="zh-CN" altLang="en-US" b="0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810189" y="5397677"/>
            <a:ext cx="1656184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24983" y="4905661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含电感、受控源</a:t>
            </a:r>
            <a:endParaRPr lang="zh-CN" altLang="en-US" sz="24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5086881" y="4293316"/>
            <a:ext cx="142875" cy="1032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2" grpId="0" bldLvl="0" animBg="1"/>
      <p:bldP spid="145415" grpId="0" bldLvl="0" animBg="1"/>
      <p:bldP spid="145419" grpId="0" bldLvl="0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149860"/>
            <a:ext cx="10515600" cy="927100"/>
          </a:xfrm>
        </p:spPr>
        <p:txBody>
          <a:bodyPr/>
          <a:p>
            <a:pPr algn="ctr"/>
            <a:r>
              <a:rPr lang="en-US" altLang="zh-CN"/>
              <a:t>     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986790" y="1336040"/>
            <a:ext cx="371729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  <a:cs typeface="Times New Roman" panose="02020603050405020304" pitchFamily="18" charset="0"/>
              </a:rPr>
              <a:t>三式联解得电路微分方程：                              </a:t>
            </a:r>
            <a:endParaRPr kumimoji="1" lang="zh-CN" altLang="en-US" dirty="0">
              <a:solidFill>
                <a:srgbClr val="000000"/>
              </a:solidFill>
              <a:latin typeface="仿宋_GB2312" pitchFamily="49" charset="-122"/>
              <a:ea typeface="仿宋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2579" name="Object 3"/>
          <p:cNvGraphicFramePr>
            <a:graphicFrameLocks noChangeAspect="1"/>
          </p:cNvGraphicFramePr>
          <p:nvPr/>
        </p:nvGraphicFramePr>
        <p:xfrm>
          <a:off x="4719955" y="1170940"/>
          <a:ext cx="280797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45" name="公式" r:id="rId1" imgW="1107440" imgH="321945" progId="Equation.3">
                  <p:embed/>
                </p:oleObj>
              </mc:Choice>
              <mc:Fallback>
                <p:oleObj name="公式" r:id="rId1" imgW="1107440" imgH="321945" progId="Equation.3">
                  <p:embed/>
                  <p:pic>
                    <p:nvPicPr>
                      <p:cNvPr id="0" name="图片 3457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9955" y="1170940"/>
                        <a:ext cx="280797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842645" y="2132330"/>
            <a:ext cx="4274185" cy="53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kumimoji="1" lang="en-US" altLang="zh-CN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kumimoji="1" lang="zh-CN" altLang="en-US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r>
              <a:rPr kumimoji="1" lang="zh-CN" altLang="en-US" dirty="0" smtClean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求解，由</a:t>
            </a:r>
            <a:r>
              <a:rPr kumimoji="1" lang="zh-CN" altLang="en-US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换路定律可得：</a:t>
            </a:r>
            <a:endParaRPr kumimoji="1" lang="zh-CN" altLang="en-US" dirty="0">
              <a:solidFill>
                <a:srgbClr val="00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2667012" y="3089300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52582" name="Object 6"/>
          <p:cNvGraphicFramePr>
            <a:graphicFrameLocks noChangeAspect="1"/>
          </p:cNvGraphicFramePr>
          <p:nvPr/>
        </p:nvGraphicFramePr>
        <p:xfrm>
          <a:off x="5079035" y="2132989"/>
          <a:ext cx="2304256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46" name="公式" r:id="rId3" imgW="991870" imgH="173990" progId="Equation.3">
                  <p:embed/>
                </p:oleObj>
              </mc:Choice>
              <mc:Fallback>
                <p:oleObj name="公式" r:id="rId3" imgW="991870" imgH="173990" progId="Equation.3">
                  <p:embed/>
                  <p:pic>
                    <p:nvPicPr>
                      <p:cNvPr id="0" name="图片 3457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035" y="2132989"/>
                        <a:ext cx="2304256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3" name="Object 7"/>
          <p:cNvGraphicFramePr>
            <a:graphicFrameLocks noChangeAspect="1"/>
          </p:cNvGraphicFramePr>
          <p:nvPr/>
        </p:nvGraphicFramePr>
        <p:xfrm>
          <a:off x="4076358" y="2853195"/>
          <a:ext cx="2958531" cy="121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47" name="公式" r:id="rId5" imgW="1268730" imgH="463550" progId="Equation.3">
                  <p:embed/>
                </p:oleObj>
              </mc:Choice>
              <mc:Fallback>
                <p:oleObj name="公式" r:id="rId5" imgW="1268730" imgH="463550" progId="Equation.3">
                  <p:embed/>
                  <p:pic>
                    <p:nvPicPr>
                      <p:cNvPr id="0" name="图片 3457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358" y="2853195"/>
                        <a:ext cx="2958531" cy="121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4704171" y="3466792"/>
            <a:ext cx="49403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00" b="0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    </a:t>
            </a:r>
            <a:endParaRPr kumimoji="1" lang="zh-CN" altLang="en-US" b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1058996" y="2852760"/>
            <a:ext cx="293751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Verdana" panose="020B0604030504040204" pitchFamily="34" charset="0"/>
                <a:ea typeface="仿宋_GB2312" pitchFamily="49" charset="-122"/>
              </a:rPr>
              <a:t>微分方程的</a:t>
            </a:r>
            <a:r>
              <a:rPr kumimoji="1" lang="zh-CN" altLang="en-US" dirty="0" smtClean="0">
                <a:solidFill>
                  <a:srgbClr val="000000"/>
                </a:solidFill>
                <a:latin typeface="Verdana" panose="020B0604030504040204" pitchFamily="34" charset="0"/>
                <a:ea typeface="仿宋_GB2312" pitchFamily="49" charset="-122"/>
              </a:rPr>
              <a:t>解应为：</a:t>
            </a:r>
            <a:endParaRPr kumimoji="1" lang="zh-CN" altLang="en-US" dirty="0">
              <a:solidFill>
                <a:srgbClr val="000000"/>
              </a:solidFill>
              <a:latin typeface="Verdana" panose="020B0604030504040204" pitchFamily="34" charset="0"/>
              <a:ea typeface="仿宋_GB2312" pitchFamily="49" charset="-122"/>
            </a:endParaRP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1058476" y="4293761"/>
            <a:ext cx="686562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由初始条件式即可定出式中待定系数</a:t>
            </a:r>
            <a:r>
              <a:rPr kumimoji="1" lang="en-US" altLang="zh-CN" b="0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k</a:t>
            </a:r>
            <a:r>
              <a:rPr kumimoji="1"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=-1</a:t>
            </a:r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kumimoji="1"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所以：</a:t>
            </a:r>
            <a:endParaRPr kumimoji="1"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2667012" y="3027387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52588" name="Object 12"/>
          <p:cNvGraphicFramePr>
            <a:graphicFrameLocks noChangeAspect="1"/>
          </p:cNvGraphicFramePr>
          <p:nvPr/>
        </p:nvGraphicFramePr>
        <p:xfrm>
          <a:off x="1136581" y="4797152"/>
          <a:ext cx="6042322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48" name="公式" r:id="rId7" imgW="3187700" imgH="340995" progId="Equation.3">
                  <p:embed/>
                </p:oleObj>
              </mc:Choice>
              <mc:Fallback>
                <p:oleObj name="公式" r:id="rId7" imgW="3187700" imgH="340995" progId="Equation.3">
                  <p:embed/>
                  <p:pic>
                    <p:nvPicPr>
                      <p:cNvPr id="0" name="图片 3457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581" y="4797152"/>
                        <a:ext cx="6042322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8360501" y="887414"/>
          <a:ext cx="3050381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49" name="Visio" r:id="rId9" imgW="3760470" imgH="2433955" progId="Visio.Drawing.6">
                  <p:embed/>
                </p:oleObj>
              </mc:Choice>
              <mc:Fallback>
                <p:oleObj name="Visio" r:id="rId9" imgW="3760470" imgH="2433955" progId="Visio.Drawing.6">
                  <p:embed/>
                  <p:pic>
                    <p:nvPicPr>
                      <p:cNvPr id="0" name="图片 3457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0501" y="887414"/>
                        <a:ext cx="3050381" cy="314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3767" y="5684609"/>
            <a:ext cx="64985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*</a:t>
            </a: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教材</a:t>
            </a:r>
            <a:r>
              <a:rPr lang="en-US" altLang="zh-CN" sz="2400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P149:RL</a:t>
            </a:r>
            <a:r>
              <a:rPr lang="zh-CN" altLang="en-US" sz="2400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串联电路正弦激励下的零状态响应</a:t>
            </a:r>
            <a:endParaRPr lang="zh-CN" altLang="en-US" sz="2400" b="0" dirty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83076" y="5013548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请</a:t>
            </a:r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用戴维宁等效电路方法解。</a:t>
            </a:r>
            <a:endParaRPr lang="zh-CN" altLang="en-US" sz="2400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53E882-1A5D-4228-85EE-DBEA866F3E4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52578" grpId="0" animBg="1"/>
      <p:bldP spid="152580" grpId="0" animBg="1"/>
      <p:bldP spid="152585" grpId="0" animBg="1"/>
      <p:bldP spid="15258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9" name="Text Box 11"/>
          <p:cNvSpPr txBox="1">
            <a:spLocks noChangeArrowheads="1"/>
          </p:cNvSpPr>
          <p:nvPr/>
        </p:nvSpPr>
        <p:spPr bwMode="auto">
          <a:xfrm>
            <a:off x="1847850" y="2346960"/>
            <a:ext cx="305689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零状态响应</a:t>
            </a:r>
            <a:endParaRPr kumimoji="1"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462883" name="Group 35"/>
          <p:cNvGrpSpPr/>
          <p:nvPr/>
        </p:nvGrpSpPr>
        <p:grpSpPr bwMode="auto">
          <a:xfrm>
            <a:off x="9840913" y="6446838"/>
            <a:ext cx="792162" cy="368299"/>
            <a:chOff x="5193" y="4020"/>
            <a:chExt cx="499" cy="232"/>
          </a:xfrm>
        </p:grpSpPr>
        <p:pic>
          <p:nvPicPr>
            <p:cNvPr id="462884" name="Picture 3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5" name="Text Box 3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86" name="Group 38"/>
          <p:cNvGrpSpPr/>
          <p:nvPr/>
        </p:nvGrpSpPr>
        <p:grpSpPr bwMode="auto">
          <a:xfrm>
            <a:off x="8977313" y="6446838"/>
            <a:ext cx="792162" cy="368299"/>
            <a:chOff x="4649" y="4020"/>
            <a:chExt cx="499" cy="232"/>
          </a:xfrm>
        </p:grpSpPr>
        <p:pic>
          <p:nvPicPr>
            <p:cNvPr id="462887" name="Picture 3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8" name="Text Box 4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95" name="Group 47"/>
          <p:cNvGrpSpPr/>
          <p:nvPr/>
        </p:nvGrpSpPr>
        <p:grpSpPr bwMode="auto">
          <a:xfrm>
            <a:off x="8112125" y="6445250"/>
            <a:ext cx="792163" cy="368301"/>
            <a:chOff x="5193" y="4020"/>
            <a:chExt cx="499" cy="232"/>
          </a:xfrm>
        </p:grpSpPr>
        <p:pic>
          <p:nvPicPr>
            <p:cNvPr id="462896" name="Picture 48" descr="78900">
              <a:hlinkClick r:id="" action="ppaction://hlinkshowjump?jump=firstslide"/>
            </p:cNvPr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97" name="Text Box 49">
              <a:hlinkClick r:id="" action="ppaction://hlinkshowjump?jump=firs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640380" y="3355618"/>
            <a:ext cx="46329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7-10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、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7-11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、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7-13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、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7-14</a:t>
            </a:r>
            <a:endParaRPr lang="en-US" altLang="zh-CN" sz="3200" dirty="0" smtClean="0">
              <a:solidFill>
                <a:srgbClr val="FF0000"/>
              </a:solidFill>
              <a:latin typeface="Arial" panose="020B0604020202020204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0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第七章作业（</a:t>
            </a:r>
            <a:r>
              <a:rPr lang="en-US" altLang="zh-CN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4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9" grpId="0" bldLvl="0" animBg="1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788920" y="1484630"/>
            <a:ext cx="7819390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latin typeface="Times New Roman" panose="02020603050405020304" pitchFamily="18" charset="0"/>
              </a:rPr>
              <a:t>        </a:t>
            </a:r>
            <a:r>
              <a:rPr kumimoji="1" lang="zh-CN" altLang="en-US" dirty="0">
                <a:latin typeface="Times New Roman" panose="02020603050405020304" pitchFamily="18" charset="0"/>
              </a:rPr>
              <a:t>电路的初始状态不为零，</a:t>
            </a:r>
            <a:endParaRPr kumimoji="1"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Times New Roman" panose="02020603050405020304" pitchFamily="18" charset="0"/>
              </a:rPr>
              <a:t>同时又有外加激励源作用时电路中产生的响应。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58416" name="Object 48"/>
          <p:cNvGraphicFramePr>
            <a:graphicFrameLocks noChangeAspect="1"/>
          </p:cNvGraphicFramePr>
          <p:nvPr/>
        </p:nvGraphicFramePr>
        <p:xfrm>
          <a:off x="6343015" y="3269014"/>
          <a:ext cx="3176588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06" name="公式" r:id="rId1" imgW="1689100" imgH="609600" progId="Equation.3">
                  <p:embed/>
                </p:oleObj>
              </mc:Choice>
              <mc:Fallback>
                <p:oleObj name="公式" r:id="rId1" imgW="1689100" imgH="6096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015" y="3269014"/>
                        <a:ext cx="3176588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20" name="Text Box 52"/>
          <p:cNvSpPr txBox="1">
            <a:spLocks noChangeArrowheads="1"/>
          </p:cNvSpPr>
          <p:nvPr/>
        </p:nvSpPr>
        <p:spPr bwMode="auto">
          <a:xfrm>
            <a:off x="3649980" y="2850515"/>
            <a:ext cx="536384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以</a:t>
            </a:r>
            <a:r>
              <a:rPr kumimoji="1" lang="en-US" altLang="zh-CN" b="0" i="1">
                <a:latin typeface="Times New Roman" panose="02020603050405020304" pitchFamily="18" charset="0"/>
              </a:rPr>
              <a:t>RC</a:t>
            </a:r>
            <a:r>
              <a:rPr kumimoji="1" lang="zh-CN" altLang="en-US">
                <a:latin typeface="楷体_GB2312" pitchFamily="49" charset="-122"/>
              </a:rPr>
              <a:t>电路为例，电路微分方程：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58428" name="Text Box 60"/>
          <p:cNvSpPr txBox="1">
            <a:spLocks noChangeArrowheads="1"/>
          </p:cNvSpPr>
          <p:nvPr/>
        </p:nvSpPr>
        <p:spPr bwMode="auto">
          <a:xfrm>
            <a:off x="1202690" y="2777048"/>
            <a:ext cx="2160588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1.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全响应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58434" name="Text Box 66"/>
          <p:cNvSpPr txBox="1">
            <a:spLocks noChangeArrowheads="1"/>
          </p:cNvSpPr>
          <p:nvPr/>
        </p:nvSpPr>
        <p:spPr bwMode="auto">
          <a:xfrm>
            <a:off x="1346217" y="1556385"/>
            <a:ext cx="1439863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全响应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435" name="AutoShape 67"/>
          <p:cNvSpPr>
            <a:spLocks noChangeArrowheads="1"/>
          </p:cNvSpPr>
          <p:nvPr/>
        </p:nvSpPr>
        <p:spPr bwMode="auto">
          <a:xfrm>
            <a:off x="2930542" y="1700530"/>
            <a:ext cx="576263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8444" name="Group 76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58445" name="Picture 77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446" name="Text Box 7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8447" name="Group 79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58448" name="Picture 80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449" name="Text Box 8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58485" name="Text Box 117"/>
          <p:cNvSpPr txBox="1">
            <a:spLocks noChangeArrowheads="1"/>
          </p:cNvSpPr>
          <p:nvPr/>
        </p:nvSpPr>
        <p:spPr bwMode="auto">
          <a:xfrm>
            <a:off x="6310647" y="4291330"/>
            <a:ext cx="4500563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解答为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i="1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 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i="1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"</a:t>
            </a:r>
            <a:endParaRPr kumimoji="1" lang="en-US" altLang="zh-CN" sz="3200" b="0" i="1" baseline="30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8486" name="Group 118"/>
          <p:cNvGrpSpPr/>
          <p:nvPr/>
        </p:nvGrpSpPr>
        <p:grpSpPr bwMode="auto">
          <a:xfrm>
            <a:off x="6310630" y="4940017"/>
            <a:ext cx="3311143" cy="1368425"/>
            <a:chOff x="476" y="2568"/>
            <a:chExt cx="2086" cy="862"/>
          </a:xfrm>
        </p:grpSpPr>
        <p:sp>
          <p:nvSpPr>
            <p:cNvPr id="58487" name="Text Box 119"/>
            <p:cNvSpPr txBox="1">
              <a:spLocks noChangeArrowheads="1"/>
            </p:cNvSpPr>
            <p:nvPr/>
          </p:nvSpPr>
          <p:spPr bwMode="auto">
            <a:xfrm>
              <a:off x="521" y="2614"/>
              <a:ext cx="185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zh-CN">
                  <a:latin typeface="Times New Roman" panose="02020603050405020304" pitchFamily="18" charset="0"/>
                </a:rPr>
                <a:t>特解</a:t>
              </a:r>
              <a:r>
                <a:rPr kumimoji="1" lang="zh-CN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 i="1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'  </a:t>
              </a: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U</a:t>
              </a:r>
              <a:r>
                <a:rPr kumimoji="1" lang="en-US" altLang="zh-CN" sz="32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8488" name="Group 120"/>
            <p:cNvGrpSpPr/>
            <p:nvPr/>
          </p:nvGrpSpPr>
          <p:grpSpPr bwMode="auto">
            <a:xfrm>
              <a:off x="521" y="2840"/>
              <a:ext cx="2041" cy="590"/>
              <a:chOff x="3592" y="2688"/>
              <a:chExt cx="1824" cy="525"/>
            </a:xfrm>
          </p:grpSpPr>
          <p:sp>
            <p:nvSpPr>
              <p:cNvPr id="58489" name="Text Box 121"/>
              <p:cNvSpPr txBox="1">
                <a:spLocks noChangeArrowheads="1"/>
              </p:cNvSpPr>
              <p:nvPr/>
            </p:nvSpPr>
            <p:spPr bwMode="auto">
              <a:xfrm>
                <a:off x="3592" y="2880"/>
                <a:ext cx="1824" cy="2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>
                    <a:latin typeface="Times New Roman" panose="02020603050405020304" pitchFamily="18" charset="0"/>
                  </a:rPr>
                  <a:t>通解</a:t>
                </a:r>
                <a:endParaRPr kumimoji="1" lang="zh-CN" altLang="en-US" i="1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graphicFrame>
            <p:nvGraphicFramePr>
              <p:cNvPr id="58490" name="Object 122"/>
              <p:cNvGraphicFramePr>
                <a:graphicFrameLocks noChangeAspect="1"/>
              </p:cNvGraphicFramePr>
              <p:nvPr/>
            </p:nvGraphicFramePr>
            <p:xfrm>
              <a:off x="4192" y="2688"/>
              <a:ext cx="1056" cy="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907" name="公式" r:id="rId4" imgW="952500" imgH="469900" progId="Equation.3">
                      <p:embed/>
                    </p:oleObj>
                  </mc:Choice>
                  <mc:Fallback>
                    <p:oleObj name="公式" r:id="rId4" imgW="952500" imgH="469900" progId="Equation.3">
                      <p:embed/>
                      <p:pic>
                        <p:nvPicPr>
                          <p:cNvPr id="0" name="Object 1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2" y="2688"/>
                            <a:ext cx="1056" cy="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8491" name="AutoShape 123"/>
            <p:cNvSpPr/>
            <p:nvPr/>
          </p:nvSpPr>
          <p:spPr bwMode="auto">
            <a:xfrm>
              <a:off x="476" y="2568"/>
              <a:ext cx="45" cy="771"/>
            </a:xfrm>
            <a:prstGeom prst="leftBrace">
              <a:avLst>
                <a:gd name="adj1" fmla="val 142778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8492" name="Text Box 124"/>
          <p:cNvSpPr txBox="1">
            <a:spLocks noChangeArrowheads="1"/>
          </p:cNvSpPr>
          <p:nvPr/>
        </p:nvSpPr>
        <p:spPr bwMode="auto">
          <a:xfrm>
            <a:off x="4437698" y="5515962"/>
            <a:ext cx="13131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RC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8496" name="Group 128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58497" name="Picture 129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498" name="Text Box 130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8499" name="Group 131"/>
          <p:cNvGrpSpPr/>
          <p:nvPr/>
        </p:nvGrpSpPr>
        <p:grpSpPr bwMode="auto">
          <a:xfrm>
            <a:off x="1705308" y="3570925"/>
            <a:ext cx="3578235" cy="1978025"/>
            <a:chOff x="295" y="1933"/>
            <a:chExt cx="2254" cy="1246"/>
          </a:xfrm>
        </p:grpSpPr>
        <p:sp>
          <p:nvSpPr>
            <p:cNvPr id="58454" name="Line 86"/>
            <p:cNvSpPr>
              <a:spLocks noChangeShapeType="1"/>
            </p:cNvSpPr>
            <p:nvPr/>
          </p:nvSpPr>
          <p:spPr bwMode="auto">
            <a:xfrm flipV="1">
              <a:off x="2019" y="2813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55" name="Oval 87"/>
            <p:cNvSpPr>
              <a:spLocks noChangeArrowheads="1"/>
            </p:cNvSpPr>
            <p:nvPr/>
          </p:nvSpPr>
          <p:spPr bwMode="auto">
            <a:xfrm>
              <a:off x="295" y="2541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60" name="Line 92"/>
            <p:cNvSpPr>
              <a:spLocks noChangeShapeType="1"/>
            </p:cNvSpPr>
            <p:nvPr/>
          </p:nvSpPr>
          <p:spPr bwMode="auto">
            <a:xfrm flipH="1" flipV="1">
              <a:off x="839" y="2251"/>
              <a:ext cx="187" cy="18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61" name="Text Box 93"/>
            <p:cNvSpPr txBox="1">
              <a:spLocks noChangeArrowheads="1"/>
            </p:cNvSpPr>
            <p:nvPr/>
          </p:nvSpPr>
          <p:spPr bwMode="auto">
            <a:xfrm>
              <a:off x="704" y="1933"/>
              <a:ext cx="6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462" name="Text Box 94"/>
            <p:cNvSpPr txBox="1">
              <a:spLocks noChangeArrowheads="1"/>
            </p:cNvSpPr>
            <p:nvPr/>
          </p:nvSpPr>
          <p:spPr bwMode="auto">
            <a:xfrm>
              <a:off x="659" y="2567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8463" name="Group 95"/>
            <p:cNvGrpSpPr/>
            <p:nvPr/>
          </p:nvGrpSpPr>
          <p:grpSpPr bwMode="auto">
            <a:xfrm>
              <a:off x="1223" y="2294"/>
              <a:ext cx="605" cy="368"/>
              <a:chOff x="807" y="754"/>
              <a:chExt cx="612" cy="355"/>
            </a:xfrm>
          </p:grpSpPr>
          <p:grpSp>
            <p:nvGrpSpPr>
              <p:cNvPr id="58464" name="Group 96"/>
              <p:cNvGrpSpPr/>
              <p:nvPr/>
            </p:nvGrpSpPr>
            <p:grpSpPr bwMode="auto">
              <a:xfrm>
                <a:off x="807" y="754"/>
                <a:ext cx="612" cy="317"/>
                <a:chOff x="807" y="754"/>
                <a:chExt cx="612" cy="317"/>
              </a:xfrm>
            </p:grpSpPr>
            <p:sp>
              <p:nvSpPr>
                <p:cNvPr id="58465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807" y="754"/>
                  <a:ext cx="244" cy="3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466" name="Text Box 98"/>
                <p:cNvSpPr txBox="1">
                  <a:spLocks noChangeArrowheads="1"/>
                </p:cNvSpPr>
                <p:nvPr/>
              </p:nvSpPr>
              <p:spPr bwMode="auto">
                <a:xfrm>
                  <a:off x="1190" y="754"/>
                  <a:ext cx="229" cy="3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8467" name="Text Box 99"/>
              <p:cNvSpPr txBox="1">
                <a:spLocks noChangeArrowheads="1"/>
              </p:cNvSpPr>
              <p:nvPr/>
            </p:nvSpPr>
            <p:spPr bwMode="auto">
              <a:xfrm>
                <a:off x="947" y="792"/>
                <a:ext cx="318" cy="3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8468" name="Line 100"/>
            <p:cNvSpPr>
              <a:spLocks noChangeShapeType="1"/>
            </p:cNvSpPr>
            <p:nvPr/>
          </p:nvSpPr>
          <p:spPr bwMode="auto">
            <a:xfrm>
              <a:off x="1021" y="2314"/>
              <a:ext cx="99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69" name="Line 101"/>
            <p:cNvSpPr>
              <a:spLocks noChangeShapeType="1"/>
            </p:cNvSpPr>
            <p:nvPr/>
          </p:nvSpPr>
          <p:spPr bwMode="auto">
            <a:xfrm>
              <a:off x="477" y="2314"/>
              <a:ext cx="33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70" name="Line 102"/>
            <p:cNvSpPr>
              <a:spLocks noChangeShapeType="1"/>
            </p:cNvSpPr>
            <p:nvPr/>
          </p:nvSpPr>
          <p:spPr bwMode="auto">
            <a:xfrm>
              <a:off x="477" y="2314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71" name="Text Box 103"/>
            <p:cNvSpPr txBox="1">
              <a:spLocks noChangeArrowheads="1"/>
            </p:cNvSpPr>
            <p:nvPr/>
          </p:nvSpPr>
          <p:spPr bwMode="auto">
            <a:xfrm>
              <a:off x="1611" y="2632"/>
              <a:ext cx="26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8472" name="Group 104"/>
            <p:cNvGrpSpPr/>
            <p:nvPr/>
          </p:nvGrpSpPr>
          <p:grpSpPr bwMode="auto">
            <a:xfrm>
              <a:off x="2222" y="2385"/>
              <a:ext cx="327" cy="725"/>
              <a:chOff x="1969" y="706"/>
              <a:chExt cx="329" cy="700"/>
            </a:xfrm>
          </p:grpSpPr>
          <p:grpSp>
            <p:nvGrpSpPr>
              <p:cNvPr id="58473" name="Group 105"/>
              <p:cNvGrpSpPr/>
              <p:nvPr/>
            </p:nvGrpSpPr>
            <p:grpSpPr bwMode="auto">
              <a:xfrm>
                <a:off x="2055" y="706"/>
                <a:ext cx="243" cy="700"/>
                <a:chOff x="1623" y="1234"/>
                <a:chExt cx="243" cy="700"/>
              </a:xfrm>
            </p:grpSpPr>
            <p:sp>
              <p:nvSpPr>
                <p:cNvPr id="58474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1623" y="1234"/>
                  <a:ext cx="243" cy="3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475" name="Text Box 107"/>
                <p:cNvSpPr txBox="1">
                  <a:spLocks noChangeArrowheads="1"/>
                </p:cNvSpPr>
                <p:nvPr/>
              </p:nvSpPr>
              <p:spPr bwMode="auto">
                <a:xfrm>
                  <a:off x="1624" y="1617"/>
                  <a:ext cx="228" cy="3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8476" name="Text Box 108"/>
              <p:cNvSpPr txBox="1">
                <a:spLocks noChangeArrowheads="1"/>
              </p:cNvSpPr>
              <p:nvPr/>
            </p:nvSpPr>
            <p:spPr bwMode="auto">
              <a:xfrm>
                <a:off x="1969" y="887"/>
                <a:ext cx="326" cy="3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8477" name="Group 109"/>
            <p:cNvGrpSpPr/>
            <p:nvPr/>
          </p:nvGrpSpPr>
          <p:grpSpPr bwMode="auto">
            <a:xfrm>
              <a:off x="1883" y="2722"/>
              <a:ext cx="318" cy="91"/>
              <a:chOff x="1824" y="1680"/>
              <a:chExt cx="192" cy="96"/>
            </a:xfrm>
          </p:grpSpPr>
          <p:sp>
            <p:nvSpPr>
              <p:cNvPr id="58478" name="Line 110"/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79" name="Line 111"/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8480" name="Line 112"/>
            <p:cNvSpPr>
              <a:spLocks noChangeShapeType="1"/>
            </p:cNvSpPr>
            <p:nvPr/>
          </p:nvSpPr>
          <p:spPr bwMode="auto">
            <a:xfrm flipV="1">
              <a:off x="2019" y="2314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81" name="Line 113"/>
            <p:cNvSpPr>
              <a:spLocks noChangeShapeType="1"/>
            </p:cNvSpPr>
            <p:nvPr/>
          </p:nvSpPr>
          <p:spPr bwMode="auto">
            <a:xfrm flipH="1">
              <a:off x="793" y="2314"/>
              <a:ext cx="228" cy="7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82" name="Line 114"/>
            <p:cNvSpPr>
              <a:spLocks noChangeShapeType="1"/>
            </p:cNvSpPr>
            <p:nvPr/>
          </p:nvSpPr>
          <p:spPr bwMode="auto">
            <a:xfrm>
              <a:off x="477" y="3176"/>
              <a:ext cx="156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83" name="Text Box 115"/>
            <p:cNvSpPr txBox="1">
              <a:spLocks noChangeArrowheads="1"/>
            </p:cNvSpPr>
            <p:nvPr/>
          </p:nvSpPr>
          <p:spPr bwMode="auto">
            <a:xfrm>
              <a:off x="1426" y="1978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484" name="Rectangle 116"/>
            <p:cNvSpPr>
              <a:spLocks noChangeArrowheads="1"/>
            </p:cNvSpPr>
            <p:nvPr/>
          </p:nvSpPr>
          <p:spPr bwMode="auto">
            <a:xfrm>
              <a:off x="1384" y="2248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8456" name="Group 88"/>
            <p:cNvGrpSpPr/>
            <p:nvPr/>
          </p:nvGrpSpPr>
          <p:grpSpPr bwMode="auto">
            <a:xfrm>
              <a:off x="1066" y="2850"/>
              <a:ext cx="237" cy="329"/>
              <a:chOff x="1872" y="456"/>
              <a:chExt cx="240" cy="319"/>
            </a:xfrm>
          </p:grpSpPr>
          <p:sp>
            <p:nvSpPr>
              <p:cNvPr id="58457" name="Line 89"/>
              <p:cNvSpPr>
                <a:spLocks noChangeShapeType="1"/>
              </p:cNvSpPr>
              <p:nvPr/>
            </p:nvSpPr>
            <p:spPr bwMode="auto">
              <a:xfrm>
                <a:off x="1872" y="768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458" name="Text Box 90"/>
              <p:cNvSpPr txBox="1">
                <a:spLocks noChangeArrowheads="1"/>
              </p:cNvSpPr>
              <p:nvPr/>
            </p:nvSpPr>
            <p:spPr bwMode="auto">
              <a:xfrm>
                <a:off x="1875" y="456"/>
                <a:ext cx="180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7.4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一阶电路的全响应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5837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8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58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0"/>
                                        <p:tgtEl>
                                          <p:spTgt spid="58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0"/>
                                        <p:tgtEl>
                                          <p:spTgt spid="58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0"/>
                                        <p:tgtEl>
                                          <p:spTgt spid="58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58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3" grpId="0" autoUpdateAnimBg="0" build="p"/>
      <p:bldP spid="58420" grpId="0" advAuto="1000" autoUpdateAnimBg="0" uiExpand="1" build="p"/>
      <p:bldP spid="58428" grpId="0" bldLvl="0" animBg="1"/>
      <p:bldP spid="58434" grpId="0" bldLvl="0" animBg="1"/>
      <p:bldP spid="58435" grpId="0" bldLvl="0" animBg="1"/>
      <p:bldP spid="58485" grpId="0" autoUpdateAnimBg="0" uiExpand="1" build="p"/>
      <p:bldP spid="58492" grpId="0" autoUpdateAnimBg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79" name="Text Box 47"/>
          <p:cNvSpPr txBox="1">
            <a:spLocks noChangeArrowheads="1"/>
          </p:cNvSpPr>
          <p:nvPr/>
        </p:nvSpPr>
        <p:spPr bwMode="auto">
          <a:xfrm>
            <a:off x="5159375" y="1623060"/>
            <a:ext cx="21939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91" name="Text Box 59"/>
          <p:cNvSpPr txBox="1">
            <a:spLocks noChangeArrowheads="1"/>
          </p:cNvSpPr>
          <p:nvPr/>
        </p:nvSpPr>
        <p:spPr bwMode="auto">
          <a:xfrm>
            <a:off x="2640030" y="2416527"/>
            <a:ext cx="33115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A+U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92" name="Text Box 60"/>
          <p:cNvSpPr txBox="1">
            <a:spLocks noChangeArrowheads="1"/>
          </p:cNvSpPr>
          <p:nvPr/>
        </p:nvSpPr>
        <p:spPr bwMode="auto">
          <a:xfrm>
            <a:off x="6888163" y="2416527"/>
            <a:ext cx="252095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A=U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93" name="Text Box 61"/>
          <p:cNvSpPr txBox="1">
            <a:spLocks noChangeArrowheads="1"/>
          </p:cNvSpPr>
          <p:nvPr/>
        </p:nvSpPr>
        <p:spPr bwMode="auto">
          <a:xfrm>
            <a:off x="2566670" y="1695450"/>
            <a:ext cx="223393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由初始值定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endParaRPr kumimoji="1" lang="en-US" altLang="zh-CN" b="0" i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20894" name="Group 6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20895" name="Picture 6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896" name="Text Box 6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20897" name="Group 6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20898" name="Picture 6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899" name="Text Box 6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120901" name="Object 69"/>
          <p:cNvGraphicFramePr>
            <a:graphicFrameLocks noChangeAspect="1"/>
          </p:cNvGraphicFramePr>
          <p:nvPr/>
        </p:nvGraphicFramePr>
        <p:xfrm>
          <a:off x="2005030" y="3208689"/>
          <a:ext cx="813117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13" name="公式" r:id="rId2" imgW="4000500" imgH="469900" progId="Equation.3">
                  <p:embed/>
                </p:oleObj>
              </mc:Choice>
              <mc:Fallback>
                <p:oleObj name="公式" r:id="rId2" imgW="4000500" imgH="4699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30" y="3208689"/>
                        <a:ext cx="8131175" cy="10509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33CCFF"/>
                          </a:gs>
                          <a:gs pos="50000">
                            <a:schemeClr val="bg1"/>
                          </a:gs>
                          <a:gs pos="100000">
                            <a:srgbClr val="33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902" name="AutoShape 70" descr="羊皮纸"/>
          <p:cNvSpPr>
            <a:spLocks noChangeArrowheads="1"/>
          </p:cNvSpPr>
          <p:nvPr/>
        </p:nvSpPr>
        <p:spPr bwMode="auto">
          <a:xfrm>
            <a:off x="2495567" y="4648518"/>
            <a:ext cx="3167063" cy="576262"/>
          </a:xfrm>
          <a:prstGeom prst="wedgeRectCallout">
            <a:avLst>
              <a:gd name="adj1" fmla="val 46843"/>
              <a:gd name="adj2" fmla="val -13484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强制分量</a:t>
            </a:r>
            <a:r>
              <a:rPr kumimoji="1" lang="en-US" altLang="zh-CN">
                <a:solidFill>
                  <a:schemeClr val="tx1"/>
                </a:solidFill>
                <a:latin typeface="楷体_GB2312" pitchFamily="49" charset="-122"/>
              </a:rPr>
              <a:t>(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稳态解</a:t>
            </a:r>
            <a:r>
              <a:rPr kumimoji="1" lang="en-US" altLang="zh-CN">
                <a:solidFill>
                  <a:schemeClr val="tx1"/>
                </a:solidFill>
                <a:latin typeface="楷体_GB2312" pitchFamily="49" charset="-122"/>
              </a:rPr>
              <a:t>)</a:t>
            </a:r>
            <a:endParaRPr kumimoji="1" lang="en-US" altLang="zh-CN">
              <a:solidFill>
                <a:schemeClr val="tx1"/>
              </a:solidFill>
              <a:latin typeface="楷体_GB2312" pitchFamily="49" charset="-122"/>
            </a:endParaRPr>
          </a:p>
        </p:txBody>
      </p:sp>
      <p:sp>
        <p:nvSpPr>
          <p:cNvPr id="120903" name="AutoShape 71" descr="羊皮纸"/>
          <p:cNvSpPr>
            <a:spLocks noChangeArrowheads="1"/>
          </p:cNvSpPr>
          <p:nvPr/>
        </p:nvSpPr>
        <p:spPr bwMode="auto">
          <a:xfrm>
            <a:off x="6959617" y="4648525"/>
            <a:ext cx="3097213" cy="504825"/>
          </a:xfrm>
          <a:prstGeom prst="wedgeRectCallout">
            <a:avLst>
              <a:gd name="adj1" fmla="val -40620"/>
              <a:gd name="adj2" fmla="val -122014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自由分量</a:t>
            </a:r>
            <a:r>
              <a:rPr kumimoji="1" lang="en-US" altLang="zh-CN">
                <a:solidFill>
                  <a:schemeClr val="tx1"/>
                </a:solidFill>
                <a:latin typeface="楷体_GB2312" pitchFamily="49" charset="-122"/>
              </a:rPr>
              <a:t>(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瞬态解</a:t>
            </a:r>
            <a:r>
              <a:rPr kumimoji="1" lang="en-US" altLang="zh-CN">
                <a:solidFill>
                  <a:schemeClr val="tx1"/>
                </a:solidFill>
                <a:latin typeface="楷体_GB2312" pitchFamily="49" charset="-122"/>
              </a:rPr>
              <a:t>)</a:t>
            </a:r>
            <a:endParaRPr kumimoji="1" lang="en-US" altLang="zh-CN">
              <a:solidFill>
                <a:schemeClr val="tx1"/>
              </a:solidFill>
              <a:latin typeface="楷体_GB2312" pitchFamily="49" charset="-122"/>
            </a:endParaRPr>
          </a:p>
        </p:txBody>
      </p:sp>
      <p:grpSp>
        <p:nvGrpSpPr>
          <p:cNvPr id="120907" name="Group 75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20908" name="Picture 7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909" name="Text Box 77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20910" name="Line 78"/>
          <p:cNvSpPr>
            <a:spLocks noChangeShapeType="1"/>
          </p:cNvSpPr>
          <p:nvPr/>
        </p:nvSpPr>
        <p:spPr bwMode="auto">
          <a:xfrm>
            <a:off x="6023293" y="2705100"/>
            <a:ext cx="576262" cy="0"/>
          </a:xfrm>
          <a:prstGeom prst="line">
            <a:avLst/>
          </a:prstGeom>
          <a:noFill/>
          <a:ln w="57150">
            <a:solidFill>
              <a:srgbClr val="00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电路的全响应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0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0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20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20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2000"/>
                                        <p:tgtEl>
                                          <p:spTgt spid="12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2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12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79" grpId="0" advAuto="0" autoUpdateAnimBg="0" uiExpand="1" build="p"/>
      <p:bldP spid="120891" grpId="0" bldLvl="0" animBg="1" autoUpdateAnimBg="0"/>
      <p:bldP spid="120892" grpId="0" bldLvl="0" animBg="1" autoUpdateAnimBg="0"/>
      <p:bldP spid="120893" grpId="0" bldLvl="0" animBg="1" autoUpdateAnimBg="0"/>
      <p:bldP spid="120902" grpId="0" bldLvl="0" animBg="1" autoUpdateAnimBg="0"/>
      <p:bldP spid="120903" grpId="0" bldLvl="0" animBg="1" autoUpdateAnimBg="0"/>
      <p:bldP spid="120910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916624" y="1521301"/>
            <a:ext cx="511175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2.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全响应的两种分解方式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grpSp>
        <p:nvGrpSpPr>
          <p:cNvPr id="57388" name="Group 44"/>
          <p:cNvGrpSpPr/>
          <p:nvPr/>
        </p:nvGrpSpPr>
        <p:grpSpPr bwMode="auto">
          <a:xfrm>
            <a:off x="6877368" y="3799874"/>
            <a:ext cx="4284338" cy="1116013"/>
            <a:chOff x="1694" y="3104"/>
            <a:chExt cx="2572" cy="702"/>
          </a:xfrm>
        </p:grpSpPr>
        <p:grpSp>
          <p:nvGrpSpPr>
            <p:cNvPr id="57358" name="Group 14"/>
            <p:cNvGrpSpPr/>
            <p:nvPr/>
          </p:nvGrpSpPr>
          <p:grpSpPr bwMode="auto">
            <a:xfrm>
              <a:off x="2318" y="3104"/>
              <a:ext cx="1347" cy="632"/>
              <a:chOff x="1776" y="3352"/>
              <a:chExt cx="1347" cy="632"/>
            </a:xfrm>
          </p:grpSpPr>
          <p:sp>
            <p:nvSpPr>
              <p:cNvPr id="57359" name="Freeform 15"/>
              <p:cNvSpPr/>
              <p:nvPr/>
            </p:nvSpPr>
            <p:spPr bwMode="auto">
              <a:xfrm>
                <a:off x="1776" y="3352"/>
                <a:ext cx="1347" cy="632"/>
              </a:xfrm>
              <a:custGeom>
                <a:avLst/>
                <a:gdLst>
                  <a:gd name="T0" fmla="*/ 0 w 1344"/>
                  <a:gd name="T1" fmla="*/ 344 h 344"/>
                  <a:gd name="T2" fmla="*/ 288 w 1344"/>
                  <a:gd name="T3" fmla="*/ 152 h 344"/>
                  <a:gd name="T4" fmla="*/ 624 w 1344"/>
                  <a:gd name="T5" fmla="*/ 56 h 344"/>
                  <a:gd name="T6" fmla="*/ 1104 w 1344"/>
                  <a:gd name="T7" fmla="*/ 8 h 344"/>
                  <a:gd name="T8" fmla="*/ 1344 w 1344"/>
                  <a:gd name="T9" fmla="*/ 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4" h="344">
                    <a:moveTo>
                      <a:pt x="0" y="344"/>
                    </a:moveTo>
                    <a:cubicBezTo>
                      <a:pt x="92" y="272"/>
                      <a:pt x="184" y="200"/>
                      <a:pt x="288" y="152"/>
                    </a:cubicBezTo>
                    <a:cubicBezTo>
                      <a:pt x="392" y="104"/>
                      <a:pt x="488" y="80"/>
                      <a:pt x="624" y="56"/>
                    </a:cubicBezTo>
                    <a:cubicBezTo>
                      <a:pt x="760" y="32"/>
                      <a:pt x="984" y="16"/>
                      <a:pt x="1104" y="8"/>
                    </a:cubicBezTo>
                    <a:cubicBezTo>
                      <a:pt x="1224" y="0"/>
                      <a:pt x="1304" y="8"/>
                      <a:pt x="1344" y="8"/>
                    </a:cubicBezTo>
                  </a:path>
                </a:pathLst>
              </a:custGeom>
              <a:noFill/>
              <a:ln w="28575" cap="flat" cmpd="sng">
                <a:solidFill>
                  <a:srgbClr val="00FFFF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360" name="Rectangle 16"/>
              <p:cNvSpPr>
                <a:spLocks noChangeArrowheads="1"/>
              </p:cNvSpPr>
              <p:nvPr/>
            </p:nvSpPr>
            <p:spPr bwMode="auto">
              <a:xfrm>
                <a:off x="2314" y="3377"/>
                <a:ext cx="367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C</a:t>
                </a:r>
                <a:r>
                  <a:rPr kumimoji="1" lang="en-US" altLang="zh-CN" b="0" i="1" baseline="300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"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7361" name="Group 17"/>
            <p:cNvGrpSpPr/>
            <p:nvPr/>
          </p:nvGrpSpPr>
          <p:grpSpPr bwMode="auto">
            <a:xfrm>
              <a:off x="1694" y="3477"/>
              <a:ext cx="661" cy="328"/>
              <a:chOff x="1152" y="3485"/>
              <a:chExt cx="661" cy="328"/>
            </a:xfrm>
          </p:grpSpPr>
          <p:sp>
            <p:nvSpPr>
              <p:cNvPr id="57362" name="Text Box 18"/>
              <p:cNvSpPr txBox="1">
                <a:spLocks noChangeArrowheads="1"/>
              </p:cNvSpPr>
              <p:nvPr/>
            </p:nvSpPr>
            <p:spPr bwMode="auto">
              <a:xfrm>
                <a:off x="1398" y="3485"/>
                <a:ext cx="415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99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楷体_GB2312" pitchFamily="49" charset="-122"/>
                  </a:rPr>
                  <a:t>-</a:t>
                </a:r>
                <a:r>
                  <a:rPr kumimoji="1" lang="en-US" altLang="zh-CN" sz="2400" b="0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0" baseline="-250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</a:t>
                </a:r>
                <a:endParaRPr kumimoji="1" lang="en-US" altLang="zh-CN" sz="2400" b="0" baseline="-250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363" name="Text Box 19"/>
              <p:cNvSpPr txBox="1">
                <a:spLocks noChangeArrowheads="1"/>
              </p:cNvSpPr>
              <p:nvPr/>
            </p:nvSpPr>
            <p:spPr bwMode="auto">
              <a:xfrm>
                <a:off x="1152" y="3503"/>
                <a:ext cx="319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kumimoji="1" lang="en-US" altLang="zh-CN" sz="2400" b="0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0" baseline="-250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0" i="1" baseline="-250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7364" name="AutoShape 20" descr="蓝色面巾纸"/>
            <p:cNvSpPr>
              <a:spLocks noChangeArrowheads="1"/>
            </p:cNvSpPr>
            <p:nvPr/>
          </p:nvSpPr>
          <p:spPr bwMode="auto">
            <a:xfrm>
              <a:off x="3515" y="3566"/>
              <a:ext cx="751" cy="240"/>
            </a:xfrm>
            <a:prstGeom prst="wedgeRectCallout">
              <a:avLst>
                <a:gd name="adj1" fmla="val -30148"/>
                <a:gd name="adj2" fmla="val -191667"/>
              </a:avLst>
            </a:prstGeom>
            <a:blipFill dpi="0" rotWithShape="1">
              <a:blip r:embed="rId1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00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>
                  <a:solidFill>
                    <a:schemeClr val="tx1"/>
                  </a:solidFill>
                  <a:latin typeface="楷体_GB2312" pitchFamily="49" charset="-122"/>
                </a:rPr>
                <a:t>瞬态解</a:t>
              </a:r>
              <a:endParaRPr kumimoji="1" lang="zh-CN" altLang="en-US">
                <a:solidFill>
                  <a:schemeClr val="tx1"/>
                </a:solidFill>
                <a:latin typeface="楷体_GB2312" pitchFamily="49" charset="-122"/>
              </a:endParaRPr>
            </a:p>
          </p:txBody>
        </p:sp>
      </p:grpSp>
      <p:grpSp>
        <p:nvGrpSpPr>
          <p:cNvPr id="57387" name="Group 43"/>
          <p:cNvGrpSpPr/>
          <p:nvPr/>
        </p:nvGrpSpPr>
        <p:grpSpPr bwMode="auto">
          <a:xfrm>
            <a:off x="7345785" y="1631317"/>
            <a:ext cx="3584289" cy="1117752"/>
            <a:chOff x="1989" y="1888"/>
            <a:chExt cx="2140" cy="672"/>
          </a:xfrm>
        </p:grpSpPr>
        <p:sp>
          <p:nvSpPr>
            <p:cNvPr id="57367" name="Line 23"/>
            <p:cNvSpPr>
              <a:spLocks noChangeShapeType="1"/>
            </p:cNvSpPr>
            <p:nvPr/>
          </p:nvSpPr>
          <p:spPr bwMode="auto">
            <a:xfrm>
              <a:off x="2316" y="2394"/>
              <a:ext cx="139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8" name="Rectangle 24"/>
            <p:cNvSpPr>
              <a:spLocks noChangeArrowheads="1"/>
            </p:cNvSpPr>
            <p:nvPr/>
          </p:nvSpPr>
          <p:spPr bwMode="auto">
            <a:xfrm>
              <a:off x="3794" y="2209"/>
              <a:ext cx="335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2400" b="0" i="1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'</a:t>
              </a:r>
              <a:endParaRPr kumimoji="1" lang="en-US" altLang="zh-CN" sz="2400" b="0" i="1" baseline="30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69" name="Text Box 25"/>
            <p:cNvSpPr txBox="1">
              <a:spLocks noChangeArrowheads="1"/>
            </p:cNvSpPr>
            <p:nvPr/>
          </p:nvSpPr>
          <p:spPr bwMode="auto">
            <a:xfrm>
              <a:off x="1989" y="2257"/>
              <a:ext cx="307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70" name="AutoShape 26" descr="羊皮纸"/>
            <p:cNvSpPr>
              <a:spLocks noChangeArrowheads="1"/>
            </p:cNvSpPr>
            <p:nvPr/>
          </p:nvSpPr>
          <p:spPr bwMode="auto">
            <a:xfrm>
              <a:off x="3107" y="1888"/>
              <a:ext cx="743" cy="240"/>
            </a:xfrm>
            <a:prstGeom prst="wedgeRectCallout">
              <a:avLst>
                <a:gd name="adj1" fmla="val -76347"/>
                <a:gd name="adj2" fmla="val 145833"/>
              </a:avLst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>
                  <a:solidFill>
                    <a:schemeClr val="tx1"/>
                  </a:solidFill>
                  <a:latin typeface="Times New Roman" panose="02020603050405020304" pitchFamily="18" charset="0"/>
                </a:rPr>
                <a:t>稳态解</a:t>
              </a:r>
              <a:endPara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7389" name="Group 45"/>
          <p:cNvGrpSpPr/>
          <p:nvPr/>
        </p:nvGrpSpPr>
        <p:grpSpPr bwMode="auto">
          <a:xfrm>
            <a:off x="7325396" y="2545715"/>
            <a:ext cx="3753912" cy="958850"/>
            <a:chOff x="1975" y="2432"/>
            <a:chExt cx="2129" cy="480"/>
          </a:xfrm>
        </p:grpSpPr>
        <p:grpSp>
          <p:nvGrpSpPr>
            <p:cNvPr id="57372" name="Group 28"/>
            <p:cNvGrpSpPr/>
            <p:nvPr/>
          </p:nvGrpSpPr>
          <p:grpSpPr bwMode="auto">
            <a:xfrm>
              <a:off x="1975" y="2432"/>
              <a:ext cx="1678" cy="480"/>
              <a:chOff x="1442" y="2688"/>
              <a:chExt cx="1678" cy="480"/>
            </a:xfrm>
          </p:grpSpPr>
          <p:grpSp>
            <p:nvGrpSpPr>
              <p:cNvPr id="57373" name="Group 29"/>
              <p:cNvGrpSpPr/>
              <p:nvPr/>
            </p:nvGrpSpPr>
            <p:grpSpPr bwMode="auto">
              <a:xfrm>
                <a:off x="1488" y="2688"/>
                <a:ext cx="1632" cy="480"/>
                <a:chOff x="1488" y="2688"/>
                <a:chExt cx="1632" cy="480"/>
              </a:xfrm>
            </p:grpSpPr>
            <p:sp>
              <p:nvSpPr>
                <p:cNvPr id="57374" name="Freeform 30"/>
                <p:cNvSpPr/>
                <p:nvPr/>
              </p:nvSpPr>
              <p:spPr bwMode="auto">
                <a:xfrm>
                  <a:off x="1776" y="2688"/>
                  <a:ext cx="1344" cy="480"/>
                </a:xfrm>
                <a:custGeom>
                  <a:avLst/>
                  <a:gdLst>
                    <a:gd name="T0" fmla="*/ 0 w 1344"/>
                    <a:gd name="T1" fmla="*/ 344 h 344"/>
                    <a:gd name="T2" fmla="*/ 288 w 1344"/>
                    <a:gd name="T3" fmla="*/ 152 h 344"/>
                    <a:gd name="T4" fmla="*/ 624 w 1344"/>
                    <a:gd name="T5" fmla="*/ 56 h 344"/>
                    <a:gd name="T6" fmla="*/ 1104 w 1344"/>
                    <a:gd name="T7" fmla="*/ 8 h 344"/>
                    <a:gd name="T8" fmla="*/ 1344 w 1344"/>
                    <a:gd name="T9" fmla="*/ 8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4" h="344">
                      <a:moveTo>
                        <a:pt x="0" y="344"/>
                      </a:moveTo>
                      <a:cubicBezTo>
                        <a:pt x="92" y="272"/>
                        <a:pt x="184" y="200"/>
                        <a:pt x="288" y="152"/>
                      </a:cubicBezTo>
                      <a:cubicBezTo>
                        <a:pt x="392" y="104"/>
                        <a:pt x="488" y="80"/>
                        <a:pt x="624" y="56"/>
                      </a:cubicBezTo>
                      <a:cubicBezTo>
                        <a:pt x="760" y="32"/>
                        <a:pt x="984" y="16"/>
                        <a:pt x="1104" y="8"/>
                      </a:cubicBezTo>
                      <a:cubicBezTo>
                        <a:pt x="1224" y="0"/>
                        <a:pt x="1304" y="8"/>
                        <a:pt x="1344" y="8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FF3300"/>
                  </a:solidFill>
                  <a:prstDash val="solid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375" name="Line 31"/>
                <p:cNvSpPr>
                  <a:spLocks noChangeShapeType="1"/>
                </p:cNvSpPr>
                <p:nvPr/>
              </p:nvSpPr>
              <p:spPr bwMode="auto">
                <a:xfrm>
                  <a:off x="1488" y="3168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7376" name="Text Box 32"/>
              <p:cNvSpPr txBox="1">
                <a:spLocks noChangeArrowheads="1"/>
              </p:cNvSpPr>
              <p:nvPr/>
            </p:nvSpPr>
            <p:spPr bwMode="auto">
              <a:xfrm>
                <a:off x="1442" y="2845"/>
                <a:ext cx="31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377" name="Text Box 33"/>
              <p:cNvSpPr txBox="1">
                <a:spLocks noChangeArrowheads="1"/>
              </p:cNvSpPr>
              <p:nvPr/>
            </p:nvSpPr>
            <p:spPr bwMode="auto">
              <a:xfrm>
                <a:off x="2152" y="2797"/>
                <a:ext cx="292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C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7378" name="AutoShape 34"/>
            <p:cNvSpPr>
              <a:spLocks noChangeArrowheads="1"/>
            </p:cNvSpPr>
            <p:nvPr/>
          </p:nvSpPr>
          <p:spPr bwMode="auto">
            <a:xfrm>
              <a:off x="3560" y="2659"/>
              <a:ext cx="544" cy="240"/>
            </a:xfrm>
            <a:prstGeom prst="wedgeRectCallout">
              <a:avLst>
                <a:gd name="adj1" fmla="val -78556"/>
                <a:gd name="adj2" fmla="val -122083"/>
              </a:avLst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>
                  <a:solidFill>
                    <a:schemeClr val="tx1"/>
                  </a:solidFill>
                  <a:latin typeface="楷体_GB2312" pitchFamily="49" charset="-122"/>
                </a:rPr>
                <a:t>全解</a:t>
              </a:r>
              <a:endParaRPr kumimoji="1" lang="zh-CN" altLang="en-US">
                <a:solidFill>
                  <a:schemeClr val="tx1"/>
                </a:solidFill>
                <a:latin typeface="楷体_GB2312" pitchFamily="49" charset="-122"/>
              </a:endParaRPr>
            </a:p>
          </p:txBody>
        </p:sp>
      </p:grpSp>
      <p:grpSp>
        <p:nvGrpSpPr>
          <p:cNvPr id="57379" name="Group 35"/>
          <p:cNvGrpSpPr/>
          <p:nvPr/>
        </p:nvGrpSpPr>
        <p:grpSpPr bwMode="auto">
          <a:xfrm>
            <a:off x="7453653" y="1629571"/>
            <a:ext cx="3798889" cy="3675253"/>
            <a:chOff x="1575" y="1725"/>
            <a:chExt cx="2127" cy="2067"/>
          </a:xfrm>
        </p:grpSpPr>
        <p:grpSp>
          <p:nvGrpSpPr>
            <p:cNvPr id="57380" name="Group 36"/>
            <p:cNvGrpSpPr/>
            <p:nvPr/>
          </p:nvGrpSpPr>
          <p:grpSpPr bwMode="auto">
            <a:xfrm>
              <a:off x="1575" y="1725"/>
              <a:ext cx="2127" cy="2067"/>
              <a:chOff x="1539" y="2109"/>
              <a:chExt cx="2127" cy="2067"/>
            </a:xfrm>
          </p:grpSpPr>
          <p:sp>
            <p:nvSpPr>
              <p:cNvPr id="57381" name="Line 37"/>
              <p:cNvSpPr>
                <a:spLocks noChangeShapeType="1"/>
              </p:cNvSpPr>
              <p:nvPr/>
            </p:nvSpPr>
            <p:spPr bwMode="auto">
              <a:xfrm>
                <a:off x="1539" y="3312"/>
                <a:ext cx="196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382" name="Line 3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192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383" name="Text Box 39"/>
              <p:cNvSpPr txBox="1">
                <a:spLocks noChangeArrowheads="1"/>
              </p:cNvSpPr>
              <p:nvPr/>
            </p:nvSpPr>
            <p:spPr bwMode="auto">
              <a:xfrm>
                <a:off x="3516" y="3183"/>
                <a:ext cx="150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sz="2400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384" name="Text Box 40"/>
              <p:cNvSpPr txBox="1">
                <a:spLocks noChangeArrowheads="1"/>
              </p:cNvSpPr>
              <p:nvPr/>
            </p:nvSpPr>
            <p:spPr bwMode="auto">
              <a:xfrm>
                <a:off x="1819" y="2109"/>
                <a:ext cx="288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7385" name="Text Box 41"/>
            <p:cNvSpPr txBox="1">
              <a:spLocks noChangeArrowheads="1"/>
            </p:cNvSpPr>
            <p:nvPr/>
          </p:nvSpPr>
          <p:spPr bwMode="auto">
            <a:xfrm>
              <a:off x="1593" y="2967"/>
              <a:ext cx="205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7386" name="Text Box 42"/>
          <p:cNvSpPr txBox="1">
            <a:spLocks noChangeArrowheads="1"/>
          </p:cNvSpPr>
          <p:nvPr/>
        </p:nvSpPr>
        <p:spPr bwMode="auto">
          <a:xfrm>
            <a:off x="1561465" y="3390265"/>
            <a:ext cx="490601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全响应</a:t>
            </a:r>
            <a:r>
              <a:rPr kumimoji="1" lang="zh-CN" altLang="en-US">
                <a:solidFill>
                  <a:srgbClr val="00FFFF"/>
                </a:solidFill>
                <a:latin typeface="楷体_GB2312" pitchFamily="49" charset="-122"/>
              </a:rPr>
              <a:t> </a:t>
            </a:r>
            <a:r>
              <a:rPr kumimoji="1" lang="en-US" altLang="zh-CN" sz="3200">
                <a:solidFill>
                  <a:srgbClr val="00FFFF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>
                <a:solidFill>
                  <a:srgbClr val="00FFFF"/>
                </a:solidFill>
                <a:latin typeface="楷体_GB2312" pitchFamily="49" charset="-122"/>
              </a:rPr>
              <a:t> </a:t>
            </a:r>
            <a:r>
              <a:rPr kumimoji="1" lang="zh-CN" altLang="en-US">
                <a:latin typeface="楷体_GB2312" pitchFamily="49" charset="-122"/>
              </a:rPr>
              <a:t>强制分量</a:t>
            </a:r>
            <a:r>
              <a:rPr kumimoji="1" lang="en-US" altLang="zh-CN">
                <a:latin typeface="楷体_GB2312" pitchFamily="49" charset="-122"/>
              </a:rPr>
              <a:t>(</a:t>
            </a:r>
            <a:r>
              <a:rPr kumimoji="1" lang="zh-CN" altLang="en-US">
                <a:latin typeface="楷体_GB2312" pitchFamily="49" charset="-122"/>
              </a:rPr>
              <a:t>稳态解</a:t>
            </a:r>
            <a:r>
              <a:rPr kumimoji="1" lang="en-US" altLang="zh-CN">
                <a:latin typeface="楷体_GB2312" pitchFamily="49" charset="-122"/>
              </a:rPr>
              <a:t>)</a:t>
            </a:r>
            <a:endParaRPr kumimoji="1" lang="en-US" altLang="zh-CN">
              <a:latin typeface="楷体_GB2312" pitchFamily="49" charset="-122"/>
            </a:endParaRPr>
          </a:p>
          <a:p>
            <a:r>
              <a:rPr kumimoji="1" lang="en-US" altLang="zh-CN" sz="3200">
                <a:solidFill>
                  <a:srgbClr val="00FFFF"/>
                </a:solidFill>
                <a:latin typeface="楷体_GB2312" pitchFamily="49" charset="-122"/>
              </a:rPr>
              <a:t>       +</a:t>
            </a:r>
            <a:r>
              <a:rPr kumimoji="1" lang="zh-CN" altLang="en-US">
                <a:latin typeface="楷体_GB2312" pitchFamily="49" charset="-122"/>
              </a:rPr>
              <a:t>自由分量</a:t>
            </a:r>
            <a:r>
              <a:rPr kumimoji="1" lang="en-US" altLang="zh-CN">
                <a:latin typeface="楷体_GB2312" pitchFamily="49" charset="-122"/>
              </a:rPr>
              <a:t>(</a:t>
            </a:r>
            <a:r>
              <a:rPr kumimoji="1" lang="zh-CN" altLang="en-US">
                <a:latin typeface="楷体_GB2312" pitchFamily="49" charset="-122"/>
              </a:rPr>
              <a:t>瞬态解</a:t>
            </a:r>
            <a:r>
              <a:rPr kumimoji="1" lang="en-US" altLang="zh-CN">
                <a:latin typeface="楷体_GB2312" pitchFamily="49" charset="-122"/>
              </a:rPr>
              <a:t>)</a:t>
            </a:r>
            <a:endParaRPr kumimoji="1" lang="en-US" altLang="zh-CN" b="0">
              <a:latin typeface="楷体_GB2312" pitchFamily="49" charset="-122"/>
            </a:endParaRPr>
          </a:p>
        </p:txBody>
      </p:sp>
      <p:sp>
        <p:nvSpPr>
          <p:cNvPr id="57390" name="Text Box 46"/>
          <p:cNvSpPr txBox="1">
            <a:spLocks noChangeArrowheads="1"/>
          </p:cNvSpPr>
          <p:nvPr/>
        </p:nvSpPr>
        <p:spPr bwMode="auto">
          <a:xfrm>
            <a:off x="1489710" y="2219325"/>
            <a:ext cx="4923155" cy="43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/>
            </a:pP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着眼于电路的两种工作状态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7391" name="Text Box 47"/>
          <p:cNvSpPr txBox="1">
            <a:spLocks noChangeArrowheads="1"/>
          </p:cNvSpPr>
          <p:nvPr/>
        </p:nvSpPr>
        <p:spPr bwMode="auto">
          <a:xfrm>
            <a:off x="2926080" y="2724785"/>
            <a:ext cx="254381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物理概念清晰</a:t>
            </a:r>
            <a:endParaRPr lang="zh-CN" altLang="en-US"/>
          </a:p>
        </p:txBody>
      </p:sp>
      <p:grpSp>
        <p:nvGrpSpPr>
          <p:cNvPr id="57395" name="Group 5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57396" name="Picture 52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397" name="Text Box 5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7398" name="Group 54"/>
          <p:cNvGrpSpPr/>
          <p:nvPr/>
        </p:nvGrpSpPr>
        <p:grpSpPr bwMode="auto">
          <a:xfrm>
            <a:off x="9049036" y="6446871"/>
            <a:ext cx="792162" cy="368300"/>
            <a:chOff x="4649" y="4020"/>
            <a:chExt cx="499" cy="232"/>
          </a:xfrm>
        </p:grpSpPr>
        <p:pic>
          <p:nvPicPr>
            <p:cNvPr id="57399" name="Picture 55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400" name="Text Box 5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57404" name="Line 60"/>
          <p:cNvSpPr>
            <a:spLocks noChangeShapeType="1"/>
          </p:cNvSpPr>
          <p:nvPr/>
        </p:nvSpPr>
        <p:spPr bwMode="auto">
          <a:xfrm>
            <a:off x="2204720" y="2995295"/>
            <a:ext cx="503238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408" name="Group 64"/>
          <p:cNvGrpSpPr/>
          <p:nvPr/>
        </p:nvGrpSpPr>
        <p:grpSpPr bwMode="auto">
          <a:xfrm>
            <a:off x="8183857" y="6445251"/>
            <a:ext cx="792163" cy="368300"/>
            <a:chOff x="4649" y="4020"/>
            <a:chExt cx="499" cy="232"/>
          </a:xfrm>
        </p:grpSpPr>
        <p:pic>
          <p:nvPicPr>
            <p:cNvPr id="57409" name="Picture 65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410" name="Text Box 66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87830" y="5363845"/>
            <a:ext cx="75209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注意</a:t>
            </a:r>
            <a:r>
              <a:rPr lang="zh-CN" altLang="en-US" b="0" dirty="0" smtClean="0"/>
              <a:t>：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此图假设</a:t>
            </a:r>
            <a:r>
              <a:rPr lang="en-US" altLang="zh-CN" b="0" dirty="0" smtClean="0">
                <a:solidFill>
                  <a:srgbClr val="FF0000"/>
                </a:solidFill>
              </a:rPr>
              <a:t>U</a:t>
            </a:r>
            <a:r>
              <a:rPr lang="en-US" altLang="zh-CN" b="0" baseline="-25000" dirty="0" smtClean="0">
                <a:solidFill>
                  <a:srgbClr val="FF0000"/>
                </a:solidFill>
              </a:rPr>
              <a:t>0</a:t>
            </a:r>
            <a:r>
              <a:rPr lang="en-US" altLang="zh-CN" b="0" dirty="0" smtClean="0">
                <a:solidFill>
                  <a:srgbClr val="FF0000"/>
                </a:solidFill>
              </a:rPr>
              <a:t>&lt;U</a:t>
            </a:r>
            <a:r>
              <a:rPr lang="en-US" altLang="zh-CN" b="0" baseline="-25000" dirty="0" smtClean="0">
                <a:solidFill>
                  <a:srgbClr val="FF0000"/>
                </a:solidFill>
              </a:rPr>
              <a:t>S</a:t>
            </a:r>
            <a:r>
              <a:rPr lang="zh-CN" altLang="en-US" b="0" dirty="0" smtClean="0">
                <a:solidFill>
                  <a:srgbClr val="FF0000"/>
                </a:solidFill>
              </a:rPr>
              <a:t>，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若</a:t>
            </a:r>
            <a:r>
              <a:rPr lang="en-US" altLang="zh-CN" b="0" dirty="0" smtClean="0">
                <a:solidFill>
                  <a:srgbClr val="FF0000"/>
                </a:solidFill>
              </a:rPr>
              <a:t>U</a:t>
            </a:r>
            <a:r>
              <a:rPr lang="en-US" altLang="zh-CN" b="0" baseline="-25000" dirty="0" smtClean="0">
                <a:solidFill>
                  <a:srgbClr val="FF0000"/>
                </a:solidFill>
              </a:rPr>
              <a:t>0</a:t>
            </a:r>
            <a:r>
              <a:rPr lang="en-US" altLang="zh-CN" b="0" dirty="0" smtClean="0">
                <a:solidFill>
                  <a:srgbClr val="FF0000"/>
                </a:solidFill>
              </a:rPr>
              <a:t>&gt;U</a:t>
            </a:r>
            <a:r>
              <a:rPr lang="en-US" altLang="zh-CN" b="0" baseline="-25000" dirty="0" smtClean="0">
                <a:solidFill>
                  <a:srgbClr val="FF0000"/>
                </a:solidFill>
              </a:rPr>
              <a:t>S</a:t>
            </a:r>
            <a:r>
              <a:rPr lang="zh-CN" altLang="en-US" b="0" dirty="0" smtClean="0">
                <a:solidFill>
                  <a:srgbClr val="FF0000"/>
                </a:solidFill>
              </a:rPr>
              <a:t>，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图形如何</a:t>
            </a:r>
            <a:r>
              <a:rPr lang="zh-CN" altLang="en-US" b="0" dirty="0" smtClean="0">
                <a:solidFill>
                  <a:srgbClr val="FF0000"/>
                </a:solidFill>
              </a:rPr>
              <a:t>？</a:t>
            </a:r>
            <a:endParaRPr lang="zh-CN" altLang="en-US" b="0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全响应的第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一种分解方式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7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57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57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5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57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57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57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500"/>
                                        <p:tgtEl>
                                          <p:spTgt spid="57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 bldLvl="0" animBg="1"/>
      <p:bldP spid="57386" grpId="0" autoUpdateAnimBg="0" uiExpand="1" build="p"/>
      <p:bldP spid="57390" grpId="0" bldLvl="0" animBg="1"/>
      <p:bldP spid="57391" grpId="0" bldLvl="0" animBg="1"/>
      <p:bldP spid="57404" grpId="0" bldLvl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73" name="Text Box 153"/>
          <p:cNvSpPr txBox="1">
            <a:spLocks noChangeArrowheads="1"/>
          </p:cNvSpPr>
          <p:nvPr/>
        </p:nvSpPr>
        <p:spPr bwMode="auto">
          <a:xfrm>
            <a:off x="6168233" y="4435033"/>
            <a:ext cx="278447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0,  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/R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872" name="Text Box 152"/>
          <p:cNvSpPr txBox="1">
            <a:spLocks noChangeArrowheads="1"/>
          </p:cNvSpPr>
          <p:nvPr/>
        </p:nvSpPr>
        <p:spPr bwMode="auto">
          <a:xfrm>
            <a:off x="7468887" y="3355499"/>
            <a:ext cx="248348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902" name="Text Box 182"/>
          <p:cNvSpPr txBox="1">
            <a:spLocks noChangeArrowheads="1"/>
          </p:cNvSpPr>
          <p:nvPr/>
        </p:nvSpPr>
        <p:spPr bwMode="auto">
          <a:xfrm>
            <a:off x="2135205" y="3930333"/>
            <a:ext cx="755967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0">
                <a:latin typeface="Times New Roman" panose="02020603050405020304" pitchFamily="18" charset="0"/>
              </a:rPr>
              <a:t>S</a:t>
            </a:r>
            <a:r>
              <a:rPr kumimoji="1" lang="zh-CN" altLang="zh-CN">
                <a:latin typeface="楷体_GB2312" pitchFamily="49" charset="-122"/>
              </a:rPr>
              <a:t>接通电源后很长时间</a:t>
            </a:r>
            <a:r>
              <a:rPr kumimoji="1" lang="zh-CN" altLang="en-US">
                <a:latin typeface="楷体_GB2312" pitchFamily="49" charset="-122"/>
              </a:rPr>
              <a:t>，电路达到新的稳定状态，电感视为短路：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158722" name="Text Box 2"/>
          <p:cNvSpPr txBox="1">
            <a:spLocks noChangeArrowheads="1"/>
          </p:cNvSpPr>
          <p:nvPr/>
        </p:nvSpPr>
        <p:spPr bwMode="auto">
          <a:xfrm>
            <a:off x="2135188" y="3427573"/>
            <a:ext cx="5688012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0">
                <a:latin typeface="Times New Roman" panose="02020603050405020304" pitchFamily="18" charset="0"/>
              </a:rPr>
              <a:t>S</a:t>
            </a:r>
            <a:r>
              <a:rPr kumimoji="1" lang="zh-CN" altLang="zh-CN">
                <a:latin typeface="楷体_GB2312" pitchFamily="49" charset="-122"/>
              </a:rPr>
              <a:t>未动作前</a:t>
            </a:r>
            <a:r>
              <a:rPr kumimoji="1" lang="zh-CN" altLang="en-US">
                <a:latin typeface="楷体_GB2312" pitchFamily="49" charset="-122"/>
              </a:rPr>
              <a:t>，电路处于稳定状态：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158903" name="Rectangle 183"/>
          <p:cNvSpPr>
            <a:spLocks noChangeArrowheads="1"/>
          </p:cNvSpPr>
          <p:nvPr/>
        </p:nvSpPr>
        <p:spPr bwMode="auto">
          <a:xfrm>
            <a:off x="1992630" y="3441700"/>
            <a:ext cx="8388350" cy="265239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8725" name="Text Box 5"/>
          <p:cNvSpPr txBox="1">
            <a:spLocks noChangeArrowheads="1"/>
          </p:cNvSpPr>
          <p:nvPr/>
        </p:nvSpPr>
        <p:spPr bwMode="auto">
          <a:xfrm>
            <a:off x="1490680" y="1625600"/>
            <a:ext cx="1728787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/>
              <a:t>电感电路</a:t>
            </a:r>
            <a:endParaRPr lang="zh-CN" altLang="en-US"/>
          </a:p>
        </p:txBody>
      </p:sp>
      <p:grpSp>
        <p:nvGrpSpPr>
          <p:cNvPr id="158726" name="Group 6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58727" name="Picture 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728" name="Text Box 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58729" name="Group 9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58730" name="Picture 1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731" name="Text Box 1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58904" name="Text Box 184"/>
          <p:cNvSpPr txBox="1">
            <a:spLocks noChangeArrowheads="1"/>
          </p:cNvSpPr>
          <p:nvPr/>
        </p:nvSpPr>
        <p:spPr bwMode="auto">
          <a:xfrm>
            <a:off x="2243139" y="5634038"/>
            <a:ext cx="27368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/>
          <a:p>
            <a:r>
              <a:rPr kumimoji="1" lang="zh-CN" altLang="en-US" sz="2400">
                <a:latin typeface="Times New Roman" panose="02020603050405020304" pitchFamily="18" charset="0"/>
              </a:rPr>
              <a:t>前一个稳定状态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58905" name="Text Box 185"/>
          <p:cNvSpPr txBox="1">
            <a:spLocks noChangeArrowheads="1"/>
          </p:cNvSpPr>
          <p:nvPr/>
        </p:nvSpPr>
        <p:spPr bwMode="auto">
          <a:xfrm>
            <a:off x="4620260" y="5659755"/>
            <a:ext cx="16478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98000" rIns="198000" anchor="ctr">
            <a:spAutoFit/>
          </a:bodyPr>
          <a:lstStyle/>
          <a:p>
            <a:r>
              <a:rPr kumimoji="1" lang="zh-CN" altLang="en-US" sz="2400">
                <a:latin typeface="Times New Roman" panose="02020603050405020304" pitchFamily="18" charset="0"/>
              </a:rPr>
              <a:t>过渡状态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58906" name="Text Box 186"/>
          <p:cNvSpPr txBox="1">
            <a:spLocks noChangeArrowheads="1"/>
          </p:cNvSpPr>
          <p:nvPr/>
        </p:nvSpPr>
        <p:spPr bwMode="auto">
          <a:xfrm>
            <a:off x="7572375" y="3787776"/>
            <a:ext cx="25923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8000" rIns="198000" anchor="ctr">
            <a:spAutoFit/>
          </a:bodyPr>
          <a:lstStyle/>
          <a:p>
            <a:r>
              <a:rPr kumimoji="1" lang="zh-CN" altLang="en-US" sz="2400">
                <a:latin typeface="Times New Roman" panose="02020603050405020304" pitchFamily="18" charset="0"/>
              </a:rPr>
              <a:t>新的稳定状态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58907" name="Group 187"/>
          <p:cNvGrpSpPr/>
          <p:nvPr/>
        </p:nvGrpSpPr>
        <p:grpSpPr bwMode="auto">
          <a:xfrm>
            <a:off x="5919937" y="3789363"/>
            <a:ext cx="396875" cy="1968500"/>
            <a:chOff x="3716" y="336"/>
            <a:chExt cx="250" cy="1106"/>
          </a:xfrm>
        </p:grpSpPr>
        <p:sp>
          <p:nvSpPr>
            <p:cNvPr id="158908" name="Text Box 188"/>
            <p:cNvSpPr txBox="1">
              <a:spLocks noChangeArrowheads="1"/>
            </p:cNvSpPr>
            <p:nvPr/>
          </p:nvSpPr>
          <p:spPr bwMode="auto">
            <a:xfrm>
              <a:off x="3716" y="1149"/>
              <a:ext cx="250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FF00"/>
                  </a:solidFill>
                  <a:prstDash val="dash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909" name="Line 189"/>
            <p:cNvSpPr>
              <a:spLocks noChangeShapeType="1"/>
            </p:cNvSpPr>
            <p:nvPr/>
          </p:nvSpPr>
          <p:spPr bwMode="auto">
            <a:xfrm>
              <a:off x="3840" y="336"/>
              <a:ext cx="0" cy="912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8910" name="Group 190"/>
          <p:cNvGrpSpPr/>
          <p:nvPr/>
        </p:nvGrpSpPr>
        <p:grpSpPr bwMode="auto">
          <a:xfrm>
            <a:off x="6132513" y="3441703"/>
            <a:ext cx="1447800" cy="563563"/>
            <a:chOff x="3840" y="221"/>
            <a:chExt cx="912" cy="355"/>
          </a:xfrm>
        </p:grpSpPr>
        <p:sp>
          <p:nvSpPr>
            <p:cNvPr id="158911" name="Line 191"/>
            <p:cNvSpPr>
              <a:spLocks noChangeShapeType="1"/>
            </p:cNvSpPr>
            <p:nvPr/>
          </p:nvSpPr>
          <p:spPr bwMode="auto">
            <a:xfrm>
              <a:off x="3840" y="576"/>
              <a:ext cx="912" cy="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12" name="Text Box 192"/>
            <p:cNvSpPr txBox="1">
              <a:spLocks noChangeArrowheads="1"/>
            </p:cNvSpPr>
            <p:nvPr/>
          </p:nvSpPr>
          <p:spPr bwMode="auto">
            <a:xfrm>
              <a:off x="4061" y="221"/>
              <a:ext cx="5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8913" name="Group 193"/>
          <p:cNvGrpSpPr/>
          <p:nvPr/>
        </p:nvGrpSpPr>
        <p:grpSpPr bwMode="auto">
          <a:xfrm>
            <a:off x="3179770" y="3498852"/>
            <a:ext cx="5107004" cy="2332038"/>
            <a:chOff x="748" y="299"/>
            <a:chExt cx="3217" cy="1469"/>
          </a:xfrm>
        </p:grpSpPr>
        <p:sp>
          <p:nvSpPr>
            <p:cNvPr id="158914" name="Line 194"/>
            <p:cNvSpPr>
              <a:spLocks noChangeShapeType="1"/>
            </p:cNvSpPr>
            <p:nvPr/>
          </p:nvSpPr>
          <p:spPr bwMode="auto">
            <a:xfrm>
              <a:off x="748" y="1480"/>
              <a:ext cx="308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15" name="Line 195"/>
            <p:cNvSpPr>
              <a:spLocks noChangeShapeType="1"/>
            </p:cNvSpPr>
            <p:nvPr/>
          </p:nvSpPr>
          <p:spPr bwMode="auto">
            <a:xfrm flipV="1">
              <a:off x="1655" y="300"/>
              <a:ext cx="19" cy="137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16" name="Text Box 196"/>
            <p:cNvSpPr txBox="1">
              <a:spLocks noChangeArrowheads="1"/>
            </p:cNvSpPr>
            <p:nvPr/>
          </p:nvSpPr>
          <p:spPr bwMode="auto">
            <a:xfrm>
              <a:off x="1715" y="299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917" name="Text Box 197"/>
            <p:cNvSpPr txBox="1">
              <a:spLocks noChangeArrowheads="1"/>
            </p:cNvSpPr>
            <p:nvPr/>
          </p:nvSpPr>
          <p:spPr bwMode="auto">
            <a:xfrm>
              <a:off x="3787" y="1420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918" name="Text Box 198"/>
            <p:cNvSpPr txBox="1">
              <a:spLocks noChangeArrowheads="1"/>
            </p:cNvSpPr>
            <p:nvPr/>
          </p:nvSpPr>
          <p:spPr bwMode="auto">
            <a:xfrm>
              <a:off x="1699" y="1517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8919" name="Line 199"/>
          <p:cNvSpPr>
            <a:spLocks noChangeShapeType="1"/>
          </p:cNvSpPr>
          <p:nvPr/>
        </p:nvSpPr>
        <p:spPr bwMode="auto">
          <a:xfrm>
            <a:off x="3540125" y="5373688"/>
            <a:ext cx="1066800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8920" name="Text Box 200"/>
          <p:cNvSpPr txBox="1">
            <a:spLocks noChangeArrowheads="1"/>
          </p:cNvSpPr>
          <p:nvPr/>
        </p:nvSpPr>
        <p:spPr bwMode="auto">
          <a:xfrm>
            <a:off x="5124450" y="4289618"/>
            <a:ext cx="86995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en-US" altLang="zh-CN" sz="4800" b="0" dirty="0"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kumimoji="1" lang="en-US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921" name="Freeform 201"/>
          <p:cNvSpPr/>
          <p:nvPr/>
        </p:nvSpPr>
        <p:spPr bwMode="auto">
          <a:xfrm>
            <a:off x="4619625" y="4005263"/>
            <a:ext cx="1512888" cy="1344612"/>
          </a:xfrm>
          <a:custGeom>
            <a:avLst/>
            <a:gdLst>
              <a:gd name="T0" fmla="*/ 0 w 663"/>
              <a:gd name="T1" fmla="*/ 530 h 530"/>
              <a:gd name="T2" fmla="*/ 94 w 663"/>
              <a:gd name="T3" fmla="*/ 276 h 530"/>
              <a:gd name="T4" fmla="*/ 220 w 663"/>
              <a:gd name="T5" fmla="*/ 90 h 530"/>
              <a:gd name="T6" fmla="*/ 409 w 663"/>
              <a:gd name="T7" fmla="*/ 21 h 530"/>
              <a:gd name="T8" fmla="*/ 582 w 663"/>
              <a:gd name="T9" fmla="*/ 3 h 530"/>
              <a:gd name="T10" fmla="*/ 663 w 663"/>
              <a:gd name="T11" fmla="*/ 3 h 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28575" cap="flat" cmpd="sng">
            <a:solidFill>
              <a:srgbClr val="00FFFF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58922" name="Group 202"/>
          <p:cNvGrpSpPr/>
          <p:nvPr/>
        </p:nvGrpSpPr>
        <p:grpSpPr bwMode="auto">
          <a:xfrm>
            <a:off x="3622675" y="4021138"/>
            <a:ext cx="4400550" cy="1344612"/>
            <a:chOff x="1020" y="1732"/>
            <a:chExt cx="2772" cy="847"/>
          </a:xfrm>
        </p:grpSpPr>
        <p:sp>
          <p:nvSpPr>
            <p:cNvPr id="158923" name="Line 203"/>
            <p:cNvSpPr>
              <a:spLocks noChangeShapeType="1"/>
            </p:cNvSpPr>
            <p:nvPr/>
          </p:nvSpPr>
          <p:spPr bwMode="auto">
            <a:xfrm>
              <a:off x="1020" y="2579"/>
              <a:ext cx="64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24" name="Line 204"/>
            <p:cNvSpPr>
              <a:spLocks noChangeShapeType="1"/>
            </p:cNvSpPr>
            <p:nvPr/>
          </p:nvSpPr>
          <p:spPr bwMode="auto">
            <a:xfrm>
              <a:off x="2880" y="2568"/>
              <a:ext cx="91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25" name="Freeform 205"/>
            <p:cNvSpPr/>
            <p:nvPr/>
          </p:nvSpPr>
          <p:spPr bwMode="auto">
            <a:xfrm flipV="1">
              <a:off x="1655" y="1933"/>
              <a:ext cx="1225" cy="635"/>
            </a:xfrm>
            <a:custGeom>
              <a:avLst/>
              <a:gdLst>
                <a:gd name="T0" fmla="*/ 0 w 663"/>
                <a:gd name="T1" fmla="*/ 530 h 530"/>
                <a:gd name="T2" fmla="*/ 94 w 663"/>
                <a:gd name="T3" fmla="*/ 276 h 530"/>
                <a:gd name="T4" fmla="*/ 220 w 663"/>
                <a:gd name="T5" fmla="*/ 90 h 530"/>
                <a:gd name="T6" fmla="*/ 409 w 663"/>
                <a:gd name="T7" fmla="*/ 21 h 530"/>
                <a:gd name="T8" fmla="*/ 582 w 663"/>
                <a:gd name="T9" fmla="*/ 3 h 530"/>
                <a:gd name="T10" fmla="*/ 663 w 663"/>
                <a:gd name="T11" fmla="*/ 3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3" h="530">
                  <a:moveTo>
                    <a:pt x="0" y="530"/>
                  </a:moveTo>
                  <a:cubicBezTo>
                    <a:pt x="16" y="488"/>
                    <a:pt x="57" y="349"/>
                    <a:pt x="94" y="276"/>
                  </a:cubicBezTo>
                  <a:cubicBezTo>
                    <a:pt x="131" y="203"/>
                    <a:pt x="168" y="132"/>
                    <a:pt x="220" y="90"/>
                  </a:cubicBezTo>
                  <a:cubicBezTo>
                    <a:pt x="272" y="48"/>
                    <a:pt x="349" y="36"/>
                    <a:pt x="409" y="21"/>
                  </a:cubicBezTo>
                  <a:cubicBezTo>
                    <a:pt x="469" y="6"/>
                    <a:pt x="540" y="6"/>
                    <a:pt x="582" y="3"/>
                  </a:cubicBezTo>
                  <a:cubicBezTo>
                    <a:pt x="624" y="0"/>
                    <a:pt x="651" y="3"/>
                    <a:pt x="663" y="3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26" name="Line 206"/>
            <p:cNvSpPr>
              <a:spLocks noChangeShapeType="1"/>
            </p:cNvSpPr>
            <p:nvPr/>
          </p:nvSpPr>
          <p:spPr bwMode="auto">
            <a:xfrm>
              <a:off x="1655" y="1933"/>
              <a:ext cx="0" cy="6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27" name="Line 207"/>
            <p:cNvSpPr>
              <a:spLocks noChangeShapeType="1"/>
            </p:cNvSpPr>
            <p:nvPr/>
          </p:nvSpPr>
          <p:spPr bwMode="auto">
            <a:xfrm flipV="1">
              <a:off x="2109" y="2251"/>
              <a:ext cx="1032" cy="204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28" name="Text Box 208"/>
            <p:cNvSpPr txBox="1">
              <a:spLocks noChangeArrowheads="1"/>
            </p:cNvSpPr>
            <p:nvPr/>
          </p:nvSpPr>
          <p:spPr bwMode="auto">
            <a:xfrm>
              <a:off x="3134" y="2024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58929" name="Object 209"/>
            <p:cNvGraphicFramePr>
              <a:graphicFrameLocks noChangeAspect="1"/>
            </p:cNvGraphicFramePr>
            <p:nvPr/>
          </p:nvGraphicFramePr>
          <p:xfrm>
            <a:off x="1096" y="1732"/>
            <a:ext cx="247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211" name="公式" r:id="rId2" imgW="292100" imgH="317500" progId="Equation.3">
                    <p:embed/>
                  </p:oleObj>
                </mc:Choice>
                <mc:Fallback>
                  <p:oleObj name="公式" r:id="rId2" imgW="292100" imgH="317500" progId="Equation.3">
                    <p:embed/>
                    <p:pic>
                      <p:nvPicPr>
                        <p:cNvPr id="0" name="Object 2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6" y="1732"/>
                          <a:ext cx="247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8930" name="AutoShape 210" descr="羊皮纸"/>
          <p:cNvSpPr>
            <a:spLocks noChangeArrowheads="1"/>
          </p:cNvSpPr>
          <p:nvPr/>
        </p:nvSpPr>
        <p:spPr bwMode="auto">
          <a:xfrm>
            <a:off x="7824805" y="4724434"/>
            <a:ext cx="2376487" cy="576263"/>
          </a:xfrm>
          <a:prstGeom prst="wedgeRoundRectCallout">
            <a:avLst>
              <a:gd name="adj1" fmla="val -130759"/>
              <a:gd name="adj2" fmla="val 37329"/>
              <a:gd name="adj3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有一过渡期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8937" name="Group 217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58938" name="Picture 218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939" name="Text Box 219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59007" name="Group 287"/>
          <p:cNvGrpSpPr/>
          <p:nvPr/>
        </p:nvGrpSpPr>
        <p:grpSpPr bwMode="auto">
          <a:xfrm>
            <a:off x="3438214" y="1340486"/>
            <a:ext cx="3638567" cy="2035176"/>
            <a:chOff x="347" y="754"/>
            <a:chExt cx="2292" cy="1282"/>
          </a:xfrm>
        </p:grpSpPr>
        <p:sp>
          <p:nvSpPr>
            <p:cNvPr id="158968" name="Text Box 248"/>
            <p:cNvSpPr txBox="1">
              <a:spLocks noChangeArrowheads="1"/>
            </p:cNvSpPr>
            <p:nvPr/>
          </p:nvSpPr>
          <p:spPr bwMode="auto">
            <a:xfrm>
              <a:off x="476" y="1707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59005" name="Group 285"/>
            <p:cNvGrpSpPr/>
            <p:nvPr/>
          </p:nvGrpSpPr>
          <p:grpSpPr bwMode="auto">
            <a:xfrm>
              <a:off x="347" y="754"/>
              <a:ext cx="2292" cy="1193"/>
              <a:chOff x="347" y="754"/>
              <a:chExt cx="2292" cy="1193"/>
            </a:xfrm>
          </p:grpSpPr>
          <p:sp>
            <p:nvSpPr>
              <p:cNvPr id="158941" name="Oval 221"/>
              <p:cNvSpPr>
                <a:spLocks noChangeArrowheads="1"/>
              </p:cNvSpPr>
              <p:nvPr/>
            </p:nvSpPr>
            <p:spPr bwMode="auto">
              <a:xfrm>
                <a:off x="658" y="1344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 b="0">
                  <a:ea typeface="仿宋_GB2312" pitchFamily="49" charset="-122"/>
                </a:endParaRPr>
              </a:p>
            </p:txBody>
          </p:sp>
          <p:sp>
            <p:nvSpPr>
              <p:cNvPr id="158945" name="Text Box 225"/>
              <p:cNvSpPr txBox="1">
                <a:spLocks noChangeArrowheads="1"/>
              </p:cNvSpPr>
              <p:nvPr/>
            </p:nvSpPr>
            <p:spPr bwMode="auto">
              <a:xfrm>
                <a:off x="1083" y="1298"/>
                <a:ext cx="240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58946" name="Group 226"/>
              <p:cNvGrpSpPr/>
              <p:nvPr/>
            </p:nvGrpSpPr>
            <p:grpSpPr bwMode="auto">
              <a:xfrm>
                <a:off x="1837" y="1068"/>
                <a:ext cx="367" cy="879"/>
                <a:chOff x="1576" y="1277"/>
                <a:chExt cx="253" cy="614"/>
              </a:xfrm>
            </p:grpSpPr>
            <p:grpSp>
              <p:nvGrpSpPr>
                <p:cNvPr id="158947" name="Group 227"/>
                <p:cNvGrpSpPr/>
                <p:nvPr/>
              </p:nvGrpSpPr>
              <p:grpSpPr bwMode="auto">
                <a:xfrm>
                  <a:off x="1658" y="1277"/>
                  <a:ext cx="171" cy="614"/>
                  <a:chOff x="1658" y="1277"/>
                  <a:chExt cx="171" cy="614"/>
                </a:xfrm>
              </p:grpSpPr>
              <p:sp>
                <p:nvSpPr>
                  <p:cNvPr id="158948" name="Text Box 2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2" y="1277"/>
                    <a:ext cx="167" cy="2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FF99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8575">
                        <a:solidFill>
                          <a:srgbClr val="FFCC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kumimoji="1" lang="en-US" altLang="zh-CN" b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+</a:t>
                    </a:r>
                    <a:endPara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8949" name="Text Box 2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58" y="1661"/>
                    <a:ext cx="157" cy="2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FF99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8575">
                        <a:solidFill>
                          <a:srgbClr val="FFCC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kumimoji="1" lang="en-US" altLang="zh-CN" b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–</a:t>
                    </a:r>
                    <a:endPara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58950" name="Text Box 230"/>
                <p:cNvSpPr txBox="1">
                  <a:spLocks noChangeArrowheads="1"/>
                </p:cNvSpPr>
                <p:nvPr/>
              </p:nvSpPr>
              <p:spPr bwMode="auto">
                <a:xfrm>
                  <a:off x="1576" y="1459"/>
                  <a:ext cx="250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 i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u</a:t>
                  </a:r>
                  <a:r>
                    <a:rPr kumimoji="1" lang="en-US" altLang="zh-CN" b="0" i="1" baseline="-250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L</a:t>
                  </a:r>
                  <a:endPara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58951" name="Text Box 231"/>
              <p:cNvSpPr txBox="1">
                <a:spLocks noChangeArrowheads="1"/>
              </p:cNvSpPr>
              <p:nvPr/>
            </p:nvSpPr>
            <p:spPr bwMode="auto">
              <a:xfrm>
                <a:off x="347" y="1389"/>
                <a:ext cx="358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8952" name="Line 232"/>
              <p:cNvSpPr>
                <a:spLocks noChangeShapeType="1"/>
              </p:cNvSpPr>
              <p:nvPr/>
            </p:nvSpPr>
            <p:spPr bwMode="auto">
              <a:xfrm>
                <a:off x="842" y="1117"/>
                <a:ext cx="416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953" name="Line 233"/>
              <p:cNvSpPr>
                <a:spLocks noChangeShapeType="1"/>
              </p:cNvSpPr>
              <p:nvPr/>
            </p:nvSpPr>
            <p:spPr bwMode="auto">
              <a:xfrm>
                <a:off x="842" y="1941"/>
                <a:ext cx="1456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954" name="Line 234"/>
              <p:cNvSpPr>
                <a:spLocks noChangeShapeType="1"/>
              </p:cNvSpPr>
              <p:nvPr/>
            </p:nvSpPr>
            <p:spPr bwMode="auto">
              <a:xfrm flipH="1">
                <a:off x="1466" y="1117"/>
                <a:ext cx="832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955" name="Line 235"/>
              <p:cNvSpPr>
                <a:spLocks noChangeShapeType="1"/>
              </p:cNvSpPr>
              <p:nvPr/>
            </p:nvSpPr>
            <p:spPr bwMode="auto">
              <a:xfrm flipH="1">
                <a:off x="839" y="1117"/>
                <a:ext cx="3" cy="816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956" name="Line 236"/>
              <p:cNvSpPr>
                <a:spLocks noChangeShapeType="1"/>
              </p:cNvSpPr>
              <p:nvPr/>
            </p:nvSpPr>
            <p:spPr bwMode="auto">
              <a:xfrm flipH="1">
                <a:off x="2290" y="1117"/>
                <a:ext cx="8" cy="227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957" name="Line 237"/>
              <p:cNvSpPr>
                <a:spLocks noChangeShapeType="1"/>
              </p:cNvSpPr>
              <p:nvPr/>
            </p:nvSpPr>
            <p:spPr bwMode="auto">
              <a:xfrm flipH="1" flipV="1">
                <a:off x="2290" y="1706"/>
                <a:ext cx="8" cy="235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958" name="Text Box 238"/>
              <p:cNvSpPr txBox="1">
                <a:spLocks noChangeArrowheads="1"/>
              </p:cNvSpPr>
              <p:nvPr/>
            </p:nvSpPr>
            <p:spPr bwMode="auto">
              <a:xfrm>
                <a:off x="1747" y="754"/>
                <a:ext cx="25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8959" name="Text Box 239"/>
              <p:cNvSpPr txBox="1">
                <a:spLocks noChangeArrowheads="1"/>
              </p:cNvSpPr>
              <p:nvPr/>
            </p:nvSpPr>
            <p:spPr bwMode="auto">
              <a:xfrm>
                <a:off x="2399" y="1344"/>
                <a:ext cx="240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58960" name="Group 240"/>
              <p:cNvGrpSpPr/>
              <p:nvPr/>
            </p:nvGrpSpPr>
            <p:grpSpPr bwMode="auto">
              <a:xfrm>
                <a:off x="2007" y="770"/>
                <a:ext cx="239" cy="342"/>
                <a:chOff x="1802" y="2593"/>
                <a:chExt cx="166" cy="239"/>
              </a:xfrm>
            </p:grpSpPr>
            <p:sp>
              <p:nvSpPr>
                <p:cNvPr id="158961" name="Text Box 241"/>
                <p:cNvSpPr txBox="1">
                  <a:spLocks noChangeArrowheads="1"/>
                </p:cNvSpPr>
                <p:nvPr/>
              </p:nvSpPr>
              <p:spPr bwMode="auto">
                <a:xfrm>
                  <a:off x="1802" y="2593"/>
                  <a:ext cx="124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 i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8962" name="Line 242"/>
                <p:cNvSpPr>
                  <a:spLocks noChangeShapeType="1"/>
                </p:cNvSpPr>
                <p:nvPr/>
              </p:nvSpPr>
              <p:spPr bwMode="auto">
                <a:xfrm>
                  <a:off x="1824" y="2832"/>
                  <a:ext cx="144" cy="0"/>
                </a:xfrm>
                <a:prstGeom prst="line">
                  <a:avLst/>
                </a:prstGeom>
                <a:noFill/>
                <a:ln w="28575">
                  <a:solidFill>
                    <a:srgbClr val="00FFFF"/>
                  </a:solidFill>
                  <a:rou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58963" name="Line 243"/>
              <p:cNvSpPr>
                <a:spLocks noChangeShapeType="1"/>
              </p:cNvSpPr>
              <p:nvPr/>
            </p:nvSpPr>
            <p:spPr bwMode="auto">
              <a:xfrm flipH="1">
                <a:off x="1138" y="1118"/>
                <a:ext cx="348" cy="137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964" name="Line 244"/>
              <p:cNvSpPr>
                <a:spLocks noChangeShapeType="1"/>
              </p:cNvSpPr>
              <p:nvPr/>
            </p:nvSpPr>
            <p:spPr bwMode="auto">
              <a:xfrm>
                <a:off x="1346" y="1187"/>
                <a:ext cx="0" cy="755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965" name="Line 245"/>
              <p:cNvSpPr>
                <a:spLocks noChangeShapeType="1"/>
              </p:cNvSpPr>
              <p:nvPr/>
            </p:nvSpPr>
            <p:spPr bwMode="auto">
              <a:xfrm flipH="1" flipV="1">
                <a:off x="1208" y="1120"/>
                <a:ext cx="70" cy="207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966" name="Text Box 246"/>
              <p:cNvSpPr txBox="1">
                <a:spLocks noChangeArrowheads="1"/>
              </p:cNvSpPr>
              <p:nvPr/>
            </p:nvSpPr>
            <p:spPr bwMode="auto">
              <a:xfrm>
                <a:off x="896" y="810"/>
                <a:ext cx="733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en-US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 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 0)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8967" name="Text Box 247"/>
              <p:cNvSpPr txBox="1">
                <a:spLocks noChangeArrowheads="1"/>
              </p:cNvSpPr>
              <p:nvPr/>
            </p:nvSpPr>
            <p:spPr bwMode="auto">
              <a:xfrm>
                <a:off x="476" y="1071"/>
                <a:ext cx="363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bg1"/>
                    </a:solidFill>
                    <a:latin typeface="Times New Roman" panose="02020603050405020304" pitchFamily="18" charset="0"/>
                    <a:ea typeface="仿宋_GB2312" pitchFamily="49" charset="-122"/>
                  </a:rPr>
                  <a:t>+</a:t>
                </a:r>
                <a:endPara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58969" name="Rectangle 249"/>
              <p:cNvSpPr>
                <a:spLocks noChangeArrowheads="1"/>
              </p:cNvSpPr>
              <p:nvPr/>
            </p:nvSpPr>
            <p:spPr bwMode="auto">
              <a:xfrm>
                <a:off x="1701" y="1071"/>
                <a:ext cx="317" cy="136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58995" name="Group 275"/>
              <p:cNvGrpSpPr/>
              <p:nvPr/>
            </p:nvGrpSpPr>
            <p:grpSpPr bwMode="auto">
              <a:xfrm rot="10800000">
                <a:off x="2290" y="1344"/>
                <a:ext cx="90" cy="363"/>
                <a:chOff x="1565" y="2614"/>
                <a:chExt cx="90" cy="486"/>
              </a:xfrm>
            </p:grpSpPr>
            <p:sp>
              <p:nvSpPr>
                <p:cNvPr id="158996" name="Arc 276"/>
                <p:cNvSpPr/>
                <p:nvPr/>
              </p:nvSpPr>
              <p:spPr bwMode="auto">
                <a:xfrm rot="21600000" flipH="1" flipV="1">
                  <a:off x="1565" y="2860"/>
                  <a:ext cx="90" cy="116"/>
                </a:xfrm>
                <a:custGeom>
                  <a:avLst/>
                  <a:gdLst>
                    <a:gd name="G0" fmla="+- 1123 0 0"/>
                    <a:gd name="G1" fmla="+- 21600 0 0"/>
                    <a:gd name="G2" fmla="+- 21600 0 0"/>
                    <a:gd name="T0" fmla="*/ 1123 w 22723"/>
                    <a:gd name="T1" fmla="*/ 0 h 43200"/>
                    <a:gd name="T2" fmla="*/ 0 w 22723"/>
                    <a:gd name="T3" fmla="*/ 43171 h 43200"/>
                    <a:gd name="T4" fmla="*/ 1123 w 22723"/>
                    <a:gd name="T5" fmla="*/ 21600 h 43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723" h="43200" fill="none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</a:path>
                    <a:path w="22723" h="43200" stroke="0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  <a:lnTo>
                        <a:pt x="1123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99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8997" name="Arc 277"/>
                <p:cNvSpPr/>
                <p:nvPr/>
              </p:nvSpPr>
              <p:spPr bwMode="auto">
                <a:xfrm rot="21600000" flipH="1" flipV="1">
                  <a:off x="1565" y="2737"/>
                  <a:ext cx="90" cy="116"/>
                </a:xfrm>
                <a:custGeom>
                  <a:avLst/>
                  <a:gdLst>
                    <a:gd name="G0" fmla="+- 1123 0 0"/>
                    <a:gd name="G1" fmla="+- 21600 0 0"/>
                    <a:gd name="G2" fmla="+- 21600 0 0"/>
                    <a:gd name="T0" fmla="*/ 1123 w 22723"/>
                    <a:gd name="T1" fmla="*/ 0 h 43200"/>
                    <a:gd name="T2" fmla="*/ 0 w 22723"/>
                    <a:gd name="T3" fmla="*/ 43171 h 43200"/>
                    <a:gd name="T4" fmla="*/ 1123 w 22723"/>
                    <a:gd name="T5" fmla="*/ 21600 h 43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723" h="43200" fill="none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</a:path>
                    <a:path w="22723" h="43200" stroke="0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  <a:lnTo>
                        <a:pt x="1123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99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8998" name="Arc 278"/>
                <p:cNvSpPr/>
                <p:nvPr/>
              </p:nvSpPr>
              <p:spPr bwMode="auto">
                <a:xfrm rot="21600000" flipH="1" flipV="1">
                  <a:off x="1565" y="2614"/>
                  <a:ext cx="90" cy="116"/>
                </a:xfrm>
                <a:custGeom>
                  <a:avLst/>
                  <a:gdLst>
                    <a:gd name="G0" fmla="+- 1123 0 0"/>
                    <a:gd name="G1" fmla="+- 21600 0 0"/>
                    <a:gd name="G2" fmla="+- 21600 0 0"/>
                    <a:gd name="T0" fmla="*/ 1123 w 22723"/>
                    <a:gd name="T1" fmla="*/ 0 h 43200"/>
                    <a:gd name="T2" fmla="*/ 0 w 22723"/>
                    <a:gd name="T3" fmla="*/ 43171 h 43200"/>
                    <a:gd name="T4" fmla="*/ 1123 w 22723"/>
                    <a:gd name="T5" fmla="*/ 21600 h 43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723" h="43200" fill="none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</a:path>
                    <a:path w="22723" h="43200" stroke="0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  <a:lnTo>
                        <a:pt x="1123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99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8999" name="Arc 279"/>
                <p:cNvSpPr/>
                <p:nvPr/>
              </p:nvSpPr>
              <p:spPr bwMode="auto">
                <a:xfrm rot="21600000" flipH="1" flipV="1">
                  <a:off x="1565" y="2984"/>
                  <a:ext cx="90" cy="116"/>
                </a:xfrm>
                <a:custGeom>
                  <a:avLst/>
                  <a:gdLst>
                    <a:gd name="G0" fmla="+- 1123 0 0"/>
                    <a:gd name="G1" fmla="+- 21600 0 0"/>
                    <a:gd name="G2" fmla="+- 21600 0 0"/>
                    <a:gd name="T0" fmla="*/ 1123 w 22723"/>
                    <a:gd name="T1" fmla="*/ 0 h 43200"/>
                    <a:gd name="T2" fmla="*/ 0 w 22723"/>
                    <a:gd name="T3" fmla="*/ 43171 h 43200"/>
                    <a:gd name="T4" fmla="*/ 1123 w 22723"/>
                    <a:gd name="T5" fmla="*/ 21600 h 43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723" h="43200" fill="none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</a:path>
                    <a:path w="22723" h="43200" stroke="0" extrusionOk="0">
                      <a:moveTo>
                        <a:pt x="1122" y="0"/>
                      </a:moveTo>
                      <a:cubicBezTo>
                        <a:pt x="13052" y="0"/>
                        <a:pt x="22723" y="9670"/>
                        <a:pt x="22723" y="21600"/>
                      </a:cubicBezTo>
                      <a:cubicBezTo>
                        <a:pt x="22723" y="33529"/>
                        <a:pt x="13052" y="43200"/>
                        <a:pt x="1123" y="43200"/>
                      </a:cubicBezTo>
                      <a:cubicBezTo>
                        <a:pt x="748" y="43200"/>
                        <a:pt x="374" y="43190"/>
                        <a:pt x="0" y="43170"/>
                      </a:cubicBezTo>
                      <a:lnTo>
                        <a:pt x="1123" y="2160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99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59006" name="Group 286"/>
          <p:cNvGrpSpPr/>
          <p:nvPr/>
        </p:nvGrpSpPr>
        <p:grpSpPr bwMode="auto">
          <a:xfrm>
            <a:off x="7470797" y="1339216"/>
            <a:ext cx="3638567" cy="2035176"/>
            <a:chOff x="2842" y="708"/>
            <a:chExt cx="2292" cy="1282"/>
          </a:xfrm>
        </p:grpSpPr>
        <p:sp>
          <p:nvSpPr>
            <p:cNvPr id="158971" name="Text Box 251"/>
            <p:cNvSpPr txBox="1">
              <a:spLocks noChangeArrowheads="1"/>
            </p:cNvSpPr>
            <p:nvPr/>
          </p:nvSpPr>
          <p:spPr bwMode="auto">
            <a:xfrm>
              <a:off x="3425" y="708"/>
              <a:ext cx="82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→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∞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972" name="Oval 252"/>
            <p:cNvSpPr>
              <a:spLocks noChangeArrowheads="1"/>
            </p:cNvSpPr>
            <p:nvPr/>
          </p:nvSpPr>
          <p:spPr bwMode="auto">
            <a:xfrm>
              <a:off x="3153" y="1298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grpSp>
          <p:nvGrpSpPr>
            <p:cNvPr id="158976" name="Group 256"/>
            <p:cNvGrpSpPr/>
            <p:nvPr/>
          </p:nvGrpSpPr>
          <p:grpSpPr bwMode="auto">
            <a:xfrm>
              <a:off x="4332" y="1022"/>
              <a:ext cx="367" cy="879"/>
              <a:chOff x="1576" y="1277"/>
              <a:chExt cx="253" cy="614"/>
            </a:xfrm>
          </p:grpSpPr>
          <p:grpSp>
            <p:nvGrpSpPr>
              <p:cNvPr id="158977" name="Group 257"/>
              <p:cNvGrpSpPr/>
              <p:nvPr/>
            </p:nvGrpSpPr>
            <p:grpSpPr bwMode="auto">
              <a:xfrm>
                <a:off x="1658" y="1277"/>
                <a:ext cx="171" cy="614"/>
                <a:chOff x="1658" y="1277"/>
                <a:chExt cx="171" cy="614"/>
              </a:xfrm>
            </p:grpSpPr>
            <p:sp>
              <p:nvSpPr>
                <p:cNvPr id="158978" name="Text Box 258"/>
                <p:cNvSpPr txBox="1">
                  <a:spLocks noChangeArrowheads="1"/>
                </p:cNvSpPr>
                <p:nvPr/>
              </p:nvSpPr>
              <p:spPr bwMode="auto">
                <a:xfrm>
                  <a:off x="1662" y="1277"/>
                  <a:ext cx="16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8979" name="Text Box 259"/>
                <p:cNvSpPr txBox="1">
                  <a:spLocks noChangeArrowheads="1"/>
                </p:cNvSpPr>
                <p:nvPr/>
              </p:nvSpPr>
              <p:spPr bwMode="auto">
                <a:xfrm>
                  <a:off x="1658" y="1661"/>
                  <a:ext cx="15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58980" name="Text Box 260"/>
              <p:cNvSpPr txBox="1">
                <a:spLocks noChangeArrowheads="1"/>
              </p:cNvSpPr>
              <p:nvPr/>
            </p:nvSpPr>
            <p:spPr bwMode="auto">
              <a:xfrm>
                <a:off x="1576" y="1459"/>
                <a:ext cx="25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8981" name="Text Box 261"/>
            <p:cNvSpPr txBox="1">
              <a:spLocks noChangeArrowheads="1"/>
            </p:cNvSpPr>
            <p:nvPr/>
          </p:nvSpPr>
          <p:spPr bwMode="auto">
            <a:xfrm>
              <a:off x="2842" y="1343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982" name="Line 262"/>
            <p:cNvSpPr>
              <a:spLocks noChangeShapeType="1"/>
            </p:cNvSpPr>
            <p:nvPr/>
          </p:nvSpPr>
          <p:spPr bwMode="auto">
            <a:xfrm>
              <a:off x="3337" y="1071"/>
              <a:ext cx="144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83" name="Line 263"/>
            <p:cNvSpPr>
              <a:spLocks noChangeShapeType="1"/>
            </p:cNvSpPr>
            <p:nvPr/>
          </p:nvSpPr>
          <p:spPr bwMode="auto">
            <a:xfrm>
              <a:off x="3337" y="1895"/>
              <a:ext cx="145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84" name="Line 264"/>
            <p:cNvSpPr>
              <a:spLocks noChangeShapeType="1"/>
            </p:cNvSpPr>
            <p:nvPr/>
          </p:nvSpPr>
          <p:spPr bwMode="auto">
            <a:xfrm flipH="1">
              <a:off x="3334" y="1071"/>
              <a:ext cx="3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85" name="Line 265"/>
            <p:cNvSpPr>
              <a:spLocks noChangeShapeType="1"/>
            </p:cNvSpPr>
            <p:nvPr/>
          </p:nvSpPr>
          <p:spPr bwMode="auto">
            <a:xfrm flipH="1">
              <a:off x="4785" y="1071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86" name="Line 266"/>
            <p:cNvSpPr>
              <a:spLocks noChangeShapeType="1"/>
            </p:cNvSpPr>
            <p:nvPr/>
          </p:nvSpPr>
          <p:spPr bwMode="auto">
            <a:xfrm flipH="1" flipV="1">
              <a:off x="4785" y="1661"/>
              <a:ext cx="8" cy="23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987" name="Text Box 267"/>
            <p:cNvSpPr txBox="1">
              <a:spLocks noChangeArrowheads="1"/>
            </p:cNvSpPr>
            <p:nvPr/>
          </p:nvSpPr>
          <p:spPr bwMode="auto">
            <a:xfrm>
              <a:off x="4242" y="708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8988" name="Text Box 268"/>
            <p:cNvSpPr txBox="1">
              <a:spLocks noChangeArrowheads="1"/>
            </p:cNvSpPr>
            <p:nvPr/>
          </p:nvSpPr>
          <p:spPr bwMode="auto">
            <a:xfrm>
              <a:off x="4894" y="1298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58989" name="Group 269"/>
            <p:cNvGrpSpPr/>
            <p:nvPr/>
          </p:nvGrpSpPr>
          <p:grpSpPr bwMode="auto">
            <a:xfrm>
              <a:off x="4502" y="723"/>
              <a:ext cx="239" cy="342"/>
              <a:chOff x="1802" y="2593"/>
              <a:chExt cx="166" cy="239"/>
            </a:xfrm>
          </p:grpSpPr>
          <p:sp>
            <p:nvSpPr>
              <p:cNvPr id="158990" name="Text Box 270"/>
              <p:cNvSpPr txBox="1">
                <a:spLocks noChangeArrowheads="1"/>
              </p:cNvSpPr>
              <p:nvPr/>
            </p:nvSpPr>
            <p:spPr bwMode="auto">
              <a:xfrm>
                <a:off x="1802" y="2593"/>
                <a:ext cx="12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8991" name="Line 271"/>
              <p:cNvSpPr>
                <a:spLocks noChangeShapeType="1"/>
              </p:cNvSpPr>
              <p:nvPr/>
            </p:nvSpPr>
            <p:spPr bwMode="auto">
              <a:xfrm>
                <a:off x="1824" y="2832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8992" name="Text Box 272"/>
            <p:cNvSpPr txBox="1">
              <a:spLocks noChangeArrowheads="1"/>
            </p:cNvSpPr>
            <p:nvPr/>
          </p:nvSpPr>
          <p:spPr bwMode="auto">
            <a:xfrm>
              <a:off x="2971" y="1025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58993" name="Text Box 273"/>
            <p:cNvSpPr txBox="1">
              <a:spLocks noChangeArrowheads="1"/>
            </p:cNvSpPr>
            <p:nvPr/>
          </p:nvSpPr>
          <p:spPr bwMode="auto">
            <a:xfrm>
              <a:off x="2971" y="1661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8994" name="Rectangle 274"/>
            <p:cNvSpPr>
              <a:spLocks noChangeArrowheads="1"/>
            </p:cNvSpPr>
            <p:nvPr/>
          </p:nvSpPr>
          <p:spPr bwMode="auto">
            <a:xfrm>
              <a:off x="4196" y="1025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59000" name="Group 280"/>
            <p:cNvGrpSpPr/>
            <p:nvPr/>
          </p:nvGrpSpPr>
          <p:grpSpPr bwMode="auto">
            <a:xfrm rot="10800000">
              <a:off x="4785" y="1298"/>
              <a:ext cx="90" cy="363"/>
              <a:chOff x="1565" y="2614"/>
              <a:chExt cx="90" cy="486"/>
            </a:xfrm>
          </p:grpSpPr>
          <p:sp>
            <p:nvSpPr>
              <p:cNvPr id="159001" name="Arc 281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9002" name="Arc 282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9003" name="Arc 283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9004" name="Arc 284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电感电路的过渡状态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9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5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15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9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8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8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5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04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8904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8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8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8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06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8906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8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158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0" fill="hold"/>
                                        <p:tgtEl>
                                          <p:spTgt spid="158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5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0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890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0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890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8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9" dur="2000"/>
                                        <p:tgtEl>
                                          <p:spTgt spid="15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5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873" grpId="0" bldLvl="0" animBg="1" autoUpdateAnimBg="0"/>
      <p:bldP spid="158872" grpId="0" bldLvl="0" animBg="1" autoUpdateAnimBg="0"/>
      <p:bldP spid="158902" grpId="0" bldLvl="0" animBg="1"/>
      <p:bldP spid="158722" grpId="0" bldLvl="0" animBg="1"/>
      <p:bldP spid="158903" grpId="0" bldLvl="0" animBg="1"/>
      <p:bldP spid="158725" grpId="0" bldLvl="0" animBg="1"/>
      <p:bldP spid="158904" grpId="0" autoUpdateAnimBg="0" build="p"/>
      <p:bldP spid="158905" grpId="0" autoUpdateAnimBg="0" build="p"/>
      <p:bldP spid="158906" grpId="0" autoUpdateAnimBg="0" build="p"/>
      <p:bldP spid="158919" grpId="0" bldLvl="0" animBg="1"/>
      <p:bldP spid="158920" grpId="0" bldLvl="0" animBg="1" autoUpdateAnimBg="0"/>
      <p:bldP spid="158921" grpId="0" bldLvl="0" animBg="1"/>
      <p:bldP spid="158930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54" name="Text Box 134"/>
          <p:cNvSpPr txBox="1">
            <a:spLocks noChangeArrowheads="1"/>
          </p:cNvSpPr>
          <p:nvPr/>
        </p:nvSpPr>
        <p:spPr bwMode="auto">
          <a:xfrm>
            <a:off x="1849120" y="3209642"/>
            <a:ext cx="806450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3200">
                <a:latin typeface="楷体_GB2312" pitchFamily="49" charset="-122"/>
              </a:rPr>
              <a:t>全响应 </a:t>
            </a:r>
            <a:r>
              <a:rPr kumimoji="1" lang="en-US" altLang="zh-CN"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1" lang="en-US" altLang="zh-CN" sz="3200">
                <a:latin typeface="楷体_GB2312" pitchFamily="49" charset="-122"/>
              </a:rPr>
              <a:t> </a:t>
            </a:r>
            <a:r>
              <a:rPr kumimoji="1" lang="zh-CN" altLang="en-US" sz="3200">
                <a:latin typeface="楷体_GB2312" pitchFamily="49" charset="-122"/>
              </a:rPr>
              <a:t>零状态响应</a:t>
            </a:r>
            <a:r>
              <a:rPr kumimoji="1" lang="zh-CN" altLang="en-US" sz="3200">
                <a:solidFill>
                  <a:srgbClr val="FF3300"/>
                </a:solidFill>
                <a:latin typeface="楷体_GB2312" pitchFamily="49" charset="-122"/>
              </a:rPr>
              <a:t> </a:t>
            </a:r>
            <a:r>
              <a:rPr kumimoji="1" lang="en-US" altLang="zh-CN"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kumimoji="1" lang="en-US" altLang="zh-CN" sz="3200">
                <a:solidFill>
                  <a:srgbClr val="FF3300"/>
                </a:solidFill>
                <a:latin typeface="楷体_GB2312" pitchFamily="49" charset="-122"/>
              </a:rPr>
              <a:t> </a:t>
            </a:r>
            <a:r>
              <a:rPr kumimoji="1" lang="zh-CN" altLang="en-US" sz="3200">
                <a:latin typeface="楷体_GB2312" pitchFamily="49" charset="-122"/>
              </a:rPr>
              <a:t>零输入响应</a:t>
            </a:r>
            <a:endParaRPr kumimoji="1" lang="zh-CN" altLang="en-US" sz="3200">
              <a:latin typeface="楷体_GB2312" pitchFamily="49" charset="-122"/>
            </a:endParaRPr>
          </a:p>
        </p:txBody>
      </p:sp>
      <p:graphicFrame>
        <p:nvGraphicFramePr>
          <p:cNvPr id="56457" name="Object 137"/>
          <p:cNvGraphicFramePr>
            <a:graphicFrameLocks noChangeAspect="1"/>
          </p:cNvGraphicFramePr>
          <p:nvPr/>
        </p:nvGraphicFramePr>
        <p:xfrm>
          <a:off x="4272280" y="1484630"/>
          <a:ext cx="713549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24" name="公式" r:id="rId1" imgW="3289300" imgH="469900" progId="Equation.3">
                  <p:embed/>
                </p:oleObj>
              </mc:Choice>
              <mc:Fallback>
                <p:oleObj name="公式" r:id="rId1" imgW="3289300" imgH="469900" progId="Equation.3">
                  <p:embed/>
                  <p:pic>
                    <p:nvPicPr>
                      <p:cNvPr id="0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2280" y="1484630"/>
                        <a:ext cx="7135495" cy="9906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chemeClr val="folHlink"/>
                          </a:gs>
                          <a:gs pos="50000">
                            <a:schemeClr val="bg1"/>
                          </a:gs>
                          <a:gs pos="100000">
                            <a:schemeClr val="folHlink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01" name="Text Box 181"/>
          <p:cNvSpPr txBox="1">
            <a:spLocks noChangeArrowheads="1"/>
          </p:cNvSpPr>
          <p:nvPr/>
        </p:nvSpPr>
        <p:spPr bwMode="auto">
          <a:xfrm>
            <a:off x="1059180" y="1479550"/>
            <a:ext cx="31692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着眼于因果关系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6503" name="Text Box 183"/>
          <p:cNvSpPr txBox="1">
            <a:spLocks noChangeArrowheads="1"/>
          </p:cNvSpPr>
          <p:nvPr/>
        </p:nvSpPr>
        <p:spPr bwMode="auto">
          <a:xfrm>
            <a:off x="1862455" y="2198370"/>
            <a:ext cx="251015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便于叠加计算</a:t>
            </a:r>
            <a:endParaRPr lang="zh-CN" altLang="en-US"/>
          </a:p>
        </p:txBody>
      </p:sp>
      <p:grpSp>
        <p:nvGrpSpPr>
          <p:cNvPr id="56507" name="Group 18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56508" name="Picture 188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509" name="Text Box 18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6510" name="Group 19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56511" name="Picture 191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512" name="Text Box 19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56516" name="Line 196"/>
          <p:cNvSpPr>
            <a:spLocks noChangeShapeType="1"/>
          </p:cNvSpPr>
          <p:nvPr/>
        </p:nvSpPr>
        <p:spPr bwMode="auto">
          <a:xfrm>
            <a:off x="1428750" y="2487295"/>
            <a:ext cx="480695" cy="635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456" name="AutoShape 136"/>
          <p:cNvSpPr>
            <a:spLocks noChangeArrowheads="1"/>
          </p:cNvSpPr>
          <p:nvPr/>
        </p:nvSpPr>
        <p:spPr bwMode="auto">
          <a:xfrm>
            <a:off x="9403080" y="2780030"/>
            <a:ext cx="2001520" cy="498475"/>
          </a:xfrm>
          <a:prstGeom prst="wedgeRectCallout">
            <a:avLst>
              <a:gd name="adj1" fmla="val -92630"/>
              <a:gd name="adj2" fmla="val -131500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零输入响应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455" name="AutoShape 135"/>
          <p:cNvSpPr>
            <a:spLocks noChangeArrowheads="1"/>
          </p:cNvSpPr>
          <p:nvPr/>
        </p:nvSpPr>
        <p:spPr bwMode="auto">
          <a:xfrm>
            <a:off x="4504690" y="2708275"/>
            <a:ext cx="1996440" cy="485775"/>
          </a:xfrm>
          <a:prstGeom prst="wedgeRectCallout">
            <a:avLst>
              <a:gd name="adj1" fmla="val 41944"/>
              <a:gd name="adj2" fmla="val -128676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零状态响应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6595" name="Group 275"/>
          <p:cNvGrpSpPr/>
          <p:nvPr/>
        </p:nvGrpSpPr>
        <p:grpSpPr bwMode="auto">
          <a:xfrm>
            <a:off x="1632012" y="3933827"/>
            <a:ext cx="2592387" cy="2165350"/>
            <a:chOff x="249" y="2478"/>
            <a:chExt cx="1633" cy="1364"/>
          </a:xfrm>
        </p:grpSpPr>
        <p:sp>
          <p:nvSpPr>
            <p:cNvPr id="56518" name="Oval 198"/>
            <p:cNvSpPr>
              <a:spLocks noChangeArrowheads="1"/>
            </p:cNvSpPr>
            <p:nvPr/>
          </p:nvSpPr>
          <p:spPr bwMode="auto">
            <a:xfrm>
              <a:off x="249" y="2950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19" name="Line 199"/>
            <p:cNvSpPr>
              <a:spLocks noChangeShapeType="1"/>
            </p:cNvSpPr>
            <p:nvPr/>
          </p:nvSpPr>
          <p:spPr bwMode="auto">
            <a:xfrm>
              <a:off x="431" y="2814"/>
              <a:ext cx="0" cy="7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20" name="Line 200"/>
            <p:cNvSpPr>
              <a:spLocks noChangeShapeType="1"/>
            </p:cNvSpPr>
            <p:nvPr/>
          </p:nvSpPr>
          <p:spPr bwMode="auto">
            <a:xfrm flipV="1">
              <a:off x="1701" y="2810"/>
              <a:ext cx="0" cy="23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21" name="Line 201"/>
            <p:cNvSpPr>
              <a:spLocks noChangeShapeType="1"/>
            </p:cNvSpPr>
            <p:nvPr/>
          </p:nvSpPr>
          <p:spPr bwMode="auto">
            <a:xfrm flipV="1">
              <a:off x="1701" y="3161"/>
              <a:ext cx="0" cy="37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23" name="Line 203"/>
            <p:cNvSpPr>
              <a:spLocks noChangeShapeType="1"/>
            </p:cNvSpPr>
            <p:nvPr/>
          </p:nvSpPr>
          <p:spPr bwMode="auto">
            <a:xfrm flipH="1" flipV="1">
              <a:off x="703" y="2795"/>
              <a:ext cx="192" cy="1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24" name="Text Box 204"/>
            <p:cNvSpPr txBox="1">
              <a:spLocks noChangeArrowheads="1"/>
            </p:cNvSpPr>
            <p:nvPr/>
          </p:nvSpPr>
          <p:spPr bwMode="auto">
            <a:xfrm>
              <a:off x="432" y="2478"/>
              <a:ext cx="6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525" name="Text Box 205"/>
            <p:cNvSpPr txBox="1">
              <a:spLocks noChangeArrowheads="1"/>
            </p:cNvSpPr>
            <p:nvPr/>
          </p:nvSpPr>
          <p:spPr bwMode="auto">
            <a:xfrm>
              <a:off x="613" y="2976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526" name="Line 206"/>
            <p:cNvSpPr>
              <a:spLocks noChangeShapeType="1"/>
            </p:cNvSpPr>
            <p:nvPr/>
          </p:nvSpPr>
          <p:spPr bwMode="auto">
            <a:xfrm>
              <a:off x="884" y="2814"/>
              <a:ext cx="81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27" name="Line 207"/>
            <p:cNvSpPr>
              <a:spLocks noChangeShapeType="1"/>
            </p:cNvSpPr>
            <p:nvPr/>
          </p:nvSpPr>
          <p:spPr bwMode="auto">
            <a:xfrm>
              <a:off x="431" y="2814"/>
              <a:ext cx="23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28" name="Text Box 208"/>
            <p:cNvSpPr txBox="1">
              <a:spLocks noChangeArrowheads="1"/>
            </p:cNvSpPr>
            <p:nvPr/>
          </p:nvSpPr>
          <p:spPr bwMode="auto">
            <a:xfrm>
              <a:off x="1292" y="3021"/>
              <a:ext cx="24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6529" name="Group 209"/>
            <p:cNvGrpSpPr/>
            <p:nvPr/>
          </p:nvGrpSpPr>
          <p:grpSpPr bwMode="auto">
            <a:xfrm>
              <a:off x="512" y="2770"/>
              <a:ext cx="242" cy="789"/>
              <a:chOff x="1573" y="1255"/>
              <a:chExt cx="342" cy="658"/>
            </a:xfrm>
          </p:grpSpPr>
          <p:sp>
            <p:nvSpPr>
              <p:cNvPr id="56530" name="Text Box 210"/>
              <p:cNvSpPr txBox="1">
                <a:spLocks noChangeArrowheads="1"/>
              </p:cNvSpPr>
              <p:nvPr/>
            </p:nvSpPr>
            <p:spPr bwMode="auto">
              <a:xfrm>
                <a:off x="1573" y="1255"/>
                <a:ext cx="342" cy="2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531" name="Text Box 211"/>
              <p:cNvSpPr txBox="1">
                <a:spLocks noChangeArrowheads="1"/>
              </p:cNvSpPr>
              <p:nvPr/>
            </p:nvSpPr>
            <p:spPr bwMode="auto">
              <a:xfrm>
                <a:off x="1576" y="1639"/>
                <a:ext cx="320" cy="2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–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6532" name="Group 212"/>
            <p:cNvGrpSpPr/>
            <p:nvPr/>
          </p:nvGrpSpPr>
          <p:grpSpPr bwMode="auto">
            <a:xfrm>
              <a:off x="1565" y="3041"/>
              <a:ext cx="317" cy="136"/>
              <a:chOff x="1824" y="1680"/>
              <a:chExt cx="192" cy="96"/>
            </a:xfrm>
          </p:grpSpPr>
          <p:sp>
            <p:nvSpPr>
              <p:cNvPr id="56533" name="Line 213"/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534" name="Line 214"/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6535" name="Line 215"/>
            <p:cNvSpPr>
              <a:spLocks noChangeShapeType="1"/>
            </p:cNvSpPr>
            <p:nvPr/>
          </p:nvSpPr>
          <p:spPr bwMode="auto">
            <a:xfrm flipH="1">
              <a:off x="703" y="2814"/>
              <a:ext cx="181" cy="1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36" name="Line 216"/>
            <p:cNvSpPr>
              <a:spLocks noChangeShapeType="1"/>
            </p:cNvSpPr>
            <p:nvPr/>
          </p:nvSpPr>
          <p:spPr bwMode="auto">
            <a:xfrm>
              <a:off x="431" y="3540"/>
              <a:ext cx="127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37" name="Text Box 217"/>
            <p:cNvSpPr txBox="1">
              <a:spLocks noChangeArrowheads="1"/>
            </p:cNvSpPr>
            <p:nvPr/>
          </p:nvSpPr>
          <p:spPr bwMode="auto">
            <a:xfrm>
              <a:off x="1247" y="2478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538" name="Text Box 218"/>
            <p:cNvSpPr txBox="1">
              <a:spLocks noChangeArrowheads="1"/>
            </p:cNvSpPr>
            <p:nvPr/>
          </p:nvSpPr>
          <p:spPr bwMode="auto">
            <a:xfrm>
              <a:off x="523" y="3513"/>
              <a:ext cx="112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539" name="Rectangle 219"/>
            <p:cNvSpPr>
              <a:spLocks noChangeArrowheads="1"/>
            </p:cNvSpPr>
            <p:nvPr/>
          </p:nvSpPr>
          <p:spPr bwMode="auto">
            <a:xfrm>
              <a:off x="1156" y="2749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6592" name="Group 272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56593" name="Picture 273" descr="78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594" name="Text Box 274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6619" name="Group 299"/>
          <p:cNvGrpSpPr/>
          <p:nvPr/>
        </p:nvGrpSpPr>
        <p:grpSpPr bwMode="auto">
          <a:xfrm>
            <a:off x="4295852" y="3933827"/>
            <a:ext cx="3025775" cy="2165350"/>
            <a:chOff x="1927" y="2478"/>
            <a:chExt cx="1906" cy="1364"/>
          </a:xfrm>
        </p:grpSpPr>
        <p:sp>
          <p:nvSpPr>
            <p:cNvPr id="56586" name="Line 266"/>
            <p:cNvSpPr>
              <a:spLocks noChangeShapeType="1"/>
            </p:cNvSpPr>
            <p:nvPr/>
          </p:nvSpPr>
          <p:spPr bwMode="auto">
            <a:xfrm>
              <a:off x="1927" y="3067"/>
              <a:ext cx="18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587" name="Line 267"/>
            <p:cNvSpPr>
              <a:spLocks noChangeShapeType="1"/>
            </p:cNvSpPr>
            <p:nvPr/>
          </p:nvSpPr>
          <p:spPr bwMode="auto">
            <a:xfrm>
              <a:off x="1927" y="3158"/>
              <a:ext cx="18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6596" name="Group 276"/>
            <p:cNvGrpSpPr/>
            <p:nvPr/>
          </p:nvGrpSpPr>
          <p:grpSpPr bwMode="auto">
            <a:xfrm>
              <a:off x="2200" y="2478"/>
              <a:ext cx="1633" cy="1364"/>
              <a:chOff x="249" y="2478"/>
              <a:chExt cx="1633" cy="1364"/>
            </a:xfrm>
          </p:grpSpPr>
          <p:sp>
            <p:nvSpPr>
              <p:cNvPr id="56597" name="Oval 277"/>
              <p:cNvSpPr>
                <a:spLocks noChangeArrowheads="1"/>
              </p:cNvSpPr>
              <p:nvPr/>
            </p:nvSpPr>
            <p:spPr bwMode="auto">
              <a:xfrm>
                <a:off x="249" y="2950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598" name="Line 278"/>
              <p:cNvSpPr>
                <a:spLocks noChangeShapeType="1"/>
              </p:cNvSpPr>
              <p:nvPr/>
            </p:nvSpPr>
            <p:spPr bwMode="auto">
              <a:xfrm>
                <a:off x="431" y="2814"/>
                <a:ext cx="0" cy="726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599" name="Line 279"/>
              <p:cNvSpPr>
                <a:spLocks noChangeShapeType="1"/>
              </p:cNvSpPr>
              <p:nvPr/>
            </p:nvSpPr>
            <p:spPr bwMode="auto">
              <a:xfrm flipV="1">
                <a:off x="1701" y="2810"/>
                <a:ext cx="0" cy="231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600" name="Line 280"/>
              <p:cNvSpPr>
                <a:spLocks noChangeShapeType="1"/>
              </p:cNvSpPr>
              <p:nvPr/>
            </p:nvSpPr>
            <p:spPr bwMode="auto">
              <a:xfrm flipV="1">
                <a:off x="1701" y="3161"/>
                <a:ext cx="0" cy="379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601" name="Line 281"/>
              <p:cNvSpPr>
                <a:spLocks noChangeShapeType="1"/>
              </p:cNvSpPr>
              <p:nvPr/>
            </p:nvSpPr>
            <p:spPr bwMode="auto">
              <a:xfrm flipH="1" flipV="1">
                <a:off x="703" y="2795"/>
                <a:ext cx="192" cy="13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602" name="Text Box 282"/>
              <p:cNvSpPr txBox="1">
                <a:spLocks noChangeArrowheads="1"/>
              </p:cNvSpPr>
              <p:nvPr/>
            </p:nvSpPr>
            <p:spPr bwMode="auto">
              <a:xfrm>
                <a:off x="432" y="2478"/>
                <a:ext cx="689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S(</a:t>
                </a: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=0)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603" name="Text Box 283"/>
              <p:cNvSpPr txBox="1">
                <a:spLocks noChangeArrowheads="1"/>
              </p:cNvSpPr>
              <p:nvPr/>
            </p:nvSpPr>
            <p:spPr bwMode="auto">
              <a:xfrm>
                <a:off x="613" y="2976"/>
                <a:ext cx="358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604" name="Line 284"/>
              <p:cNvSpPr>
                <a:spLocks noChangeShapeType="1"/>
              </p:cNvSpPr>
              <p:nvPr/>
            </p:nvSpPr>
            <p:spPr bwMode="auto">
              <a:xfrm>
                <a:off x="884" y="2814"/>
                <a:ext cx="817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605" name="Line 285"/>
              <p:cNvSpPr>
                <a:spLocks noChangeShapeType="1"/>
              </p:cNvSpPr>
              <p:nvPr/>
            </p:nvSpPr>
            <p:spPr bwMode="auto">
              <a:xfrm>
                <a:off x="431" y="2814"/>
                <a:ext cx="237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606" name="Text Box 286"/>
              <p:cNvSpPr txBox="1">
                <a:spLocks noChangeArrowheads="1"/>
              </p:cNvSpPr>
              <p:nvPr/>
            </p:nvSpPr>
            <p:spPr bwMode="auto">
              <a:xfrm>
                <a:off x="1292" y="3021"/>
                <a:ext cx="24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56607" name="Group 287"/>
              <p:cNvGrpSpPr/>
              <p:nvPr/>
            </p:nvGrpSpPr>
            <p:grpSpPr bwMode="auto">
              <a:xfrm>
                <a:off x="512" y="2770"/>
                <a:ext cx="242" cy="789"/>
                <a:chOff x="1573" y="1255"/>
                <a:chExt cx="342" cy="658"/>
              </a:xfrm>
            </p:grpSpPr>
            <p:sp>
              <p:nvSpPr>
                <p:cNvPr id="56608" name="Text Box 288"/>
                <p:cNvSpPr txBox="1">
                  <a:spLocks noChangeArrowheads="1"/>
                </p:cNvSpPr>
                <p:nvPr/>
              </p:nvSpPr>
              <p:spPr bwMode="auto">
                <a:xfrm>
                  <a:off x="1573" y="1255"/>
                  <a:ext cx="342" cy="2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6609" name="Text Box 289"/>
                <p:cNvSpPr txBox="1">
                  <a:spLocks noChangeArrowheads="1"/>
                </p:cNvSpPr>
                <p:nvPr/>
              </p:nvSpPr>
              <p:spPr bwMode="auto">
                <a:xfrm>
                  <a:off x="1576" y="1639"/>
                  <a:ext cx="320" cy="2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6610" name="Group 290"/>
              <p:cNvGrpSpPr/>
              <p:nvPr/>
            </p:nvGrpSpPr>
            <p:grpSpPr bwMode="auto">
              <a:xfrm>
                <a:off x="1565" y="3041"/>
                <a:ext cx="317" cy="136"/>
                <a:chOff x="1824" y="1680"/>
                <a:chExt cx="192" cy="96"/>
              </a:xfrm>
            </p:grpSpPr>
            <p:sp>
              <p:nvSpPr>
                <p:cNvPr id="56611" name="Line 291"/>
                <p:cNvSpPr>
                  <a:spLocks noChangeShapeType="1"/>
                </p:cNvSpPr>
                <p:nvPr/>
              </p:nvSpPr>
              <p:spPr bwMode="auto">
                <a:xfrm>
                  <a:off x="1824" y="1680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612" name="Line 292"/>
                <p:cNvSpPr>
                  <a:spLocks noChangeShapeType="1"/>
                </p:cNvSpPr>
                <p:nvPr/>
              </p:nvSpPr>
              <p:spPr bwMode="auto">
                <a:xfrm>
                  <a:off x="1824" y="1776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6613" name="Line 293"/>
              <p:cNvSpPr>
                <a:spLocks noChangeShapeType="1"/>
              </p:cNvSpPr>
              <p:nvPr/>
            </p:nvSpPr>
            <p:spPr bwMode="auto">
              <a:xfrm flipH="1">
                <a:off x="703" y="2814"/>
                <a:ext cx="181" cy="117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614" name="Line 294"/>
              <p:cNvSpPr>
                <a:spLocks noChangeShapeType="1"/>
              </p:cNvSpPr>
              <p:nvPr/>
            </p:nvSpPr>
            <p:spPr bwMode="auto">
              <a:xfrm>
                <a:off x="431" y="3540"/>
                <a:ext cx="1270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615" name="Text Box 295"/>
              <p:cNvSpPr txBox="1">
                <a:spLocks noChangeArrowheads="1"/>
              </p:cNvSpPr>
              <p:nvPr/>
            </p:nvSpPr>
            <p:spPr bwMode="auto">
              <a:xfrm>
                <a:off x="1248" y="2478"/>
                <a:ext cx="25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616" name="Text Box 296"/>
              <p:cNvSpPr txBox="1">
                <a:spLocks noChangeArrowheads="1"/>
              </p:cNvSpPr>
              <p:nvPr/>
            </p:nvSpPr>
            <p:spPr bwMode="auto">
              <a:xfrm>
                <a:off x="585" y="3513"/>
                <a:ext cx="1006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 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(0</a:t>
                </a:r>
                <a:r>
                  <a:rPr kumimoji="1" lang="zh-CN" altLang="en-US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－</a:t>
                </a: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)=0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617" name="Rectangle 297"/>
              <p:cNvSpPr>
                <a:spLocks noChangeArrowheads="1"/>
              </p:cNvSpPr>
              <p:nvPr/>
            </p:nvSpPr>
            <p:spPr bwMode="auto">
              <a:xfrm>
                <a:off x="1156" y="2749"/>
                <a:ext cx="297" cy="137"/>
              </a:xfrm>
              <a:prstGeom prst="rect">
                <a:avLst/>
              </a:prstGeom>
              <a:gradFill rotWithShape="1">
                <a:gsLst>
                  <a:gs pos="0">
                    <a:srgbClr val="FF9900">
                      <a:gamma/>
                      <a:shade val="46275"/>
                      <a:invGamma/>
                    </a:srgbClr>
                  </a:gs>
                  <a:gs pos="50000">
                    <a:srgbClr val="FF9900"/>
                  </a:gs>
                  <a:gs pos="100000">
                    <a:srgbClr val="FF99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6618" name="Group 298"/>
          <p:cNvGrpSpPr/>
          <p:nvPr/>
        </p:nvGrpSpPr>
        <p:grpSpPr bwMode="auto">
          <a:xfrm>
            <a:off x="7321627" y="3859246"/>
            <a:ext cx="2776537" cy="2166937"/>
            <a:chOff x="3833" y="2431"/>
            <a:chExt cx="1749" cy="1365"/>
          </a:xfrm>
        </p:grpSpPr>
        <p:sp>
          <p:nvSpPr>
            <p:cNvPr id="56564" name="Text Box 244"/>
            <p:cNvSpPr txBox="1">
              <a:spLocks noChangeArrowheads="1"/>
            </p:cNvSpPr>
            <p:nvPr/>
          </p:nvSpPr>
          <p:spPr bwMode="auto">
            <a:xfrm>
              <a:off x="3833" y="2885"/>
              <a:ext cx="298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4000"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4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565" name="Line 245"/>
            <p:cNvSpPr>
              <a:spLocks noChangeShapeType="1"/>
            </p:cNvSpPr>
            <p:nvPr/>
          </p:nvSpPr>
          <p:spPr bwMode="auto">
            <a:xfrm>
              <a:off x="4131" y="2768"/>
              <a:ext cx="0" cy="7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66" name="Line 246"/>
            <p:cNvSpPr>
              <a:spLocks noChangeShapeType="1"/>
            </p:cNvSpPr>
            <p:nvPr/>
          </p:nvSpPr>
          <p:spPr bwMode="auto">
            <a:xfrm flipV="1">
              <a:off x="5401" y="2764"/>
              <a:ext cx="0" cy="23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67" name="Line 247"/>
            <p:cNvSpPr>
              <a:spLocks noChangeShapeType="1"/>
            </p:cNvSpPr>
            <p:nvPr/>
          </p:nvSpPr>
          <p:spPr bwMode="auto">
            <a:xfrm flipV="1">
              <a:off x="5401" y="3115"/>
              <a:ext cx="0" cy="37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70" name="Text Box 250"/>
            <p:cNvSpPr txBox="1">
              <a:spLocks noChangeArrowheads="1"/>
            </p:cNvSpPr>
            <p:nvPr/>
          </p:nvSpPr>
          <p:spPr bwMode="auto">
            <a:xfrm>
              <a:off x="4242" y="2431"/>
              <a:ext cx="6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571" name="Text Box 251"/>
            <p:cNvSpPr txBox="1">
              <a:spLocks noChangeArrowheads="1"/>
            </p:cNvSpPr>
            <p:nvPr/>
          </p:nvSpPr>
          <p:spPr bwMode="auto">
            <a:xfrm>
              <a:off x="4091" y="2931"/>
              <a:ext cx="59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="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572" name="Line 252"/>
            <p:cNvSpPr>
              <a:spLocks noChangeShapeType="1"/>
            </p:cNvSpPr>
            <p:nvPr/>
          </p:nvSpPr>
          <p:spPr bwMode="auto">
            <a:xfrm>
              <a:off x="4584" y="2768"/>
              <a:ext cx="81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73" name="Line 253"/>
            <p:cNvSpPr>
              <a:spLocks noChangeShapeType="1"/>
            </p:cNvSpPr>
            <p:nvPr/>
          </p:nvSpPr>
          <p:spPr bwMode="auto">
            <a:xfrm>
              <a:off x="4131" y="2768"/>
              <a:ext cx="23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74" name="Text Box 254"/>
            <p:cNvSpPr txBox="1">
              <a:spLocks noChangeArrowheads="1"/>
            </p:cNvSpPr>
            <p:nvPr/>
          </p:nvSpPr>
          <p:spPr bwMode="auto">
            <a:xfrm>
              <a:off x="4992" y="2975"/>
              <a:ext cx="24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6575" name="Group 255"/>
            <p:cNvGrpSpPr/>
            <p:nvPr/>
          </p:nvGrpSpPr>
          <p:grpSpPr bwMode="auto">
            <a:xfrm>
              <a:off x="4150" y="2702"/>
              <a:ext cx="242" cy="789"/>
              <a:chOff x="1573" y="1255"/>
              <a:chExt cx="342" cy="658"/>
            </a:xfrm>
          </p:grpSpPr>
          <p:sp>
            <p:nvSpPr>
              <p:cNvPr id="56576" name="Text Box 256"/>
              <p:cNvSpPr txBox="1">
                <a:spLocks noChangeArrowheads="1"/>
              </p:cNvSpPr>
              <p:nvPr/>
            </p:nvSpPr>
            <p:spPr bwMode="auto">
              <a:xfrm>
                <a:off x="1573" y="1255"/>
                <a:ext cx="342" cy="2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577" name="Text Box 257"/>
              <p:cNvSpPr txBox="1">
                <a:spLocks noChangeArrowheads="1"/>
              </p:cNvSpPr>
              <p:nvPr/>
            </p:nvSpPr>
            <p:spPr bwMode="auto">
              <a:xfrm>
                <a:off x="1576" y="1639"/>
                <a:ext cx="320" cy="2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–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6578" name="Group 258"/>
            <p:cNvGrpSpPr/>
            <p:nvPr/>
          </p:nvGrpSpPr>
          <p:grpSpPr bwMode="auto">
            <a:xfrm>
              <a:off x="5265" y="2995"/>
              <a:ext cx="317" cy="136"/>
              <a:chOff x="1824" y="1680"/>
              <a:chExt cx="192" cy="96"/>
            </a:xfrm>
          </p:grpSpPr>
          <p:sp>
            <p:nvSpPr>
              <p:cNvPr id="56579" name="Line 259"/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580" name="Line 260"/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6581" name="Line 261"/>
            <p:cNvSpPr>
              <a:spLocks noChangeShapeType="1"/>
            </p:cNvSpPr>
            <p:nvPr/>
          </p:nvSpPr>
          <p:spPr bwMode="auto">
            <a:xfrm flipH="1">
              <a:off x="4377" y="2768"/>
              <a:ext cx="207" cy="1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82" name="Line 262"/>
            <p:cNvSpPr>
              <a:spLocks noChangeShapeType="1"/>
            </p:cNvSpPr>
            <p:nvPr/>
          </p:nvSpPr>
          <p:spPr bwMode="auto">
            <a:xfrm>
              <a:off x="4131" y="3494"/>
              <a:ext cx="127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83" name="Text Box 263"/>
            <p:cNvSpPr txBox="1">
              <a:spLocks noChangeArrowheads="1"/>
            </p:cNvSpPr>
            <p:nvPr/>
          </p:nvSpPr>
          <p:spPr bwMode="auto">
            <a:xfrm>
              <a:off x="4947" y="2450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584" name="Text Box 264"/>
            <p:cNvSpPr txBox="1">
              <a:spLocks noChangeArrowheads="1"/>
            </p:cNvSpPr>
            <p:nvPr/>
          </p:nvSpPr>
          <p:spPr bwMode="auto">
            <a:xfrm>
              <a:off x="4223" y="3467"/>
              <a:ext cx="112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585" name="Rectangle 265"/>
            <p:cNvSpPr>
              <a:spLocks noChangeArrowheads="1"/>
            </p:cNvSpPr>
            <p:nvPr/>
          </p:nvSpPr>
          <p:spPr bwMode="auto">
            <a:xfrm>
              <a:off x="4856" y="2723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569" name="Line 249"/>
            <p:cNvSpPr>
              <a:spLocks noChangeShapeType="1"/>
            </p:cNvSpPr>
            <p:nvPr/>
          </p:nvSpPr>
          <p:spPr bwMode="auto">
            <a:xfrm flipH="1" flipV="1">
              <a:off x="4422" y="2749"/>
              <a:ext cx="192" cy="21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7" name="Text Box 288"/>
          <p:cNvSpPr txBox="1">
            <a:spLocks noChangeArrowheads="1"/>
          </p:cNvSpPr>
          <p:nvPr/>
        </p:nvSpPr>
        <p:spPr bwMode="auto">
          <a:xfrm>
            <a:off x="6529914" y="4389824"/>
            <a:ext cx="38354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" name="Text Box 289"/>
          <p:cNvSpPr txBox="1">
            <a:spLocks noChangeArrowheads="1"/>
          </p:cNvSpPr>
          <p:nvPr/>
        </p:nvSpPr>
        <p:spPr bwMode="auto">
          <a:xfrm>
            <a:off x="6531811" y="5013864"/>
            <a:ext cx="3606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" name="Text Box 288"/>
          <p:cNvSpPr txBox="1">
            <a:spLocks noChangeArrowheads="1"/>
          </p:cNvSpPr>
          <p:nvPr/>
        </p:nvSpPr>
        <p:spPr bwMode="auto">
          <a:xfrm>
            <a:off x="9888568" y="4293784"/>
            <a:ext cx="38354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" name="Text Box 289"/>
          <p:cNvSpPr txBox="1">
            <a:spLocks noChangeArrowheads="1"/>
          </p:cNvSpPr>
          <p:nvPr/>
        </p:nvSpPr>
        <p:spPr bwMode="auto">
          <a:xfrm>
            <a:off x="9890464" y="4869848"/>
            <a:ext cx="36068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" name="Text Box 108"/>
          <p:cNvSpPr txBox="1">
            <a:spLocks noChangeArrowheads="1"/>
          </p:cNvSpPr>
          <p:nvPr/>
        </p:nvSpPr>
        <p:spPr bwMode="auto">
          <a:xfrm>
            <a:off x="9969032" y="4562786"/>
            <a:ext cx="5149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/>
              <a:t>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全响应的第二种分解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6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56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56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56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56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54" grpId="0" autoUpdateAnimBg="0" uiExpand="1" build="p"/>
      <p:bldP spid="56501" grpId="0" autoUpdateAnimBg="0" uiExpand="1" build="p"/>
      <p:bldP spid="56503" grpId="0" bldLvl="0" animBg="1"/>
      <p:bldP spid="56516" grpId="0" bldLvl="0" animBg="1"/>
      <p:bldP spid="56456" grpId="0" bldLvl="0" animBg="1" autoUpdateAnimBg="0"/>
      <p:bldP spid="56455" grpId="0" bldLvl="0" animBg="1" autoUpdateAnimBg="0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28" name="Group 32"/>
          <p:cNvGrpSpPr/>
          <p:nvPr/>
        </p:nvGrpSpPr>
        <p:grpSpPr bwMode="auto">
          <a:xfrm>
            <a:off x="1206183" y="1494790"/>
            <a:ext cx="9363074" cy="1828800"/>
            <a:chOff x="-201" y="552"/>
            <a:chExt cx="5898" cy="1152"/>
          </a:xfrm>
        </p:grpSpPr>
        <p:graphicFrame>
          <p:nvGraphicFramePr>
            <p:cNvPr id="55299" name="Object 3"/>
            <p:cNvGraphicFramePr>
              <a:graphicFrameLocks noChangeAspect="1"/>
            </p:cNvGraphicFramePr>
            <p:nvPr/>
          </p:nvGraphicFramePr>
          <p:xfrm>
            <a:off x="920" y="552"/>
            <a:ext cx="3813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55" name="公式" r:id="rId1" imgW="2197100" imgH="342900" progId="Equation.3">
                    <p:embed/>
                  </p:oleObj>
                </mc:Choice>
                <mc:Fallback>
                  <p:oleObj name="公式" r:id="rId1" imgW="2197100" imgH="3429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552"/>
                          <a:ext cx="3813" cy="593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FFCC00"/>
                            </a:gs>
                            <a:gs pos="100000">
                              <a:schemeClr val="bg1"/>
                            </a:gs>
                          </a:gsLst>
                          <a:lin ang="5400000" scaled="1"/>
                        </a:gra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0" name="AutoShape 4"/>
            <p:cNvSpPr>
              <a:spLocks noChangeArrowheads="1"/>
            </p:cNvSpPr>
            <p:nvPr/>
          </p:nvSpPr>
          <p:spPr bwMode="auto">
            <a:xfrm>
              <a:off x="-201" y="1386"/>
              <a:ext cx="1226" cy="318"/>
            </a:xfrm>
            <a:prstGeom prst="wedgeRectCallout">
              <a:avLst>
                <a:gd name="adj1" fmla="val 123817"/>
                <a:gd name="adj2" fmla="val -149371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零状态响应</a:t>
              </a:r>
              <a:endPara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01" name="AutoShape 5"/>
            <p:cNvSpPr>
              <a:spLocks noChangeArrowheads="1"/>
            </p:cNvSpPr>
            <p:nvPr/>
          </p:nvSpPr>
          <p:spPr bwMode="auto">
            <a:xfrm>
              <a:off x="4418" y="1206"/>
              <a:ext cx="1279" cy="363"/>
            </a:xfrm>
            <a:prstGeom prst="wedgeRectCallout">
              <a:avLst>
                <a:gd name="adj1" fmla="val -142103"/>
                <a:gd name="adj2" fmla="val -82617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零输入响应</a:t>
              </a:r>
              <a:endPara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55304" name="Line 8"/>
          <p:cNvSpPr>
            <a:spLocks noChangeShapeType="1"/>
          </p:cNvSpPr>
          <p:nvPr/>
        </p:nvSpPr>
        <p:spPr bwMode="auto">
          <a:xfrm flipH="1" flipV="1">
            <a:off x="4090670" y="2769870"/>
            <a:ext cx="11430" cy="324231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5344" name="Group 48"/>
          <p:cNvGrpSpPr/>
          <p:nvPr/>
        </p:nvGrpSpPr>
        <p:grpSpPr bwMode="auto">
          <a:xfrm>
            <a:off x="3696032" y="2458721"/>
            <a:ext cx="4897447" cy="3513138"/>
            <a:chOff x="1775" y="1368"/>
            <a:chExt cx="3085" cy="2213"/>
          </a:xfrm>
        </p:grpSpPr>
        <p:sp>
          <p:nvSpPr>
            <p:cNvPr id="55303" name="Line 7"/>
            <p:cNvSpPr>
              <a:spLocks noChangeShapeType="1"/>
            </p:cNvSpPr>
            <p:nvPr/>
          </p:nvSpPr>
          <p:spPr bwMode="auto">
            <a:xfrm>
              <a:off x="1786" y="3330"/>
              <a:ext cx="2908" cy="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05" name="Text Box 9"/>
            <p:cNvSpPr txBox="1">
              <a:spLocks noChangeArrowheads="1"/>
            </p:cNvSpPr>
            <p:nvPr/>
          </p:nvSpPr>
          <p:spPr bwMode="auto">
            <a:xfrm>
              <a:off x="4674" y="3092"/>
              <a:ext cx="18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06" name="Text Box 10"/>
            <p:cNvSpPr txBox="1">
              <a:spLocks noChangeArrowheads="1"/>
            </p:cNvSpPr>
            <p:nvPr/>
          </p:nvSpPr>
          <p:spPr bwMode="auto">
            <a:xfrm>
              <a:off x="2036" y="1368"/>
              <a:ext cx="35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07" name="Text Box 11"/>
            <p:cNvSpPr txBox="1">
              <a:spLocks noChangeArrowheads="1"/>
            </p:cNvSpPr>
            <p:nvPr/>
          </p:nvSpPr>
          <p:spPr bwMode="auto">
            <a:xfrm>
              <a:off x="1775" y="3330"/>
              <a:ext cx="231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5346" name="Group 50"/>
          <p:cNvGrpSpPr/>
          <p:nvPr/>
        </p:nvGrpSpPr>
        <p:grpSpPr bwMode="auto">
          <a:xfrm>
            <a:off x="3529348" y="3355664"/>
            <a:ext cx="4513271" cy="2168525"/>
            <a:chOff x="1625" y="1933"/>
            <a:chExt cx="2843" cy="1366"/>
          </a:xfrm>
        </p:grpSpPr>
        <p:sp>
          <p:nvSpPr>
            <p:cNvPr id="55309" name="Line 13"/>
            <p:cNvSpPr>
              <a:spLocks noChangeShapeType="1"/>
            </p:cNvSpPr>
            <p:nvPr/>
          </p:nvSpPr>
          <p:spPr bwMode="auto">
            <a:xfrm>
              <a:off x="2018" y="2115"/>
              <a:ext cx="1951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0" name="Text Box 14"/>
            <p:cNvSpPr txBox="1">
              <a:spLocks noChangeArrowheads="1"/>
            </p:cNvSpPr>
            <p:nvPr/>
          </p:nvSpPr>
          <p:spPr bwMode="auto">
            <a:xfrm>
              <a:off x="1625" y="1933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12" name="Freeform 16"/>
            <p:cNvSpPr/>
            <p:nvPr/>
          </p:nvSpPr>
          <p:spPr bwMode="auto">
            <a:xfrm>
              <a:off x="2033" y="2160"/>
              <a:ext cx="1890" cy="1139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 cap="flat" cmpd="sng">
              <a:solidFill>
                <a:srgbClr val="FF99FF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3" name="AutoShape 17" descr="羊皮纸"/>
            <p:cNvSpPr>
              <a:spLocks noChangeArrowheads="1"/>
            </p:cNvSpPr>
            <p:nvPr/>
          </p:nvSpPr>
          <p:spPr bwMode="auto">
            <a:xfrm>
              <a:off x="3243" y="2614"/>
              <a:ext cx="1225" cy="342"/>
            </a:xfrm>
            <a:prstGeom prst="wedgeRectCallout">
              <a:avLst>
                <a:gd name="adj1" fmla="val -74083"/>
                <a:gd name="adj2" fmla="val -126606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>
                  <a:solidFill>
                    <a:schemeClr val="tx1"/>
                  </a:solidFill>
                  <a:latin typeface="Times New Roman" panose="02020603050405020304" pitchFamily="18" charset="0"/>
                </a:rPr>
                <a:t>零状态响应</a:t>
              </a:r>
              <a:endPara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5343" name="Group 47"/>
          <p:cNvGrpSpPr/>
          <p:nvPr/>
        </p:nvGrpSpPr>
        <p:grpSpPr bwMode="auto">
          <a:xfrm>
            <a:off x="3649981" y="2995297"/>
            <a:ext cx="3424238" cy="1747838"/>
            <a:chOff x="1746" y="1706"/>
            <a:chExt cx="2157" cy="1101"/>
          </a:xfrm>
        </p:grpSpPr>
        <p:grpSp>
          <p:nvGrpSpPr>
            <p:cNvPr id="55342" name="Group 46"/>
            <p:cNvGrpSpPr/>
            <p:nvPr/>
          </p:nvGrpSpPr>
          <p:grpSpPr bwMode="auto">
            <a:xfrm>
              <a:off x="2018" y="1706"/>
              <a:ext cx="1885" cy="1101"/>
              <a:chOff x="2038" y="1706"/>
              <a:chExt cx="1885" cy="1101"/>
            </a:xfrm>
          </p:grpSpPr>
          <p:sp>
            <p:nvSpPr>
              <p:cNvPr id="55315" name="Freeform 19"/>
              <p:cNvSpPr/>
              <p:nvPr/>
            </p:nvSpPr>
            <p:spPr bwMode="auto">
              <a:xfrm>
                <a:off x="2038" y="2160"/>
                <a:ext cx="1885" cy="647"/>
              </a:xfrm>
              <a:custGeom>
                <a:avLst/>
                <a:gdLst>
                  <a:gd name="T0" fmla="*/ 0 w 1344"/>
                  <a:gd name="T1" fmla="*/ 344 h 344"/>
                  <a:gd name="T2" fmla="*/ 288 w 1344"/>
                  <a:gd name="T3" fmla="*/ 152 h 344"/>
                  <a:gd name="T4" fmla="*/ 624 w 1344"/>
                  <a:gd name="T5" fmla="*/ 56 h 344"/>
                  <a:gd name="T6" fmla="*/ 1104 w 1344"/>
                  <a:gd name="T7" fmla="*/ 8 h 344"/>
                  <a:gd name="T8" fmla="*/ 1344 w 1344"/>
                  <a:gd name="T9" fmla="*/ 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4" h="344">
                    <a:moveTo>
                      <a:pt x="0" y="344"/>
                    </a:moveTo>
                    <a:cubicBezTo>
                      <a:pt x="92" y="272"/>
                      <a:pt x="184" y="200"/>
                      <a:pt x="288" y="152"/>
                    </a:cubicBezTo>
                    <a:cubicBezTo>
                      <a:pt x="392" y="104"/>
                      <a:pt x="488" y="80"/>
                      <a:pt x="624" y="56"/>
                    </a:cubicBezTo>
                    <a:cubicBezTo>
                      <a:pt x="760" y="32"/>
                      <a:pt x="984" y="16"/>
                      <a:pt x="1104" y="8"/>
                    </a:cubicBezTo>
                    <a:cubicBezTo>
                      <a:pt x="1224" y="0"/>
                      <a:pt x="1304" y="8"/>
                      <a:pt x="1344" y="8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17" name="AutoShape 21"/>
              <p:cNvSpPr>
                <a:spLocks noChangeArrowheads="1"/>
              </p:cNvSpPr>
              <p:nvPr/>
            </p:nvSpPr>
            <p:spPr bwMode="auto">
              <a:xfrm>
                <a:off x="2653" y="1706"/>
                <a:ext cx="793" cy="330"/>
              </a:xfrm>
              <a:prstGeom prst="wedgeRectCallout">
                <a:avLst>
                  <a:gd name="adj1" fmla="val -60264"/>
                  <a:gd name="adj2" fmla="val 146363"/>
                </a:avLst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kumimoji="1"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全响应</a:t>
                </a:r>
                <a:endParaRPr kumimoji="1" lang="zh-CN" altLang="en-US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5316" name="Line 20"/>
            <p:cNvSpPr>
              <a:spLocks noChangeShapeType="1"/>
            </p:cNvSpPr>
            <p:nvPr/>
          </p:nvSpPr>
          <p:spPr bwMode="auto">
            <a:xfrm>
              <a:off x="1746" y="2795"/>
              <a:ext cx="2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5345" name="Group 49"/>
          <p:cNvGrpSpPr/>
          <p:nvPr/>
        </p:nvGrpSpPr>
        <p:grpSpPr bwMode="auto">
          <a:xfrm>
            <a:off x="3464247" y="4147821"/>
            <a:ext cx="4645031" cy="2089150"/>
            <a:chOff x="1629" y="2423"/>
            <a:chExt cx="2926" cy="1316"/>
          </a:xfrm>
        </p:grpSpPr>
        <p:sp>
          <p:nvSpPr>
            <p:cNvPr id="55322" name="Freeform 26"/>
            <p:cNvSpPr/>
            <p:nvPr/>
          </p:nvSpPr>
          <p:spPr bwMode="auto">
            <a:xfrm flipV="1">
              <a:off x="2018" y="2795"/>
              <a:ext cx="1957" cy="474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 cap="flat" cmpd="sng">
              <a:solidFill>
                <a:srgbClr val="00FFFF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3" name="AutoShape 27" descr="花束"/>
            <p:cNvSpPr>
              <a:spLocks noChangeArrowheads="1"/>
            </p:cNvSpPr>
            <p:nvPr/>
          </p:nvSpPr>
          <p:spPr bwMode="auto">
            <a:xfrm>
              <a:off x="3291" y="3431"/>
              <a:ext cx="1264" cy="308"/>
            </a:xfrm>
            <a:prstGeom prst="wedgeRectCallout">
              <a:avLst>
                <a:gd name="adj1" fmla="val -87370"/>
                <a:gd name="adj2" fmla="val -130111"/>
              </a:avLst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kumimoji="1" lang="zh-CN" altLang="en-US">
                  <a:solidFill>
                    <a:schemeClr val="tx1"/>
                  </a:solidFill>
                  <a:latin typeface="Times New Roman" panose="02020603050405020304" pitchFamily="18" charset="0"/>
                </a:rPr>
                <a:t>零输入响应</a:t>
              </a:r>
              <a:endPara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324" name="Text Box 28"/>
            <p:cNvSpPr txBox="1">
              <a:spLocks noChangeArrowheads="1"/>
            </p:cNvSpPr>
            <p:nvPr/>
          </p:nvSpPr>
          <p:spPr bwMode="auto">
            <a:xfrm>
              <a:off x="1629" y="2423"/>
              <a:ext cx="35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25" name="Line 29"/>
            <p:cNvSpPr>
              <a:spLocks noChangeShapeType="1"/>
            </p:cNvSpPr>
            <p:nvPr/>
          </p:nvSpPr>
          <p:spPr bwMode="auto">
            <a:xfrm>
              <a:off x="1722" y="2795"/>
              <a:ext cx="296" cy="8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5330" name="Group 34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55331" name="Picture 35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332" name="Text Box 36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5333" name="Group 37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55334" name="Picture 38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335" name="Text Box 39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5350" name="Group 54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55351" name="Picture 55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352" name="Text Box 56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零状态响应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零输入响应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1"/>
          <p:cNvSpPr txBox="1"/>
          <p:nvPr>
            <p:custDataLst>
              <p:tags r:id="rId7"/>
            </p:custDataLst>
          </p:nvPr>
        </p:nvSpPr>
        <p:spPr>
          <a:xfrm>
            <a:off x="8536940" y="4147820"/>
            <a:ext cx="309943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思考</a:t>
            </a:r>
            <a:r>
              <a:rPr lang="zh-CN" altLang="en-US" b="0" dirty="0" smtClean="0"/>
              <a:t>：</a:t>
            </a:r>
            <a:endParaRPr lang="zh-CN" altLang="en-US" b="0" dirty="0" smtClean="0"/>
          </a:p>
          <a:p>
            <a:pPr>
              <a:lnSpc>
                <a:spcPct val="120000"/>
              </a:lnSpc>
            </a:pPr>
            <a:r>
              <a:rPr lang="en-US" altLang="zh-CN" b="0" dirty="0" smtClean="0"/>
              <a:t>RL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电路的全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响应。</a:t>
            </a:r>
            <a:endParaRPr lang="zh-CN" altLang="en-US" b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4" grpId="0" bldLvl="0" animBg="1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556261" y="1336516"/>
            <a:ext cx="1366838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4-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924685" y="1336675"/>
            <a:ext cx="61899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en-US" altLang="zh-CN" sz="3200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zh-CN">
                <a:latin typeface="楷体_GB2312" pitchFamily="49" charset="-122"/>
              </a:rPr>
              <a:t>时 </a:t>
            </a:r>
            <a:r>
              <a:rPr kumimoji="1" lang="en-US" altLang="zh-CN">
                <a:latin typeface="楷体_GB2312" pitchFamily="49" charset="-122"/>
              </a:rPr>
              <a:t>,</a:t>
            </a:r>
            <a:r>
              <a:rPr kumimoji="1" lang="zh-CN" altLang="en-US">
                <a:latin typeface="楷体_GB2312" pitchFamily="49" charset="-122"/>
              </a:rPr>
              <a:t>开关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en-US">
                <a:latin typeface="楷体_GB2312" pitchFamily="49" charset="-122"/>
              </a:rPr>
              <a:t>打开，求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</a:rPr>
              <a:t>&gt;0</a:t>
            </a:r>
            <a:r>
              <a:rPr kumimoji="1" lang="zh-CN" altLang="en-US">
                <a:latin typeface="楷体_GB2312" pitchFamily="49" charset="-122"/>
              </a:rPr>
              <a:t>后的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zh-CN" altLang="en-US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zh-CN" altLang="en-US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zh-CN" altLang="en-US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843932" y="1984251"/>
            <a:ext cx="576263" cy="52324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1489710" y="1986280"/>
            <a:ext cx="472249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>
                <a:latin typeface="楷体_GB2312" pitchFamily="49" charset="-122"/>
              </a:rPr>
              <a:t>这</a:t>
            </a:r>
            <a:r>
              <a:rPr lang="zh-CN" altLang="en-US" dirty="0">
                <a:latin typeface="楷体_GB2312" pitchFamily="49" charset="-122"/>
              </a:rPr>
              <a:t>是</a:t>
            </a: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RL</a:t>
            </a:r>
            <a:r>
              <a:rPr lang="zh-CN" altLang="en-US" dirty="0">
                <a:latin typeface="楷体_GB2312" pitchFamily="49" charset="-122"/>
              </a:rPr>
              <a:t>电路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全响应</a:t>
            </a:r>
            <a:r>
              <a:rPr lang="zh-CN" altLang="en-US" dirty="0">
                <a:latin typeface="楷体_GB2312" pitchFamily="49" charset="-122"/>
              </a:rPr>
              <a:t>问题，</a:t>
            </a:r>
            <a:r>
              <a:rPr lang="zh-CN" altLang="en-US" dirty="0" smtClean="0">
                <a:latin typeface="楷体_GB2312" pitchFamily="49" charset="-122"/>
              </a:rPr>
              <a:t>有： </a:t>
            </a:r>
            <a:endParaRPr lang="zh-CN" altLang="en-US" dirty="0">
              <a:latin typeface="楷体_GB2312" pitchFamily="49" charset="-122"/>
            </a:endParaRPr>
          </a:p>
        </p:txBody>
      </p:sp>
      <p:graphicFrame>
        <p:nvGraphicFramePr>
          <p:cNvPr id="54324" name="Object 52"/>
          <p:cNvGraphicFramePr>
            <a:graphicFrameLocks noChangeAspect="1"/>
          </p:cNvGraphicFramePr>
          <p:nvPr/>
        </p:nvGraphicFramePr>
        <p:xfrm>
          <a:off x="4367848" y="2583214"/>
          <a:ext cx="3240087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205" name="公式" r:id="rId1" imgW="1879600" imgH="609600" progId="Equation.3">
                  <p:embed/>
                </p:oleObj>
              </mc:Choice>
              <mc:Fallback>
                <p:oleObj name="公式" r:id="rId1" imgW="1879600" imgH="6096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848" y="2583214"/>
                        <a:ext cx="3240087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29" name="Object 57"/>
          <p:cNvGraphicFramePr>
            <a:graphicFrameLocks noChangeAspect="1"/>
          </p:cNvGraphicFramePr>
          <p:nvPr/>
        </p:nvGraphicFramePr>
        <p:xfrm>
          <a:off x="1487805" y="2654935"/>
          <a:ext cx="2646680" cy="9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206" name="Equation" r:id="rId3" imgW="1257300" imgH="469900" progId="Equation.DSMT4">
                  <p:embed/>
                </p:oleObj>
              </mc:Choice>
              <mc:Fallback>
                <p:oleObj name="Equation" r:id="rId3" imgW="1257300" imgH="46990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805" y="2654935"/>
                        <a:ext cx="2646680" cy="934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394" name="Group 122"/>
          <p:cNvGrpSpPr/>
          <p:nvPr/>
        </p:nvGrpSpPr>
        <p:grpSpPr bwMode="auto">
          <a:xfrm>
            <a:off x="1130952" y="3733490"/>
            <a:ext cx="4683898" cy="631825"/>
            <a:chOff x="385" y="2488"/>
            <a:chExt cx="2827" cy="383"/>
          </a:xfrm>
        </p:grpSpPr>
        <p:graphicFrame>
          <p:nvGraphicFramePr>
            <p:cNvPr id="54326" name="Object 54"/>
            <p:cNvGraphicFramePr>
              <a:graphicFrameLocks noChangeAspect="1"/>
            </p:cNvGraphicFramePr>
            <p:nvPr/>
          </p:nvGraphicFramePr>
          <p:xfrm>
            <a:off x="1618" y="2488"/>
            <a:ext cx="1594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207" name="Equation" r:id="rId5" imgW="1257300" imgH="317500" progId="Equation.DSMT4">
                    <p:embed/>
                  </p:oleObj>
                </mc:Choice>
                <mc:Fallback>
                  <p:oleObj name="Equation" r:id="rId5" imgW="1257300" imgH="317500" progId="Equation.DSMT4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8" y="2488"/>
                          <a:ext cx="1594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30" name="Text Box 58"/>
            <p:cNvSpPr txBox="1">
              <a:spLocks noChangeArrowheads="1"/>
            </p:cNvSpPr>
            <p:nvPr/>
          </p:nvSpPr>
          <p:spPr bwMode="auto">
            <a:xfrm>
              <a:off x="385" y="2523"/>
              <a:ext cx="1313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零输入响应：</a:t>
              </a:r>
              <a:endParaRPr lang="zh-CN" altLang="en-US"/>
            </a:p>
          </p:txBody>
        </p:sp>
      </p:grpSp>
      <p:grpSp>
        <p:nvGrpSpPr>
          <p:cNvPr id="54392" name="Group 120"/>
          <p:cNvGrpSpPr/>
          <p:nvPr/>
        </p:nvGrpSpPr>
        <p:grpSpPr bwMode="auto">
          <a:xfrm>
            <a:off x="6088699" y="3429613"/>
            <a:ext cx="5547957" cy="950912"/>
            <a:chOff x="385" y="2790"/>
            <a:chExt cx="3401" cy="566"/>
          </a:xfrm>
        </p:grpSpPr>
        <p:graphicFrame>
          <p:nvGraphicFramePr>
            <p:cNvPr id="54325" name="Object 53"/>
            <p:cNvGraphicFramePr>
              <a:graphicFrameLocks noChangeAspect="1"/>
            </p:cNvGraphicFramePr>
            <p:nvPr/>
          </p:nvGraphicFramePr>
          <p:xfrm>
            <a:off x="1676" y="2790"/>
            <a:ext cx="2110" cy="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208" name="Equation" r:id="rId7" imgW="1828800" imgH="520700" progId="Equation.DSMT4">
                    <p:embed/>
                  </p:oleObj>
                </mc:Choice>
                <mc:Fallback>
                  <p:oleObj name="Equation" r:id="rId7" imgW="1828800" imgH="5207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6" y="2790"/>
                          <a:ext cx="2110" cy="5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31" name="Text Box 59"/>
            <p:cNvSpPr txBox="1">
              <a:spLocks noChangeArrowheads="1"/>
            </p:cNvSpPr>
            <p:nvPr/>
          </p:nvSpPr>
          <p:spPr bwMode="auto">
            <a:xfrm>
              <a:off x="385" y="2976"/>
              <a:ext cx="1333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零状态响应：</a:t>
              </a:r>
              <a:endParaRPr lang="zh-CN" altLang="en-US"/>
            </a:p>
          </p:txBody>
        </p:sp>
      </p:grpSp>
      <p:grpSp>
        <p:nvGrpSpPr>
          <p:cNvPr id="54393" name="Group 121"/>
          <p:cNvGrpSpPr/>
          <p:nvPr/>
        </p:nvGrpSpPr>
        <p:grpSpPr bwMode="auto">
          <a:xfrm>
            <a:off x="1203009" y="4368381"/>
            <a:ext cx="7991475" cy="593169"/>
            <a:chOff x="295" y="3424"/>
            <a:chExt cx="5166" cy="421"/>
          </a:xfrm>
        </p:grpSpPr>
        <p:graphicFrame>
          <p:nvGraphicFramePr>
            <p:cNvPr id="54327" name="Object 55"/>
            <p:cNvGraphicFramePr>
              <a:graphicFrameLocks noChangeAspect="1"/>
            </p:cNvGraphicFramePr>
            <p:nvPr/>
          </p:nvGraphicFramePr>
          <p:xfrm>
            <a:off x="1205" y="3424"/>
            <a:ext cx="4256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209" name="公式" r:id="rId9" imgW="3721100" imgH="342900" progId="Equation.3">
                    <p:embed/>
                  </p:oleObj>
                </mc:Choice>
                <mc:Fallback>
                  <p:oleObj name="公式" r:id="rId9" imgW="3721100" imgH="3429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5" y="3424"/>
                          <a:ext cx="4256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32" name="Text Box 60"/>
            <p:cNvSpPr txBox="1">
              <a:spLocks noChangeArrowheads="1"/>
            </p:cNvSpPr>
            <p:nvPr/>
          </p:nvSpPr>
          <p:spPr bwMode="auto">
            <a:xfrm>
              <a:off x="295" y="3475"/>
              <a:ext cx="910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全响应：</a:t>
              </a:r>
              <a:endParaRPr lang="zh-CN" altLang="en-US"/>
            </a:p>
          </p:txBody>
        </p:sp>
      </p:grpSp>
      <p:grpSp>
        <p:nvGrpSpPr>
          <p:cNvPr id="54343" name="Group 71"/>
          <p:cNvGrpSpPr/>
          <p:nvPr/>
        </p:nvGrpSpPr>
        <p:grpSpPr bwMode="auto">
          <a:xfrm>
            <a:off x="11204226" y="6446871"/>
            <a:ext cx="792162" cy="368300"/>
            <a:chOff x="5193" y="4020"/>
            <a:chExt cx="499" cy="232"/>
          </a:xfrm>
        </p:grpSpPr>
        <p:pic>
          <p:nvPicPr>
            <p:cNvPr id="54344" name="Picture 72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345" name="Text Box 7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4346" name="Group 74"/>
          <p:cNvGrpSpPr/>
          <p:nvPr/>
        </p:nvGrpSpPr>
        <p:grpSpPr bwMode="auto">
          <a:xfrm>
            <a:off x="10340626" y="6446871"/>
            <a:ext cx="792162" cy="368300"/>
            <a:chOff x="4649" y="4020"/>
            <a:chExt cx="499" cy="232"/>
          </a:xfrm>
        </p:grpSpPr>
        <p:pic>
          <p:nvPicPr>
            <p:cNvPr id="54347" name="Picture 75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348" name="Text Box 7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4395" name="Group 123"/>
          <p:cNvGrpSpPr/>
          <p:nvPr/>
        </p:nvGrpSpPr>
        <p:grpSpPr bwMode="auto">
          <a:xfrm>
            <a:off x="9475447" y="6446871"/>
            <a:ext cx="792163" cy="368300"/>
            <a:chOff x="4649" y="4020"/>
            <a:chExt cx="499" cy="232"/>
          </a:xfrm>
        </p:grpSpPr>
        <p:pic>
          <p:nvPicPr>
            <p:cNvPr id="54396" name="Picture 124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397" name="Text Box 125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4403" name="Group 131"/>
          <p:cNvGrpSpPr/>
          <p:nvPr/>
        </p:nvGrpSpPr>
        <p:grpSpPr bwMode="auto">
          <a:xfrm>
            <a:off x="8035925" y="950947"/>
            <a:ext cx="3875087" cy="2408237"/>
            <a:chOff x="3198" y="825"/>
            <a:chExt cx="2441" cy="1517"/>
          </a:xfrm>
        </p:grpSpPr>
        <p:sp>
          <p:nvSpPr>
            <p:cNvPr id="54374" name="Line 102"/>
            <p:cNvSpPr>
              <a:spLocks noChangeShapeType="1"/>
            </p:cNvSpPr>
            <p:nvPr/>
          </p:nvSpPr>
          <p:spPr bwMode="auto">
            <a:xfrm flipH="1">
              <a:off x="5239" y="1299"/>
              <a:ext cx="6" cy="36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62" name="Oval 90"/>
            <p:cNvSpPr>
              <a:spLocks noChangeArrowheads="1"/>
            </p:cNvSpPr>
            <p:nvPr/>
          </p:nvSpPr>
          <p:spPr bwMode="auto">
            <a:xfrm>
              <a:off x="3198" y="161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63" name="Line 91"/>
            <p:cNvSpPr>
              <a:spLocks noChangeShapeType="1"/>
            </p:cNvSpPr>
            <p:nvPr/>
          </p:nvSpPr>
          <p:spPr bwMode="auto">
            <a:xfrm>
              <a:off x="5239" y="1298"/>
              <a:ext cx="0" cy="317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64" name="Text Box 92"/>
            <p:cNvSpPr txBox="1">
              <a:spLocks noChangeArrowheads="1"/>
            </p:cNvSpPr>
            <p:nvPr/>
          </p:nvSpPr>
          <p:spPr bwMode="auto">
            <a:xfrm>
              <a:off x="4969" y="1298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65" name="Text Box 93"/>
            <p:cNvSpPr txBox="1">
              <a:spLocks noChangeArrowheads="1"/>
            </p:cNvSpPr>
            <p:nvPr/>
          </p:nvSpPr>
          <p:spPr bwMode="auto">
            <a:xfrm>
              <a:off x="3788" y="1344"/>
              <a:ext cx="6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66" name="Text Box 94"/>
            <p:cNvSpPr txBox="1">
              <a:spLocks noChangeArrowheads="1"/>
            </p:cNvSpPr>
            <p:nvPr/>
          </p:nvSpPr>
          <p:spPr bwMode="auto">
            <a:xfrm>
              <a:off x="3379" y="1324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67" name="Text Box 95"/>
            <p:cNvSpPr txBox="1">
              <a:spLocks noChangeArrowheads="1"/>
            </p:cNvSpPr>
            <p:nvPr/>
          </p:nvSpPr>
          <p:spPr bwMode="auto">
            <a:xfrm>
              <a:off x="3379" y="1914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68" name="Text Box 96"/>
            <p:cNvSpPr txBox="1">
              <a:spLocks noChangeArrowheads="1"/>
            </p:cNvSpPr>
            <p:nvPr/>
          </p:nvSpPr>
          <p:spPr bwMode="auto">
            <a:xfrm>
              <a:off x="3485" y="1675"/>
              <a:ext cx="5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24V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69" name="Text Box 97"/>
            <p:cNvSpPr txBox="1">
              <a:spLocks noChangeArrowheads="1"/>
            </p:cNvSpPr>
            <p:nvPr/>
          </p:nvSpPr>
          <p:spPr bwMode="auto">
            <a:xfrm>
              <a:off x="4711" y="1661"/>
              <a:ext cx="5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0.6H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70" name="Line 98"/>
            <p:cNvSpPr>
              <a:spLocks noChangeShapeType="1"/>
            </p:cNvSpPr>
            <p:nvPr/>
          </p:nvSpPr>
          <p:spPr bwMode="auto">
            <a:xfrm flipH="1">
              <a:off x="4135" y="1299"/>
              <a:ext cx="110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71" name="Line 99"/>
            <p:cNvSpPr>
              <a:spLocks noChangeShapeType="1"/>
            </p:cNvSpPr>
            <p:nvPr/>
          </p:nvSpPr>
          <p:spPr bwMode="auto">
            <a:xfrm flipH="1">
              <a:off x="3379" y="1299"/>
              <a:ext cx="44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72" name="Line 100"/>
            <p:cNvSpPr>
              <a:spLocks noChangeShapeType="1"/>
            </p:cNvSpPr>
            <p:nvPr/>
          </p:nvSpPr>
          <p:spPr bwMode="auto">
            <a:xfrm>
              <a:off x="3379" y="2342"/>
              <a:ext cx="187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73" name="Line 101"/>
            <p:cNvSpPr>
              <a:spLocks noChangeShapeType="1"/>
            </p:cNvSpPr>
            <p:nvPr/>
          </p:nvSpPr>
          <p:spPr bwMode="auto">
            <a:xfrm flipH="1" flipV="1">
              <a:off x="5239" y="2024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75" name="Line 103"/>
            <p:cNvSpPr>
              <a:spLocks noChangeShapeType="1"/>
            </p:cNvSpPr>
            <p:nvPr/>
          </p:nvSpPr>
          <p:spPr bwMode="auto">
            <a:xfrm flipV="1">
              <a:off x="3787" y="1298"/>
              <a:ext cx="360" cy="6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76" name="Line 104"/>
            <p:cNvSpPr>
              <a:spLocks noChangeShapeType="1"/>
            </p:cNvSpPr>
            <p:nvPr/>
          </p:nvSpPr>
          <p:spPr bwMode="auto">
            <a:xfrm flipH="1" flipV="1">
              <a:off x="3923" y="1207"/>
              <a:ext cx="85" cy="22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77" name="Line 105"/>
            <p:cNvSpPr>
              <a:spLocks noChangeShapeType="1"/>
            </p:cNvSpPr>
            <p:nvPr/>
          </p:nvSpPr>
          <p:spPr bwMode="auto">
            <a:xfrm>
              <a:off x="3379" y="1299"/>
              <a:ext cx="0" cy="104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78" name="Text Box 106"/>
            <p:cNvSpPr txBox="1">
              <a:spLocks noChangeArrowheads="1"/>
            </p:cNvSpPr>
            <p:nvPr/>
          </p:nvSpPr>
          <p:spPr bwMode="auto">
            <a:xfrm>
              <a:off x="4568" y="917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79" name="Text Box 107"/>
            <p:cNvSpPr txBox="1">
              <a:spLocks noChangeArrowheads="1"/>
            </p:cNvSpPr>
            <p:nvPr/>
          </p:nvSpPr>
          <p:spPr bwMode="auto">
            <a:xfrm>
              <a:off x="5329" y="1297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80" name="Text Box 108"/>
            <p:cNvSpPr txBox="1">
              <a:spLocks noChangeArrowheads="1"/>
            </p:cNvSpPr>
            <p:nvPr/>
          </p:nvSpPr>
          <p:spPr bwMode="auto">
            <a:xfrm>
              <a:off x="5239" y="1978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4381" name="Text Box 109"/>
            <p:cNvSpPr txBox="1">
              <a:spLocks noChangeArrowheads="1"/>
            </p:cNvSpPr>
            <p:nvPr/>
          </p:nvSpPr>
          <p:spPr bwMode="auto">
            <a:xfrm>
              <a:off x="5331" y="1706"/>
              <a:ext cx="30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82" name="Text Box 110"/>
            <p:cNvSpPr txBox="1">
              <a:spLocks noChangeArrowheads="1"/>
            </p:cNvSpPr>
            <p:nvPr/>
          </p:nvSpPr>
          <p:spPr bwMode="auto">
            <a:xfrm>
              <a:off x="3635" y="890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383" name="Line 111"/>
            <p:cNvSpPr>
              <a:spLocks noChangeShapeType="1"/>
            </p:cNvSpPr>
            <p:nvPr/>
          </p:nvSpPr>
          <p:spPr bwMode="auto">
            <a:xfrm flipV="1">
              <a:off x="3379" y="890"/>
              <a:ext cx="0" cy="4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84" name="Line 112"/>
            <p:cNvSpPr>
              <a:spLocks noChangeShapeType="1"/>
            </p:cNvSpPr>
            <p:nvPr/>
          </p:nvSpPr>
          <p:spPr bwMode="auto">
            <a:xfrm>
              <a:off x="3379" y="890"/>
              <a:ext cx="104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85" name="Line 113"/>
            <p:cNvSpPr>
              <a:spLocks noChangeShapeType="1"/>
            </p:cNvSpPr>
            <p:nvPr/>
          </p:nvSpPr>
          <p:spPr bwMode="auto">
            <a:xfrm>
              <a:off x="4423" y="890"/>
              <a:ext cx="0" cy="4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86" name="Rectangle 114"/>
            <p:cNvSpPr>
              <a:spLocks noChangeArrowheads="1"/>
            </p:cNvSpPr>
            <p:nvPr/>
          </p:nvSpPr>
          <p:spPr bwMode="auto">
            <a:xfrm>
              <a:off x="4649" y="1228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387" name="Rectangle 115"/>
            <p:cNvSpPr>
              <a:spLocks noChangeArrowheads="1"/>
            </p:cNvSpPr>
            <p:nvPr/>
          </p:nvSpPr>
          <p:spPr bwMode="auto">
            <a:xfrm>
              <a:off x="3697" y="825"/>
              <a:ext cx="297" cy="137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4398" name="Group 126"/>
            <p:cNvGrpSpPr/>
            <p:nvPr/>
          </p:nvGrpSpPr>
          <p:grpSpPr bwMode="auto">
            <a:xfrm rot="10800000">
              <a:off x="5239" y="1661"/>
              <a:ext cx="90" cy="363"/>
              <a:chOff x="1565" y="2614"/>
              <a:chExt cx="90" cy="486"/>
            </a:xfrm>
          </p:grpSpPr>
          <p:sp>
            <p:nvSpPr>
              <p:cNvPr id="54399" name="Arc 127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400" name="Arc 128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401" name="Arc 129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402" name="Arc 130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RL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电路全响应例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2882" name="Text Box 2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202055" y="5068570"/>
            <a:ext cx="304673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</a:rPr>
              <a:t>或：</a:t>
            </a:r>
            <a:r>
              <a:rPr lang="zh-CN" altLang="en-US" dirty="0" smtClean="0"/>
              <a:t>求</a:t>
            </a:r>
            <a:r>
              <a:rPr lang="zh-CN" altLang="en-US" dirty="0"/>
              <a:t>出稳态分量</a:t>
            </a:r>
            <a:endParaRPr lang="zh-CN" altLang="en-US" dirty="0"/>
          </a:p>
        </p:txBody>
      </p:sp>
      <p:graphicFrame>
        <p:nvGraphicFramePr>
          <p:cNvPr id="122883" name="Object 3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4369754" y="5087654"/>
          <a:ext cx="35369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2" name="Equation" r:id="rId15" imgW="1816100" imgH="304800" progId="Equation.DSMT4">
                  <p:embed/>
                </p:oleObj>
              </mc:Choice>
              <mc:Fallback>
                <p:oleObj name="Equation" r:id="rId15" imgW="1816100" imgH="304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9754" y="5087654"/>
                        <a:ext cx="353695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884" name="Group 4"/>
          <p:cNvGrpSpPr/>
          <p:nvPr/>
        </p:nvGrpSpPr>
        <p:grpSpPr bwMode="auto">
          <a:xfrm>
            <a:off x="1919923" y="5589054"/>
            <a:ext cx="4937863" cy="575981"/>
            <a:chOff x="249" y="649"/>
            <a:chExt cx="3241" cy="409"/>
          </a:xfrm>
        </p:grpSpPr>
        <p:sp>
          <p:nvSpPr>
            <p:cNvPr id="122885" name="Text Box 5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49" y="663"/>
              <a:ext cx="834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/>
                <a:t>全响应</a:t>
              </a:r>
              <a:endParaRPr lang="zh-CN" altLang="en-US"/>
            </a:p>
          </p:txBody>
        </p:sp>
        <p:graphicFrame>
          <p:nvGraphicFramePr>
            <p:cNvPr id="122886" name="Object 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1043" y="649"/>
            <a:ext cx="2447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33" name="公式" r:id="rId19" imgW="1892300" imgH="342900" progId="Equation.3">
                    <p:embed/>
                  </p:oleObj>
                </mc:Choice>
                <mc:Fallback>
                  <p:oleObj name="公式" r:id="rId19" imgW="1892300" imgH="3429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3" y="649"/>
                          <a:ext cx="2447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887" name="Text Box 7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500120" y="6221095"/>
            <a:ext cx="208089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/>
              <a:t>代入初值有：</a:t>
            </a:r>
            <a:endParaRPr lang="zh-CN" altLang="en-US"/>
          </a:p>
        </p:txBody>
      </p:sp>
      <p:sp>
        <p:nvSpPr>
          <p:cNvPr id="122888" name="Text Box 8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90540" y="6149340"/>
            <a:ext cx="1769110" cy="594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p>
            <a:pPr>
              <a:spcBef>
                <a:spcPct val="50000"/>
              </a:spcBef>
            </a:pP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6</a:t>
            </a:r>
            <a:r>
              <a:rPr lang="zh-CN" altLang="en-US" sz="3200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＝</a:t>
            </a: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3200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＋</a:t>
            </a:r>
            <a:r>
              <a:rPr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endParaRPr lang="en-US" altLang="zh-CN" sz="3200" b="0" i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22889" name="Line 9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7318375" y="6509703"/>
            <a:ext cx="647700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122890" name="Text Box 10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967345" y="6149340"/>
            <a:ext cx="88074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r>
              <a:rPr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=4</a:t>
            </a:r>
            <a:endParaRPr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5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5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5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2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6" dur="500"/>
                                        <p:tgtEl>
                                          <p:spTgt spid="12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bldLvl="0" animBg="1"/>
      <p:bldP spid="54275" grpId="0" bldLvl="0" animBg="1" autoUpdateAnimBg="0"/>
      <p:bldP spid="54276" grpId="0" bldLvl="0" animBg="1" autoUpdateAnimBg="0"/>
      <p:bldP spid="54277" grpId="0" bldLvl="0" animBg="1"/>
      <p:bldP spid="122882" grpId="0" bldLvl="0" animBg="1"/>
      <p:bldP spid="122887" grpId="0" bldLvl="0" animBg="1"/>
      <p:bldP spid="122888" grpId="0" bldLvl="0" animBg="1"/>
      <p:bldP spid="122889" grpId="0" bldLvl="0" animBg="1"/>
      <p:bldP spid="122890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1" name="Text Box 11"/>
          <p:cNvSpPr txBox="1">
            <a:spLocks noChangeArrowheads="1"/>
          </p:cNvSpPr>
          <p:nvPr/>
        </p:nvSpPr>
        <p:spPr bwMode="auto">
          <a:xfrm>
            <a:off x="770890" y="1270828"/>
            <a:ext cx="1366838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4-2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892" name="Text Box 12"/>
          <p:cNvSpPr txBox="1">
            <a:spLocks noChangeArrowheads="1"/>
          </p:cNvSpPr>
          <p:nvPr/>
        </p:nvSpPr>
        <p:spPr bwMode="auto">
          <a:xfrm>
            <a:off x="1995805" y="1259205"/>
            <a:ext cx="931608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indent="0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zh-CN" altLang="zh-CN" dirty="0">
                <a:latin typeface="楷体_GB2312" pitchFamily="49" charset="-122"/>
              </a:rPr>
              <a:t>时 </a:t>
            </a:r>
            <a:r>
              <a:rPr kumimoji="1" lang="en-US" altLang="zh-CN" dirty="0">
                <a:latin typeface="楷体_GB2312" pitchFamily="49" charset="-122"/>
              </a:rPr>
              <a:t>,</a:t>
            </a:r>
            <a:r>
              <a:rPr kumimoji="1" lang="zh-CN" altLang="en-US" dirty="0">
                <a:latin typeface="楷体_GB2312" pitchFamily="49" charset="-122"/>
              </a:rPr>
              <a:t>开关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en-US" dirty="0">
                <a:latin typeface="楷体_GB2312" pitchFamily="49" charset="-122"/>
              </a:rPr>
              <a:t>闭合</a:t>
            </a:r>
            <a:r>
              <a:rPr kumimoji="1" lang="zh-CN" altLang="en-US" dirty="0">
                <a:latin typeface="仿宋_GB2312" pitchFamily="49" charset="-122"/>
                <a:ea typeface="仿宋_GB2312" pitchFamily="49" charset="-122"/>
              </a:rPr>
              <a:t>，</a:t>
            </a:r>
            <a:r>
              <a:rPr kumimoji="1" lang="zh-CN" altLang="en-US" dirty="0">
                <a:latin typeface="楷体_GB2312" pitchFamily="49" charset="-122"/>
              </a:rPr>
              <a:t>求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&gt;0</a:t>
            </a:r>
            <a:r>
              <a:rPr kumimoji="1" lang="zh-CN" altLang="en-US" dirty="0">
                <a:latin typeface="楷体_GB2312" pitchFamily="49" charset="-122"/>
              </a:rPr>
              <a:t>后的</a:t>
            </a:r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3200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</a:rPr>
              <a:t>及电流源两端的电压</a:t>
            </a:r>
            <a:endParaRPr kumimoji="1" lang="zh-CN" altLang="en-US" dirty="0">
              <a:latin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(0</a:t>
            </a:r>
            <a:r>
              <a:rPr kumimoji="1" lang="zh-CN" altLang="en-US" b="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－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)=1V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=1F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b="0" dirty="0">
                <a:latin typeface="Times New Roman" panose="02020603050405020304" pitchFamily="18" charset="0"/>
              </a:rPr>
              <a:t>。</a:t>
            </a:r>
            <a:endParaRPr kumimoji="1"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22893" name="Text Box 13"/>
          <p:cNvSpPr txBox="1">
            <a:spLocks noChangeArrowheads="1"/>
          </p:cNvSpPr>
          <p:nvPr/>
        </p:nvSpPr>
        <p:spPr bwMode="auto">
          <a:xfrm>
            <a:off x="1058229" y="2423962"/>
            <a:ext cx="576262" cy="52324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894" name="Text Box 14"/>
          <p:cNvSpPr txBox="1">
            <a:spLocks noChangeArrowheads="1"/>
          </p:cNvSpPr>
          <p:nvPr/>
        </p:nvSpPr>
        <p:spPr bwMode="auto">
          <a:xfrm>
            <a:off x="1850390" y="2281555"/>
            <a:ext cx="4872355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latin typeface="楷体_GB2312" pitchFamily="49" charset="-122"/>
              </a:rPr>
              <a:t>这是</a:t>
            </a:r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RC</a:t>
            </a:r>
            <a:r>
              <a:rPr lang="zh-CN" altLang="en-US" dirty="0">
                <a:latin typeface="楷体_GB2312" pitchFamily="49" charset="-122"/>
              </a:rPr>
              <a:t>电路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全响应</a:t>
            </a:r>
            <a:r>
              <a:rPr lang="zh-CN" altLang="en-US" dirty="0">
                <a:latin typeface="楷体_GB2312" pitchFamily="49" charset="-122"/>
              </a:rPr>
              <a:t>问题，</a:t>
            </a:r>
            <a:r>
              <a:rPr lang="zh-CN" altLang="en-US" dirty="0" smtClean="0">
                <a:latin typeface="楷体_GB2312" pitchFamily="49" charset="-122"/>
              </a:rPr>
              <a:t>有</a:t>
            </a:r>
            <a:r>
              <a:rPr lang="en-US" altLang="zh-CN" dirty="0" smtClean="0">
                <a:latin typeface="楷体_GB2312" pitchFamily="49" charset="-122"/>
              </a:rPr>
              <a:t>:</a:t>
            </a:r>
            <a:endParaRPr lang="zh-CN" altLang="en-US" dirty="0">
              <a:latin typeface="楷体_GB2312" pitchFamily="49" charset="-122"/>
            </a:endParaRPr>
          </a:p>
        </p:txBody>
      </p:sp>
      <p:grpSp>
        <p:nvGrpSpPr>
          <p:cNvPr id="122939" name="Group 59"/>
          <p:cNvGrpSpPr/>
          <p:nvPr/>
        </p:nvGrpSpPr>
        <p:grpSpPr bwMode="auto">
          <a:xfrm>
            <a:off x="11204226" y="6446871"/>
            <a:ext cx="792162" cy="368300"/>
            <a:chOff x="5193" y="4020"/>
            <a:chExt cx="499" cy="232"/>
          </a:xfrm>
        </p:grpSpPr>
        <p:pic>
          <p:nvPicPr>
            <p:cNvPr id="122940" name="Picture 6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941" name="Text Box 6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22942" name="Group 62"/>
          <p:cNvGrpSpPr/>
          <p:nvPr/>
        </p:nvGrpSpPr>
        <p:grpSpPr bwMode="auto">
          <a:xfrm>
            <a:off x="10340626" y="6446871"/>
            <a:ext cx="792162" cy="368300"/>
            <a:chOff x="4649" y="4020"/>
            <a:chExt cx="499" cy="232"/>
          </a:xfrm>
        </p:grpSpPr>
        <p:pic>
          <p:nvPicPr>
            <p:cNvPr id="122943" name="Picture 6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944" name="Text Box 6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22979" name="Text Box 99"/>
          <p:cNvSpPr txBox="1">
            <a:spLocks noChangeArrowheads="1"/>
          </p:cNvSpPr>
          <p:nvPr/>
        </p:nvSpPr>
        <p:spPr bwMode="auto">
          <a:xfrm>
            <a:off x="1849120" y="2927350"/>
            <a:ext cx="1824990" cy="51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稳态分量：</a:t>
            </a:r>
            <a:endParaRPr lang="zh-CN" altLang="en-US" dirty="0"/>
          </a:p>
        </p:txBody>
      </p:sp>
      <p:graphicFrame>
        <p:nvGraphicFramePr>
          <p:cNvPr id="122980" name="Object 100"/>
          <p:cNvGraphicFramePr>
            <a:graphicFrameLocks noChangeAspect="1"/>
          </p:cNvGraphicFramePr>
          <p:nvPr/>
        </p:nvGraphicFramePr>
        <p:xfrm>
          <a:off x="1559749" y="3490629"/>
          <a:ext cx="404018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4" name="Equation" r:id="rId2" imgW="1993900" imgH="304800" progId="Equation.DSMT4">
                  <p:embed/>
                </p:oleObj>
              </mc:Choice>
              <mc:Fallback>
                <p:oleObj name="Equation" r:id="rId2" imgW="1993900" imgH="304800" progId="Equation.DSMT4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749" y="3490629"/>
                        <a:ext cx="404018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014" name="Group 134"/>
          <p:cNvGrpSpPr/>
          <p:nvPr/>
        </p:nvGrpSpPr>
        <p:grpSpPr bwMode="auto">
          <a:xfrm>
            <a:off x="9475447" y="6446871"/>
            <a:ext cx="792163" cy="368300"/>
            <a:chOff x="4649" y="4020"/>
            <a:chExt cx="499" cy="232"/>
          </a:xfrm>
        </p:grpSpPr>
        <p:pic>
          <p:nvPicPr>
            <p:cNvPr id="123015" name="Picture 135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016" name="Text Box 136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23019" name="Group 139"/>
          <p:cNvGrpSpPr/>
          <p:nvPr/>
        </p:nvGrpSpPr>
        <p:grpSpPr bwMode="auto">
          <a:xfrm>
            <a:off x="7530817" y="1924402"/>
            <a:ext cx="4129088" cy="2073274"/>
            <a:chOff x="2835" y="2523"/>
            <a:chExt cx="2601" cy="1306"/>
          </a:xfrm>
        </p:grpSpPr>
        <p:sp>
          <p:nvSpPr>
            <p:cNvPr id="122982" name="Line 102"/>
            <p:cNvSpPr>
              <a:spLocks noChangeShapeType="1"/>
            </p:cNvSpPr>
            <p:nvPr/>
          </p:nvSpPr>
          <p:spPr bwMode="auto">
            <a:xfrm>
              <a:off x="4921" y="2523"/>
              <a:ext cx="0" cy="12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4" name="Oval 104"/>
            <p:cNvSpPr>
              <a:spLocks noChangeArrowheads="1"/>
            </p:cNvSpPr>
            <p:nvPr/>
          </p:nvSpPr>
          <p:spPr bwMode="auto">
            <a:xfrm>
              <a:off x="2835" y="3113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85" name="Text Box 105"/>
            <p:cNvSpPr txBox="1">
              <a:spLocks noChangeArrowheads="1"/>
            </p:cNvSpPr>
            <p:nvPr/>
          </p:nvSpPr>
          <p:spPr bwMode="auto">
            <a:xfrm>
              <a:off x="3062" y="2866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86" name="Text Box 106"/>
            <p:cNvSpPr txBox="1">
              <a:spLocks noChangeArrowheads="1"/>
            </p:cNvSpPr>
            <p:nvPr/>
          </p:nvSpPr>
          <p:spPr bwMode="auto">
            <a:xfrm>
              <a:off x="3016" y="3411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87" name="Text Box 107"/>
            <p:cNvSpPr txBox="1">
              <a:spLocks noChangeArrowheads="1"/>
            </p:cNvSpPr>
            <p:nvPr/>
          </p:nvSpPr>
          <p:spPr bwMode="auto">
            <a:xfrm>
              <a:off x="3107" y="3138"/>
              <a:ext cx="5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88" name="Text Box 108"/>
            <p:cNvSpPr txBox="1">
              <a:spLocks noChangeArrowheads="1"/>
            </p:cNvSpPr>
            <p:nvPr/>
          </p:nvSpPr>
          <p:spPr bwMode="auto">
            <a:xfrm>
              <a:off x="4514" y="2976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89" name="Line 109"/>
            <p:cNvSpPr>
              <a:spLocks noChangeShapeType="1"/>
            </p:cNvSpPr>
            <p:nvPr/>
          </p:nvSpPr>
          <p:spPr bwMode="auto">
            <a:xfrm>
              <a:off x="3016" y="3748"/>
              <a:ext cx="190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90" name="Line 110"/>
            <p:cNvSpPr>
              <a:spLocks noChangeShapeType="1"/>
            </p:cNvSpPr>
            <p:nvPr/>
          </p:nvSpPr>
          <p:spPr bwMode="auto">
            <a:xfrm flipH="1" flipV="1">
              <a:off x="3697" y="2977"/>
              <a:ext cx="136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91" name="Line 111"/>
            <p:cNvSpPr>
              <a:spLocks noChangeShapeType="1"/>
            </p:cNvSpPr>
            <p:nvPr/>
          </p:nvSpPr>
          <p:spPr bwMode="auto">
            <a:xfrm flipV="1">
              <a:off x="3651" y="3022"/>
              <a:ext cx="272" cy="22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992" name="Text Box 112"/>
            <p:cNvSpPr txBox="1">
              <a:spLocks noChangeArrowheads="1"/>
            </p:cNvSpPr>
            <p:nvPr/>
          </p:nvSpPr>
          <p:spPr bwMode="auto">
            <a:xfrm>
              <a:off x="4432" y="2595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93" name="Text Box 113"/>
            <p:cNvSpPr txBox="1">
              <a:spLocks noChangeArrowheads="1"/>
            </p:cNvSpPr>
            <p:nvPr/>
          </p:nvSpPr>
          <p:spPr bwMode="auto">
            <a:xfrm>
              <a:off x="3878" y="3048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94" name="Text Box 114"/>
            <p:cNvSpPr txBox="1">
              <a:spLocks noChangeArrowheads="1"/>
            </p:cNvSpPr>
            <p:nvPr/>
          </p:nvSpPr>
          <p:spPr bwMode="auto">
            <a:xfrm>
              <a:off x="3878" y="3520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95" name="Text Box 115"/>
            <p:cNvSpPr txBox="1">
              <a:spLocks noChangeArrowheads="1"/>
            </p:cNvSpPr>
            <p:nvPr/>
          </p:nvSpPr>
          <p:spPr bwMode="auto">
            <a:xfrm>
              <a:off x="3961" y="3276"/>
              <a:ext cx="32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96" name="Text Box 116"/>
            <p:cNvSpPr txBox="1">
              <a:spLocks noChangeArrowheads="1"/>
            </p:cNvSpPr>
            <p:nvPr/>
          </p:nvSpPr>
          <p:spPr bwMode="auto">
            <a:xfrm>
              <a:off x="2980" y="2595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97" name="Line 117"/>
            <p:cNvSpPr>
              <a:spLocks noChangeShapeType="1"/>
            </p:cNvSpPr>
            <p:nvPr/>
          </p:nvSpPr>
          <p:spPr bwMode="auto">
            <a:xfrm>
              <a:off x="3016" y="2523"/>
              <a:ext cx="0" cy="12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98" name="Line 118"/>
            <p:cNvSpPr>
              <a:spLocks noChangeShapeType="1"/>
            </p:cNvSpPr>
            <p:nvPr/>
          </p:nvSpPr>
          <p:spPr bwMode="auto">
            <a:xfrm>
              <a:off x="3833" y="2523"/>
              <a:ext cx="0" cy="49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99" name="Line 119"/>
            <p:cNvSpPr>
              <a:spLocks noChangeShapeType="1"/>
            </p:cNvSpPr>
            <p:nvPr/>
          </p:nvSpPr>
          <p:spPr bwMode="auto">
            <a:xfrm>
              <a:off x="3833" y="3204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0" name="Line 120"/>
            <p:cNvSpPr>
              <a:spLocks noChangeShapeType="1"/>
            </p:cNvSpPr>
            <p:nvPr/>
          </p:nvSpPr>
          <p:spPr bwMode="auto">
            <a:xfrm>
              <a:off x="3833" y="3521"/>
              <a:ext cx="0" cy="2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1" name="Line 121"/>
            <p:cNvSpPr>
              <a:spLocks noChangeShapeType="1"/>
            </p:cNvSpPr>
            <p:nvPr/>
          </p:nvSpPr>
          <p:spPr bwMode="auto">
            <a:xfrm>
              <a:off x="3016" y="2523"/>
              <a:ext cx="190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3002" name="Group 122"/>
            <p:cNvGrpSpPr/>
            <p:nvPr/>
          </p:nvGrpSpPr>
          <p:grpSpPr bwMode="auto">
            <a:xfrm>
              <a:off x="3697" y="3431"/>
              <a:ext cx="272" cy="91"/>
              <a:chOff x="930" y="3430"/>
              <a:chExt cx="227" cy="91"/>
            </a:xfrm>
          </p:grpSpPr>
          <p:sp>
            <p:nvSpPr>
              <p:cNvPr id="123003" name="Line 123"/>
              <p:cNvSpPr>
                <a:spLocks noChangeShapeType="1"/>
              </p:cNvSpPr>
              <p:nvPr/>
            </p:nvSpPr>
            <p:spPr bwMode="auto">
              <a:xfrm>
                <a:off x="930" y="3430"/>
                <a:ext cx="227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04" name="Line 124"/>
              <p:cNvSpPr>
                <a:spLocks noChangeShapeType="1"/>
              </p:cNvSpPr>
              <p:nvPr/>
            </p:nvSpPr>
            <p:spPr bwMode="auto">
              <a:xfrm>
                <a:off x="930" y="3521"/>
                <a:ext cx="227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006" name="Line 126"/>
            <p:cNvSpPr>
              <a:spLocks noChangeShapeType="1"/>
            </p:cNvSpPr>
            <p:nvPr/>
          </p:nvSpPr>
          <p:spPr bwMode="auto">
            <a:xfrm flipV="1">
              <a:off x="4921" y="3022"/>
              <a:ext cx="0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7" name="Text Box 127"/>
            <p:cNvSpPr txBox="1">
              <a:spLocks noChangeArrowheads="1"/>
            </p:cNvSpPr>
            <p:nvPr/>
          </p:nvSpPr>
          <p:spPr bwMode="auto">
            <a:xfrm>
              <a:off x="5027" y="3047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008" name="Text Box 128"/>
            <p:cNvSpPr txBox="1">
              <a:spLocks noChangeArrowheads="1"/>
            </p:cNvSpPr>
            <p:nvPr/>
          </p:nvSpPr>
          <p:spPr bwMode="auto">
            <a:xfrm>
              <a:off x="4982" y="3539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009" name="Text Box 129"/>
            <p:cNvSpPr txBox="1">
              <a:spLocks noChangeArrowheads="1"/>
            </p:cNvSpPr>
            <p:nvPr/>
          </p:nvSpPr>
          <p:spPr bwMode="auto">
            <a:xfrm>
              <a:off x="5193" y="3245"/>
              <a:ext cx="24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010" name="Text Box 130"/>
            <p:cNvSpPr txBox="1">
              <a:spLocks noChangeArrowheads="1"/>
            </p:cNvSpPr>
            <p:nvPr/>
          </p:nvSpPr>
          <p:spPr bwMode="auto">
            <a:xfrm>
              <a:off x="3842" y="2595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011" name="Rectangle 131"/>
            <p:cNvSpPr>
              <a:spLocks noChangeArrowheads="1"/>
            </p:cNvSpPr>
            <p:nvPr/>
          </p:nvSpPr>
          <p:spPr bwMode="auto">
            <a:xfrm>
              <a:off x="4856" y="2614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12" name="Rectangle 132"/>
            <p:cNvSpPr>
              <a:spLocks noChangeArrowheads="1"/>
            </p:cNvSpPr>
            <p:nvPr/>
          </p:nvSpPr>
          <p:spPr bwMode="auto">
            <a:xfrm>
              <a:off x="3767" y="2614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13" name="Rectangle 133"/>
            <p:cNvSpPr>
              <a:spLocks noChangeArrowheads="1"/>
            </p:cNvSpPr>
            <p:nvPr/>
          </p:nvSpPr>
          <p:spPr bwMode="auto">
            <a:xfrm>
              <a:off x="2954" y="2614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3017" name="Group 137"/>
            <p:cNvGrpSpPr/>
            <p:nvPr/>
          </p:nvGrpSpPr>
          <p:grpSpPr bwMode="auto">
            <a:xfrm>
              <a:off x="4740" y="3294"/>
              <a:ext cx="363" cy="363"/>
              <a:chOff x="4740" y="3294"/>
              <a:chExt cx="363" cy="363"/>
            </a:xfrm>
          </p:grpSpPr>
          <p:sp>
            <p:nvSpPr>
              <p:cNvPr id="122983" name="Oval 103"/>
              <p:cNvSpPr>
                <a:spLocks noChangeArrowheads="1"/>
              </p:cNvSpPr>
              <p:nvPr/>
            </p:nvSpPr>
            <p:spPr bwMode="auto">
              <a:xfrm>
                <a:off x="4740" y="3294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005" name="Line 125"/>
              <p:cNvSpPr>
                <a:spLocks noChangeShapeType="1"/>
              </p:cNvSpPr>
              <p:nvPr/>
            </p:nvSpPr>
            <p:spPr bwMode="auto">
              <a:xfrm>
                <a:off x="4740" y="3475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3593774" y="2902937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叠加定理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2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/>
              <a:t> 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RC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电路全响应例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2344" name="Object 120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94803" y="4208814"/>
          <a:ext cx="404018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41" name="公式" r:id="rId6" imgW="2298700" imgH="304800" progId="Equation.3">
                  <p:embed/>
                </p:oleObj>
              </mc:Choice>
              <mc:Fallback>
                <p:oleObj name="公式" r:id="rId6" imgW="2298700" imgH="304800" progId="Equation.3">
                  <p:embed/>
                  <p:pic>
                    <p:nvPicPr>
                      <p:cNvPr id="0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803" y="4208814"/>
                        <a:ext cx="4040187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348" name="Group 124"/>
          <p:cNvGrpSpPr/>
          <p:nvPr/>
        </p:nvGrpSpPr>
        <p:grpSpPr bwMode="auto">
          <a:xfrm>
            <a:off x="6082665" y="4066892"/>
            <a:ext cx="5501384" cy="631825"/>
            <a:chOff x="385" y="709"/>
            <a:chExt cx="3554" cy="409"/>
          </a:xfrm>
        </p:grpSpPr>
        <p:sp>
          <p:nvSpPr>
            <p:cNvPr id="52346" name="Text Box 12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85" y="754"/>
              <a:ext cx="924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/>
                <a:t>全响应：</a:t>
              </a:r>
              <a:endParaRPr lang="zh-CN" altLang="en-US"/>
            </a:p>
          </p:txBody>
        </p:sp>
        <p:graphicFrame>
          <p:nvGraphicFramePr>
            <p:cNvPr id="52347" name="Object 123"/>
            <p:cNvGraphicFramePr>
              <a:graphicFrameLocks noChangeAspect="1"/>
            </p:cNvGraphicFramePr>
            <p:nvPr>
              <p:custDataLst>
                <p:tags r:id="rId9"/>
              </p:custDataLst>
            </p:nvPr>
          </p:nvGraphicFramePr>
          <p:xfrm>
            <a:off x="1272" y="709"/>
            <a:ext cx="2667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6042" name="公式" r:id="rId10" imgW="2070100" imgH="342900" progId="Equation.3">
                    <p:embed/>
                  </p:oleObj>
                </mc:Choice>
                <mc:Fallback>
                  <p:oleObj name="公式" r:id="rId10" imgW="2070100" imgH="342900" progId="Equation.3">
                    <p:embed/>
                    <p:pic>
                      <p:nvPicPr>
                        <p:cNvPr id="0" name="Object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2" y="709"/>
                          <a:ext cx="2667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228" name="Object 4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1587502" y="4789805"/>
          <a:ext cx="43338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38" name="公式" r:id="rId13" imgW="2120900" imgH="342900" progId="Equation.3">
                  <p:embed/>
                </p:oleObj>
              </mc:Choice>
              <mc:Fallback>
                <p:oleObj name="公式" r:id="rId13" imgW="2120900" imgH="342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2" y="4789805"/>
                        <a:ext cx="433387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6442410" y="4489450"/>
          <a:ext cx="4022725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39" name="公式" r:id="rId16" imgW="1968500" imgH="609600" progId="Equation.3">
                  <p:embed/>
                </p:oleObj>
              </mc:Choice>
              <mc:Fallback>
                <p:oleObj name="公式" r:id="rId16" imgW="1968500" imgH="609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2410" y="4489450"/>
                        <a:ext cx="4022725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"/>
          <p:cNvSpPr txBox="1"/>
          <p:nvPr>
            <p:custDataLst>
              <p:tags r:id="rId18"/>
            </p:custDataLst>
          </p:nvPr>
        </p:nvSpPr>
        <p:spPr>
          <a:xfrm>
            <a:off x="7583852" y="4877572"/>
            <a:ext cx="4394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45195" y="3355975"/>
            <a:ext cx="571500" cy="521970"/>
            <a:chOff x="13457" y="5285"/>
            <a:chExt cx="900" cy="822"/>
          </a:xfrm>
        </p:grpSpPr>
        <p:sp>
          <p:nvSpPr>
            <p:cNvPr id="52" name="Line 91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14357" y="5511"/>
              <a:ext cx="0" cy="396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54" name="Text Box 92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3457" y="5285"/>
              <a:ext cx="687" cy="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b="0" i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52298" name="Object 74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1589105" y="5585460"/>
          <a:ext cx="73882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40" name="公式" r:id="rId22" imgW="3606800" imgH="342900" progId="Equation.3">
                  <p:embed/>
                </p:oleObj>
              </mc:Choice>
              <mc:Fallback>
                <p:oleObj name="公式" r:id="rId22" imgW="3606800" imgH="342900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105" y="5585460"/>
                        <a:ext cx="738822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3"/>
          <p:cNvSpPr txBox="1"/>
          <p:nvPr>
            <p:custDataLst>
              <p:tags r:id="rId24"/>
            </p:custDataLst>
          </p:nvPr>
        </p:nvSpPr>
        <p:spPr>
          <a:xfrm>
            <a:off x="3140796" y="6236692"/>
            <a:ext cx="64916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用“零输入响应</a:t>
            </a:r>
            <a:r>
              <a:rPr lang="en-US" altLang="zh-CN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+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零状态响应”解如何？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2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2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5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5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5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1" grpId="0" bldLvl="0" animBg="1"/>
      <p:bldP spid="122892" grpId="0" bldLvl="0" animBg="1" autoUpdateAnimBg="0"/>
      <p:bldP spid="122893" grpId="0" bldLvl="0" animBg="1" autoUpdateAnimBg="0"/>
      <p:bldP spid="122894" grpId="0" bldLvl="0" animBg="1"/>
      <p:bldP spid="122979" grpId="0" bldLvl="0" animBg="1"/>
      <p:bldP spid="2" grpId="0"/>
      <p:bldP spid="4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1202374" y="1553529"/>
            <a:ext cx="540067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>
                <a:solidFill>
                  <a:schemeClr val="bg1"/>
                </a:solidFill>
                <a:latin typeface="楷体_GB2312" pitchFamily="49" charset="-122"/>
              </a:rPr>
              <a:t>3. </a:t>
            </a:r>
            <a:r>
              <a:rPr kumimoji="1" lang="zh-CN" altLang="en-US" sz="3200">
                <a:solidFill>
                  <a:schemeClr val="bg1"/>
                </a:solidFill>
                <a:latin typeface="楷体_GB2312" pitchFamily="49" charset="-122"/>
              </a:rPr>
              <a:t>三要素法分析一阶电路</a:t>
            </a:r>
            <a:endParaRPr kumimoji="1" lang="zh-CN" altLang="en-US" sz="320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1991678" y="2201069"/>
            <a:ext cx="69754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一阶电路的数学模型是一阶线性微分方程：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51208" name="Object 8"/>
          <p:cNvGraphicFramePr>
            <a:graphicFrameLocks noChangeAspect="1"/>
          </p:cNvGraphicFramePr>
          <p:nvPr/>
        </p:nvGraphicFramePr>
        <p:xfrm>
          <a:off x="5656280" y="3570639"/>
          <a:ext cx="34750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9" name="公式" r:id="rId1" imgW="1816100" imgH="469900" progId="Equation.3">
                  <p:embed/>
                </p:oleObj>
              </mc:Choice>
              <mc:Fallback>
                <p:oleObj name="公式" r:id="rId1" imgW="1816100" imgH="469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280" y="3570639"/>
                        <a:ext cx="34750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2135205" y="4644867"/>
            <a:ext cx="223202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令</a:t>
            </a:r>
            <a:r>
              <a: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1210" name="Object 10"/>
          <p:cNvGraphicFramePr>
            <a:graphicFrameLocks noChangeAspect="1"/>
          </p:cNvGraphicFramePr>
          <p:nvPr/>
        </p:nvGraphicFramePr>
        <p:xfrm>
          <a:off x="4051301" y="4578668"/>
          <a:ext cx="362902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0" name="公式" r:id="rId3" imgW="1917700" imgH="419100" progId="Equation.3">
                  <p:embed/>
                </p:oleObj>
              </mc:Choice>
              <mc:Fallback>
                <p:oleObj name="公式" r:id="rId3" imgW="1917700" imgH="4191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301" y="4578668"/>
                        <a:ext cx="3629025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1" name="Object 11"/>
          <p:cNvGraphicFramePr>
            <a:graphicFrameLocks noChangeAspect="1"/>
          </p:cNvGraphicFramePr>
          <p:nvPr/>
        </p:nvGraphicFramePr>
        <p:xfrm>
          <a:off x="4038617" y="5442268"/>
          <a:ext cx="3395663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1" name="公式" r:id="rId5" imgW="1917700" imgH="419100" progId="Equation.3">
                  <p:embed/>
                </p:oleObj>
              </mc:Choice>
              <mc:Fallback>
                <p:oleObj name="公式" r:id="rId5" imgW="19177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17" y="5442268"/>
                        <a:ext cx="3395663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4" name="Object 14"/>
          <p:cNvGraphicFramePr>
            <a:graphicFrameLocks noChangeAspect="1"/>
          </p:cNvGraphicFramePr>
          <p:nvPr/>
        </p:nvGraphicFramePr>
        <p:xfrm>
          <a:off x="3551874" y="2762885"/>
          <a:ext cx="2382837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2" name="公式" r:id="rId7" imgW="1308100" imgH="660400" progId="Equation.3">
                  <p:embed/>
                </p:oleObj>
              </mc:Choice>
              <mc:Fallback>
                <p:oleObj name="公式" r:id="rId7" imgW="1308100" imgH="660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874" y="2762885"/>
                        <a:ext cx="2382837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5" name="Text Box 15"/>
          <p:cNvSpPr txBox="1">
            <a:spLocks noChangeArrowheads="1"/>
          </p:cNvSpPr>
          <p:nvPr/>
        </p:nvSpPr>
        <p:spPr bwMode="auto">
          <a:xfrm>
            <a:off x="2135212" y="3913983"/>
            <a:ext cx="34004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其解答一般形式为：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51216" name="Line 16"/>
          <p:cNvSpPr>
            <a:spLocks noChangeShapeType="1"/>
          </p:cNvSpPr>
          <p:nvPr/>
        </p:nvSpPr>
        <p:spPr bwMode="auto">
          <a:xfrm>
            <a:off x="2927350" y="5802630"/>
            <a:ext cx="863600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230" name="Group 30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51231" name="Picture 31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232" name="Text Box 32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1233" name="Group 33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51234" name="Picture 34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235" name="Text Box 35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51239" name="AutoShape 39"/>
          <p:cNvSpPr>
            <a:spLocks noChangeArrowheads="1"/>
          </p:cNvSpPr>
          <p:nvPr/>
        </p:nvSpPr>
        <p:spPr bwMode="auto">
          <a:xfrm>
            <a:off x="7445749" y="2790345"/>
            <a:ext cx="1332706" cy="647700"/>
          </a:xfrm>
          <a:prstGeom prst="wedgeEllipseCallout">
            <a:avLst>
              <a:gd name="adj1" fmla="val -39926"/>
              <a:gd name="adj2" fmla="val 109583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特解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1240" name="Group 40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51241" name="Picture 41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242" name="Text Box 42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480949" y="290462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不是求导数！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三要素法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1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5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1" dur="500"/>
                                        <p:tgtEl>
                                          <p:spTgt spid="5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bldLvl="0" animBg="1"/>
      <p:bldP spid="51207" grpId="0" autoUpdateAnimBg="0" uiExpand="1" build="p"/>
      <p:bldP spid="51209" grpId="0" autoUpdateAnimBg="0" uiExpand="1" build="p"/>
      <p:bldP spid="51215" grpId="0" bldLvl="0" animBg="1" autoUpdateAnimBg="0"/>
      <p:bldP spid="51216" grpId="0" bldLvl="0" animBg="1"/>
      <p:bldP spid="51239" grpId="0" bldLvl="0" animBg="1"/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907" name="Object 3"/>
          <p:cNvGraphicFramePr>
            <a:graphicFrameLocks noChangeAspect="1"/>
          </p:cNvGraphicFramePr>
          <p:nvPr/>
        </p:nvGraphicFramePr>
        <p:xfrm>
          <a:off x="2617788" y="1410052"/>
          <a:ext cx="6862762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64" name="公式" r:id="rId1" imgW="2349500" imgH="355600" progId="Equation.3">
                  <p:embed/>
                </p:oleObj>
              </mc:Choice>
              <mc:Fallback>
                <p:oleObj name="公式" r:id="rId1" imgW="2349500" imgH="355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1410052"/>
                        <a:ext cx="6862762" cy="10366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6699"/>
                          </a:gs>
                          <a:gs pos="50000">
                            <a:schemeClr val="bg1"/>
                          </a:gs>
                          <a:gs pos="100000">
                            <a:srgbClr val="FF6699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8" name="Object 4"/>
          <p:cNvGraphicFramePr>
            <a:graphicFrameLocks noChangeAspect="1"/>
          </p:cNvGraphicFramePr>
          <p:nvPr/>
        </p:nvGraphicFramePr>
        <p:xfrm>
          <a:off x="1919607" y="3983072"/>
          <a:ext cx="4102100" cy="170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65" name="公式" r:id="rId3" imgW="2641600" imgH="1104900" progId="Equation.3">
                  <p:embed/>
                </p:oleObj>
              </mc:Choice>
              <mc:Fallback>
                <p:oleObj name="公式" r:id="rId3" imgW="2641600" imgH="1104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607" y="3983072"/>
                        <a:ext cx="4102100" cy="170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7" name="Text Box 13" descr="绿色大理石"/>
          <p:cNvSpPr txBox="1">
            <a:spLocks noChangeArrowheads="1"/>
          </p:cNvSpPr>
          <p:nvPr/>
        </p:nvSpPr>
        <p:spPr bwMode="auto">
          <a:xfrm>
            <a:off x="2497589" y="5636169"/>
            <a:ext cx="8316912" cy="60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1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 smtClean="0"/>
              <a:t>分析</a:t>
            </a:r>
            <a:r>
              <a:rPr lang="zh-CN" altLang="en-US" dirty="0"/>
              <a:t>一阶电路问题转为求解电路的三个要素的问题。</a:t>
            </a:r>
            <a:endParaRPr lang="zh-CN" altLang="en-US" dirty="0"/>
          </a:p>
        </p:txBody>
      </p:sp>
      <p:sp>
        <p:nvSpPr>
          <p:cNvPr id="123918" name="Text Box 14"/>
          <p:cNvSpPr txBox="1">
            <a:spLocks noChangeArrowheads="1"/>
          </p:cNvSpPr>
          <p:nvPr/>
        </p:nvSpPr>
        <p:spPr bwMode="auto">
          <a:xfrm>
            <a:off x="6241115" y="4580289"/>
            <a:ext cx="3455987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_GB2312" pitchFamily="49" charset="-122"/>
              </a:rPr>
              <a:t>用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>
                <a:latin typeface="楷体_GB2312" pitchFamily="49" charset="-122"/>
              </a:rPr>
              <a:t>等效电路求解</a:t>
            </a:r>
            <a:endParaRPr lang="zh-CN" altLang="en-US">
              <a:latin typeface="楷体_GB2312" pitchFamily="49" charset="-122"/>
            </a:endParaRPr>
          </a:p>
        </p:txBody>
      </p:sp>
      <p:sp>
        <p:nvSpPr>
          <p:cNvPr id="123919" name="Text Box 15"/>
          <p:cNvSpPr txBox="1">
            <a:spLocks noChangeArrowheads="1"/>
          </p:cNvSpPr>
          <p:nvPr/>
        </p:nvSpPr>
        <p:spPr bwMode="auto">
          <a:xfrm>
            <a:off x="6241098" y="4003993"/>
            <a:ext cx="40322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_GB2312" pitchFamily="49" charset="-122"/>
              </a:rPr>
              <a:t>用</a:t>
            </a: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b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∞</a:t>
            </a:r>
            <a:r>
              <a:rPr lang="zh-CN" altLang="en-US">
                <a:latin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的稳态</a:t>
            </a:r>
            <a:r>
              <a:rPr lang="zh-CN" altLang="en-US">
                <a:latin typeface="楷体_GB2312" pitchFamily="49" charset="-122"/>
              </a:rPr>
              <a:t>电路求解</a:t>
            </a:r>
            <a:endParaRPr lang="zh-CN" altLang="en-US">
              <a:latin typeface="楷体_GB2312" pitchFamily="49" charset="-122"/>
            </a:endParaRPr>
          </a:p>
        </p:txBody>
      </p:sp>
      <p:sp>
        <p:nvSpPr>
          <p:cNvPr id="123920" name="Line 16"/>
          <p:cNvSpPr>
            <a:spLocks noChangeShapeType="1"/>
          </p:cNvSpPr>
          <p:nvPr/>
        </p:nvSpPr>
        <p:spPr bwMode="auto">
          <a:xfrm>
            <a:off x="5593398" y="4291330"/>
            <a:ext cx="576262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21" name="Line 17"/>
          <p:cNvSpPr>
            <a:spLocks noChangeShapeType="1"/>
          </p:cNvSpPr>
          <p:nvPr/>
        </p:nvSpPr>
        <p:spPr bwMode="auto">
          <a:xfrm>
            <a:off x="5664852" y="4796155"/>
            <a:ext cx="576263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3925" name="Group 2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23926" name="Picture 22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27" name="Text Box 2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23928" name="Group 2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23929" name="Picture 25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30" name="Text Box 2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23937" name="Group 33"/>
          <p:cNvGrpSpPr/>
          <p:nvPr/>
        </p:nvGrpSpPr>
        <p:grpSpPr bwMode="auto">
          <a:xfrm>
            <a:off x="1347154" y="2561274"/>
            <a:ext cx="5988050" cy="587375"/>
            <a:chOff x="431" y="1071"/>
            <a:chExt cx="3772" cy="370"/>
          </a:xfrm>
        </p:grpSpPr>
        <p:sp>
          <p:nvSpPr>
            <p:cNvPr id="123931" name="Rectangle 27"/>
            <p:cNvSpPr>
              <a:spLocks noChangeArrowheads="1"/>
            </p:cNvSpPr>
            <p:nvPr/>
          </p:nvSpPr>
          <p:spPr bwMode="auto">
            <a:xfrm>
              <a:off x="431" y="1071"/>
              <a:ext cx="135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/>
                <a:t>直流激励时：</a:t>
              </a:r>
              <a:endParaRPr lang="zh-CN" altLang="en-US"/>
            </a:p>
          </p:txBody>
        </p:sp>
        <p:graphicFrame>
          <p:nvGraphicFramePr>
            <p:cNvPr id="123934" name="Object 30"/>
            <p:cNvGraphicFramePr>
              <a:graphicFrameLocks noChangeAspect="1"/>
            </p:cNvGraphicFramePr>
            <p:nvPr/>
          </p:nvGraphicFramePr>
          <p:xfrm>
            <a:off x="1787" y="1081"/>
            <a:ext cx="241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766" name="Equation" r:id="rId6" imgW="2032000" imgH="304800" progId="Equation.DSMT4">
                    <p:embed/>
                  </p:oleObj>
                </mc:Choice>
                <mc:Fallback>
                  <p:oleObj name="Equation" r:id="rId6" imgW="2032000" imgH="3048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7" y="1081"/>
                          <a:ext cx="2416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3940" name="Group 36"/>
          <p:cNvGrpSpPr/>
          <p:nvPr/>
        </p:nvGrpSpPr>
        <p:grpSpPr bwMode="auto">
          <a:xfrm>
            <a:off x="4360562" y="2491456"/>
            <a:ext cx="6697663" cy="1387476"/>
            <a:chOff x="476" y="1208"/>
            <a:chExt cx="4219" cy="874"/>
          </a:xfrm>
        </p:grpSpPr>
        <p:sp>
          <p:nvSpPr>
            <p:cNvPr id="123935" name="Line 31"/>
            <p:cNvSpPr>
              <a:spLocks noChangeShapeType="1"/>
            </p:cNvSpPr>
            <p:nvPr/>
          </p:nvSpPr>
          <p:spPr bwMode="auto">
            <a:xfrm>
              <a:off x="476" y="1888"/>
              <a:ext cx="408" cy="0"/>
            </a:xfrm>
            <a:prstGeom prst="line">
              <a:avLst/>
            </a:prstGeom>
            <a:noFill/>
            <a:ln w="76200">
              <a:solidFill>
                <a:srgbClr val="0099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3936" name="Object 32"/>
            <p:cNvGraphicFramePr>
              <a:graphicFrameLocks noChangeAspect="1"/>
            </p:cNvGraphicFramePr>
            <p:nvPr/>
          </p:nvGraphicFramePr>
          <p:xfrm>
            <a:off x="1202" y="1509"/>
            <a:ext cx="3493" cy="5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767" name="Equation" r:id="rId8" imgW="2781300" imgH="457200" progId="Equation.DSMT4">
                    <p:embed/>
                  </p:oleObj>
                </mc:Choice>
                <mc:Fallback>
                  <p:oleObj name="Equation" r:id="rId8" imgW="2781300" imgH="45720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1509"/>
                          <a:ext cx="3493" cy="5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1">
                                <a:gsLst>
                                  <a:gs pos="0">
                                    <a:srgbClr val="FF6699"/>
                                  </a:gs>
                                  <a:gs pos="100000">
                                    <a:schemeClr val="bg1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938" name="AutoShape 34"/>
            <p:cNvSpPr/>
            <p:nvPr/>
          </p:nvSpPr>
          <p:spPr bwMode="auto">
            <a:xfrm rot="5400000">
              <a:off x="3390" y="970"/>
              <a:ext cx="226" cy="1339"/>
            </a:xfrm>
            <a:prstGeom prst="leftBrace">
              <a:avLst>
                <a:gd name="adj1" fmla="val 60214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939" name="Text Box 35"/>
            <p:cNvSpPr txBox="1">
              <a:spLocks noChangeArrowheads="1"/>
            </p:cNvSpPr>
            <p:nvPr/>
          </p:nvSpPr>
          <p:spPr bwMode="auto">
            <a:xfrm>
              <a:off x="3380" y="1208"/>
              <a:ext cx="45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  <a:endParaRPr lang="en-US" altLang="zh-CN" sz="320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123941" name="Group 37"/>
          <p:cNvGrpSpPr/>
          <p:nvPr/>
        </p:nvGrpSpPr>
        <p:grpSpPr bwMode="auto">
          <a:xfrm>
            <a:off x="770192" y="5443855"/>
            <a:ext cx="1643064" cy="850900"/>
            <a:chOff x="385" y="3022"/>
            <a:chExt cx="1035" cy="536"/>
          </a:xfrm>
        </p:grpSpPr>
        <p:pic>
          <p:nvPicPr>
            <p:cNvPr id="123942" name="Picture 38" descr="12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43" name="Text Box 39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3200" b="0" dirty="0">
                  <a:solidFill>
                    <a:srgbClr val="FA7748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rPr>
                <a:t>注意</a:t>
              </a:r>
              <a:endParaRPr kumimoji="1" lang="zh-CN" altLang="en-US" sz="3200" b="0" dirty="0">
                <a:solidFill>
                  <a:srgbClr val="FA7748"/>
                </a:solidFill>
                <a:latin typeface="Times New Roman" panose="02020603050405020304" pitchFamily="18" charset="0"/>
                <a:ea typeface="华文行楷" panose="02010800040101010101" pitchFamily="2" charset="-122"/>
              </a:endParaRPr>
            </a:p>
          </p:txBody>
        </p:sp>
      </p:grpSp>
      <p:grpSp>
        <p:nvGrpSpPr>
          <p:cNvPr id="123944" name="Group 40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23945" name="Picture 41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46" name="Text Box 42">
              <a:hlinkClick r:id="rId11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三要素法续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3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3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2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3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3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23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3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3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7" grpId="0" bldLvl="0" animBg="1"/>
      <p:bldP spid="123918" grpId="0" bldLvl="0" animBg="1"/>
      <p:bldP spid="123919" grpId="0" bldLvl="0" animBg="1"/>
      <p:bldP spid="123920" grpId="0" bldLvl="0" animBg="1"/>
      <p:bldP spid="123921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11" name="Object 35"/>
          <p:cNvGraphicFramePr>
            <a:graphicFrameLocks noChangeAspect="1"/>
          </p:cNvGraphicFramePr>
          <p:nvPr/>
        </p:nvGraphicFramePr>
        <p:xfrm>
          <a:off x="1706580" y="1979329"/>
          <a:ext cx="345598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88" name="公式" r:id="rId1" imgW="2032000" imgH="355600" progId="Equation.3">
                  <p:embed/>
                </p:oleObj>
              </mc:Choice>
              <mc:Fallback>
                <p:oleObj name="公式" r:id="rId1" imgW="2032000" imgH="355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80" y="1979329"/>
                        <a:ext cx="345598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2" name="Object 36"/>
          <p:cNvGraphicFramePr>
            <a:graphicFrameLocks noChangeAspect="1"/>
          </p:cNvGraphicFramePr>
          <p:nvPr/>
        </p:nvGraphicFramePr>
        <p:xfrm>
          <a:off x="1705293" y="2438083"/>
          <a:ext cx="435451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89" name="Equation" r:id="rId3" imgW="2324100" imgH="520700" progId="Equation.DSMT4">
                  <p:embed/>
                </p:oleObj>
              </mc:Choice>
              <mc:Fallback>
                <p:oleObj name="Equation" r:id="rId3" imgW="2324100" imgH="5207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5293" y="2438083"/>
                        <a:ext cx="4354512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3" name="Object 37"/>
          <p:cNvGraphicFramePr>
            <a:graphicFrameLocks noChangeAspect="1"/>
          </p:cNvGraphicFramePr>
          <p:nvPr/>
        </p:nvGraphicFramePr>
        <p:xfrm>
          <a:off x="1680545" y="3416939"/>
          <a:ext cx="3398837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90" name="公式" r:id="rId5" imgW="2095500" imgH="609600" progId="Equation.3">
                  <p:embed/>
                </p:oleObj>
              </mc:Choice>
              <mc:Fallback>
                <p:oleObj name="公式" r:id="rId5" imgW="2095500" imgH="6096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0545" y="3416939"/>
                        <a:ext cx="3398837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14" name="Object 38"/>
          <p:cNvGraphicFramePr>
            <a:graphicFrameLocks noChangeAspect="1"/>
          </p:cNvGraphicFramePr>
          <p:nvPr/>
        </p:nvGraphicFramePr>
        <p:xfrm>
          <a:off x="1633872" y="5020344"/>
          <a:ext cx="507047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91" name="Equation" r:id="rId7" imgW="2730500" imgH="609600" progId="Equation.DSMT4">
                  <p:embed/>
                </p:oleObj>
              </mc:Choice>
              <mc:Fallback>
                <p:oleObj name="Equation" r:id="rId7" imgW="2730500" imgH="6096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872" y="5020344"/>
                        <a:ext cx="5070475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771208" y="1309846"/>
            <a:ext cx="143986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4-3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215" name="Text Box 39"/>
          <p:cNvSpPr txBox="1">
            <a:spLocks noChangeArrowheads="1"/>
          </p:cNvSpPr>
          <p:nvPr/>
        </p:nvSpPr>
        <p:spPr bwMode="auto">
          <a:xfrm>
            <a:off x="1852295" y="1335405"/>
            <a:ext cx="636524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>
                <a:latin typeface="楷体_GB2312" pitchFamily="49" charset="-122"/>
              </a:rPr>
              <a:t>已知：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</a:rPr>
              <a:t>=0</a:t>
            </a:r>
            <a:r>
              <a:rPr kumimoji="1" lang="en-US" altLang="zh-CN" sz="3200" b="0"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楷体_GB2312" pitchFamily="49" charset="-122"/>
              </a:rPr>
              <a:t>时合开关，求换路后的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3200" b="0">
                <a:latin typeface="Times New Roman" panose="02020603050405020304" pitchFamily="18" charset="0"/>
              </a:rPr>
              <a:t>。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50216" name="Text Box 40"/>
          <p:cNvSpPr txBox="1">
            <a:spLocks noChangeArrowheads="1"/>
          </p:cNvSpPr>
          <p:nvPr/>
        </p:nvSpPr>
        <p:spPr bwMode="auto">
          <a:xfrm>
            <a:off x="916466" y="1990884"/>
            <a:ext cx="540385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0217" name="Group 41"/>
          <p:cNvGrpSpPr/>
          <p:nvPr/>
        </p:nvGrpSpPr>
        <p:grpSpPr bwMode="auto">
          <a:xfrm>
            <a:off x="8049895" y="3241238"/>
            <a:ext cx="3534082" cy="2339802"/>
            <a:chOff x="3237" y="1270"/>
            <a:chExt cx="2226" cy="1481"/>
          </a:xfrm>
        </p:grpSpPr>
        <p:sp>
          <p:nvSpPr>
            <p:cNvPr id="50218" name="Line 42"/>
            <p:cNvSpPr>
              <a:spLocks noChangeShapeType="1"/>
            </p:cNvSpPr>
            <p:nvPr/>
          </p:nvSpPr>
          <p:spPr bwMode="auto">
            <a:xfrm>
              <a:off x="3735" y="2420"/>
              <a:ext cx="172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19" name="Line 43"/>
            <p:cNvSpPr>
              <a:spLocks noChangeShapeType="1"/>
            </p:cNvSpPr>
            <p:nvPr/>
          </p:nvSpPr>
          <p:spPr bwMode="auto">
            <a:xfrm flipV="1">
              <a:off x="3872" y="1275"/>
              <a:ext cx="7" cy="138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20" name="Line 44"/>
            <p:cNvSpPr>
              <a:spLocks noChangeShapeType="1"/>
            </p:cNvSpPr>
            <p:nvPr/>
          </p:nvSpPr>
          <p:spPr bwMode="auto">
            <a:xfrm>
              <a:off x="3879" y="2180"/>
              <a:ext cx="1440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21" name="Freeform 45"/>
            <p:cNvSpPr/>
            <p:nvPr/>
          </p:nvSpPr>
          <p:spPr bwMode="auto">
            <a:xfrm>
              <a:off x="3879" y="1604"/>
              <a:ext cx="1354" cy="518"/>
            </a:xfrm>
            <a:custGeom>
              <a:avLst/>
              <a:gdLst>
                <a:gd name="T0" fmla="*/ 0 w 1354"/>
                <a:gd name="T1" fmla="*/ 0 h 518"/>
                <a:gd name="T2" fmla="*/ 144 w 1354"/>
                <a:gd name="T3" fmla="*/ 240 h 518"/>
                <a:gd name="T4" fmla="*/ 384 w 1354"/>
                <a:gd name="T5" fmla="*/ 384 h 518"/>
                <a:gd name="T6" fmla="*/ 816 w 1354"/>
                <a:gd name="T7" fmla="*/ 480 h 518"/>
                <a:gd name="T8" fmla="*/ 1354 w 1354"/>
                <a:gd name="T9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4" h="518">
                  <a:moveTo>
                    <a:pt x="0" y="0"/>
                  </a:moveTo>
                  <a:cubicBezTo>
                    <a:pt x="40" y="88"/>
                    <a:pt x="80" y="176"/>
                    <a:pt x="144" y="240"/>
                  </a:cubicBezTo>
                  <a:cubicBezTo>
                    <a:pt x="208" y="304"/>
                    <a:pt x="272" y="344"/>
                    <a:pt x="384" y="384"/>
                  </a:cubicBezTo>
                  <a:cubicBezTo>
                    <a:pt x="496" y="424"/>
                    <a:pt x="654" y="458"/>
                    <a:pt x="816" y="480"/>
                  </a:cubicBezTo>
                  <a:cubicBezTo>
                    <a:pt x="978" y="502"/>
                    <a:pt x="1242" y="510"/>
                    <a:pt x="1354" y="518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22" name="Text Box 46"/>
            <p:cNvSpPr txBox="1">
              <a:spLocks noChangeArrowheads="1"/>
            </p:cNvSpPr>
            <p:nvPr/>
          </p:nvSpPr>
          <p:spPr bwMode="auto">
            <a:xfrm>
              <a:off x="5219" y="2382"/>
              <a:ext cx="186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3" name="Text Box 47"/>
            <p:cNvSpPr txBox="1">
              <a:spLocks noChangeArrowheads="1"/>
            </p:cNvSpPr>
            <p:nvPr/>
          </p:nvSpPr>
          <p:spPr bwMode="auto">
            <a:xfrm>
              <a:off x="3969" y="1270"/>
              <a:ext cx="37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4" name="Text Box 48"/>
            <p:cNvSpPr txBox="1">
              <a:spLocks noChangeArrowheads="1"/>
            </p:cNvSpPr>
            <p:nvPr/>
          </p:nvSpPr>
          <p:spPr bwMode="auto">
            <a:xfrm>
              <a:off x="3384" y="1374"/>
              <a:ext cx="22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5" name="Text Box 49"/>
            <p:cNvSpPr txBox="1">
              <a:spLocks noChangeArrowheads="1"/>
            </p:cNvSpPr>
            <p:nvPr/>
          </p:nvSpPr>
          <p:spPr bwMode="auto">
            <a:xfrm>
              <a:off x="4229" y="1291"/>
              <a:ext cx="53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sz="2400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(V)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6" name="Text Box 50"/>
            <p:cNvSpPr txBox="1">
              <a:spLocks noChangeArrowheads="1"/>
            </p:cNvSpPr>
            <p:nvPr/>
          </p:nvSpPr>
          <p:spPr bwMode="auto">
            <a:xfrm>
              <a:off x="3237" y="1982"/>
              <a:ext cx="61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0.667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7" name="Text Box 51"/>
            <p:cNvSpPr txBox="1">
              <a:spLocks noChangeArrowheads="1"/>
            </p:cNvSpPr>
            <p:nvPr/>
          </p:nvSpPr>
          <p:spPr bwMode="auto">
            <a:xfrm>
              <a:off x="3620" y="2473"/>
              <a:ext cx="23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28" name="Line 52"/>
            <p:cNvSpPr>
              <a:spLocks noChangeShapeType="1"/>
            </p:cNvSpPr>
            <p:nvPr/>
          </p:nvSpPr>
          <p:spPr bwMode="auto">
            <a:xfrm>
              <a:off x="3636" y="1609"/>
              <a:ext cx="2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50231" name="Object 55"/>
          <p:cNvGraphicFramePr>
            <a:graphicFrameLocks noChangeAspect="1"/>
          </p:cNvGraphicFramePr>
          <p:nvPr/>
        </p:nvGraphicFramePr>
        <p:xfrm>
          <a:off x="1616394" y="4005614"/>
          <a:ext cx="59944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92" name="Equation" r:id="rId9" imgW="2895600" imgH="457200" progId="Equation.DSMT4">
                  <p:embed/>
                </p:oleObj>
              </mc:Choice>
              <mc:Fallback>
                <p:oleObj name="Equation" r:id="rId9" imgW="2895600" imgH="457200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394" y="4005614"/>
                        <a:ext cx="59944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236" name="Group 60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50237" name="Picture 61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38" name="Text Box 62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0239" name="Group 63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50240" name="Picture 64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41" name="Text Box 65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50275" name="Group 99"/>
          <p:cNvGrpSpPr/>
          <p:nvPr/>
        </p:nvGrpSpPr>
        <p:grpSpPr bwMode="auto">
          <a:xfrm>
            <a:off x="8019750" y="1269049"/>
            <a:ext cx="3482975" cy="1671637"/>
            <a:chOff x="521" y="709"/>
            <a:chExt cx="2194" cy="1053"/>
          </a:xfrm>
        </p:grpSpPr>
        <p:sp>
          <p:nvSpPr>
            <p:cNvPr id="50246" name="Line 70"/>
            <p:cNvSpPr>
              <a:spLocks noChangeShapeType="1"/>
            </p:cNvSpPr>
            <p:nvPr/>
          </p:nvSpPr>
          <p:spPr bwMode="auto">
            <a:xfrm flipV="1">
              <a:off x="702" y="845"/>
              <a:ext cx="0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48" name="Line 72"/>
            <p:cNvSpPr>
              <a:spLocks noChangeShapeType="1"/>
            </p:cNvSpPr>
            <p:nvPr/>
          </p:nvSpPr>
          <p:spPr bwMode="auto">
            <a:xfrm>
              <a:off x="1882" y="845"/>
              <a:ext cx="0" cy="4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49" name="Line 73"/>
            <p:cNvSpPr>
              <a:spLocks noChangeShapeType="1"/>
            </p:cNvSpPr>
            <p:nvPr/>
          </p:nvSpPr>
          <p:spPr bwMode="auto">
            <a:xfrm>
              <a:off x="1882" y="1343"/>
              <a:ext cx="0" cy="4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50" name="Line 74"/>
            <p:cNvSpPr>
              <a:spLocks noChangeShapeType="1"/>
            </p:cNvSpPr>
            <p:nvPr/>
          </p:nvSpPr>
          <p:spPr bwMode="auto">
            <a:xfrm>
              <a:off x="2653" y="845"/>
              <a:ext cx="0" cy="9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51" name="Rectangle 75"/>
            <p:cNvSpPr>
              <a:spLocks noChangeArrowheads="1"/>
            </p:cNvSpPr>
            <p:nvPr/>
          </p:nvSpPr>
          <p:spPr bwMode="auto">
            <a:xfrm>
              <a:off x="2588" y="111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0252" name="Group 76"/>
            <p:cNvGrpSpPr/>
            <p:nvPr/>
          </p:nvGrpSpPr>
          <p:grpSpPr bwMode="auto">
            <a:xfrm>
              <a:off x="1746" y="1253"/>
              <a:ext cx="272" cy="91"/>
              <a:chOff x="930" y="3430"/>
              <a:chExt cx="227" cy="91"/>
            </a:xfrm>
          </p:grpSpPr>
          <p:sp>
            <p:nvSpPr>
              <p:cNvPr id="50253" name="Line 77"/>
              <p:cNvSpPr>
                <a:spLocks noChangeShapeType="1"/>
              </p:cNvSpPr>
              <p:nvPr/>
            </p:nvSpPr>
            <p:spPr bwMode="auto">
              <a:xfrm>
                <a:off x="930" y="3430"/>
                <a:ext cx="227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54" name="Line 78"/>
              <p:cNvSpPr>
                <a:spLocks noChangeShapeType="1"/>
              </p:cNvSpPr>
              <p:nvPr/>
            </p:nvSpPr>
            <p:spPr bwMode="auto">
              <a:xfrm>
                <a:off x="930" y="3521"/>
                <a:ext cx="227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255" name="Line 79"/>
            <p:cNvSpPr>
              <a:spLocks noChangeShapeType="1"/>
            </p:cNvSpPr>
            <p:nvPr/>
          </p:nvSpPr>
          <p:spPr bwMode="auto">
            <a:xfrm flipV="1">
              <a:off x="703" y="855"/>
              <a:ext cx="0" cy="31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56" name="Line 80"/>
            <p:cNvSpPr>
              <a:spLocks noChangeShapeType="1"/>
            </p:cNvSpPr>
            <p:nvPr/>
          </p:nvSpPr>
          <p:spPr bwMode="auto">
            <a:xfrm>
              <a:off x="702" y="845"/>
              <a:ext cx="154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0273" name="Group 97"/>
            <p:cNvGrpSpPr/>
            <p:nvPr/>
          </p:nvGrpSpPr>
          <p:grpSpPr bwMode="auto">
            <a:xfrm>
              <a:off x="521" y="1183"/>
              <a:ext cx="363" cy="363"/>
              <a:chOff x="521" y="1071"/>
              <a:chExt cx="363" cy="363"/>
            </a:xfrm>
          </p:grpSpPr>
          <p:sp>
            <p:nvSpPr>
              <p:cNvPr id="50247" name="Oval 71"/>
              <p:cNvSpPr>
                <a:spLocks noChangeArrowheads="1"/>
              </p:cNvSpPr>
              <p:nvPr/>
            </p:nvSpPr>
            <p:spPr bwMode="auto">
              <a:xfrm>
                <a:off x="521" y="1071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257" name="Line 81"/>
              <p:cNvSpPr>
                <a:spLocks noChangeShapeType="1"/>
              </p:cNvSpPr>
              <p:nvPr/>
            </p:nvSpPr>
            <p:spPr bwMode="auto">
              <a:xfrm>
                <a:off x="521" y="1253"/>
                <a:ext cx="363" cy="0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0258" name="Line 82"/>
            <p:cNvSpPr>
              <a:spLocks noChangeShapeType="1"/>
            </p:cNvSpPr>
            <p:nvPr/>
          </p:nvSpPr>
          <p:spPr bwMode="auto">
            <a:xfrm>
              <a:off x="702" y="1752"/>
              <a:ext cx="195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59" name="Line 83"/>
            <p:cNvSpPr>
              <a:spLocks noChangeShapeType="1"/>
            </p:cNvSpPr>
            <p:nvPr/>
          </p:nvSpPr>
          <p:spPr bwMode="auto">
            <a:xfrm>
              <a:off x="1201" y="845"/>
              <a:ext cx="9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60" name="Text Box 84"/>
            <p:cNvSpPr txBox="1">
              <a:spLocks noChangeArrowheads="1"/>
            </p:cNvSpPr>
            <p:nvPr/>
          </p:nvSpPr>
          <p:spPr bwMode="auto">
            <a:xfrm>
              <a:off x="703" y="934"/>
              <a:ext cx="45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0261" name="Text Box 85"/>
            <p:cNvSpPr txBox="1">
              <a:spLocks noChangeArrowheads="1"/>
            </p:cNvSpPr>
            <p:nvPr/>
          </p:nvSpPr>
          <p:spPr bwMode="auto">
            <a:xfrm>
              <a:off x="1239" y="962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2" name="Line 86"/>
            <p:cNvSpPr>
              <a:spLocks noChangeShapeType="1"/>
            </p:cNvSpPr>
            <p:nvPr/>
          </p:nvSpPr>
          <p:spPr bwMode="auto">
            <a:xfrm flipV="1">
              <a:off x="2200" y="845"/>
              <a:ext cx="240" cy="1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63" name="Line 87"/>
            <p:cNvSpPr>
              <a:spLocks noChangeShapeType="1"/>
            </p:cNvSpPr>
            <p:nvPr/>
          </p:nvSpPr>
          <p:spPr bwMode="auto">
            <a:xfrm>
              <a:off x="2413" y="845"/>
              <a:ext cx="24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64" name="Line 88"/>
            <p:cNvSpPr>
              <a:spLocks noChangeShapeType="1"/>
            </p:cNvSpPr>
            <p:nvPr/>
          </p:nvSpPr>
          <p:spPr bwMode="auto">
            <a:xfrm>
              <a:off x="2245" y="709"/>
              <a:ext cx="227" cy="31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65" name="Text Box 89"/>
            <p:cNvSpPr txBox="1">
              <a:spLocks noChangeArrowheads="1"/>
            </p:cNvSpPr>
            <p:nvPr/>
          </p:nvSpPr>
          <p:spPr bwMode="auto">
            <a:xfrm>
              <a:off x="2209" y="1143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0266" name="Text Box 90"/>
            <p:cNvSpPr txBox="1">
              <a:spLocks noChangeArrowheads="1"/>
            </p:cNvSpPr>
            <p:nvPr/>
          </p:nvSpPr>
          <p:spPr bwMode="auto">
            <a:xfrm>
              <a:off x="1944" y="935"/>
              <a:ext cx="3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7" name="Text Box 91"/>
            <p:cNvSpPr txBox="1">
              <a:spLocks noChangeArrowheads="1"/>
            </p:cNvSpPr>
            <p:nvPr/>
          </p:nvSpPr>
          <p:spPr bwMode="auto">
            <a:xfrm>
              <a:off x="1672" y="886"/>
              <a:ext cx="242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/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0268" name="Text Box 92"/>
            <p:cNvSpPr txBox="1">
              <a:spLocks noChangeArrowheads="1"/>
            </p:cNvSpPr>
            <p:nvPr/>
          </p:nvSpPr>
          <p:spPr bwMode="auto">
            <a:xfrm>
              <a:off x="1474" y="1206"/>
              <a:ext cx="32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69" name="Rectangle 93"/>
            <p:cNvSpPr>
              <a:spLocks noChangeArrowheads="1"/>
            </p:cNvSpPr>
            <p:nvPr/>
          </p:nvSpPr>
          <p:spPr bwMode="auto">
            <a:xfrm>
              <a:off x="1145" y="111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270" name="Group 9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50271" name="Picture 95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272" name="Text Box 96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392035" y="5713095"/>
            <a:ext cx="3832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思考：求</a:t>
            </a:r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i</a:t>
            </a:r>
            <a:r>
              <a:rPr lang="en-US" altLang="zh-CN" b="0" baseline="-2500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c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、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i</a:t>
            </a:r>
            <a:r>
              <a:rPr lang="en-US" altLang="zh-CN" b="0" baseline="-2500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R1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、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i</a:t>
            </a:r>
            <a:r>
              <a:rPr lang="en-US" altLang="zh-CN" b="0" baseline="-2500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R2</a:t>
            </a:r>
            <a:r>
              <a:rPr lang="zh-CN" altLang="en-US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等。</a:t>
            </a:r>
            <a:endParaRPr lang="zh-CN" altLang="en-US" b="0" dirty="0" smtClean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三要素法例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0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0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0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0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0"/>
                                        <p:tgtEl>
                                          <p:spTgt spid="5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50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50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99" grpId="0" bldLvl="0" animBg="1"/>
      <p:bldP spid="50215" grpId="0" bldLvl="0" animBg="1"/>
      <p:bldP spid="50216" grpId="0" bldLvl="0" animBg="1"/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Text Box 2"/>
          <p:cNvSpPr txBox="1">
            <a:spLocks noChangeArrowheads="1"/>
          </p:cNvSpPr>
          <p:nvPr/>
        </p:nvSpPr>
        <p:spPr bwMode="auto">
          <a:xfrm>
            <a:off x="196232" y="1193006"/>
            <a:ext cx="1439863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4-4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899" name="Text Box 3"/>
          <p:cNvSpPr txBox="1">
            <a:spLocks noChangeArrowheads="1"/>
          </p:cNvSpPr>
          <p:nvPr/>
        </p:nvSpPr>
        <p:spPr bwMode="auto">
          <a:xfrm>
            <a:off x="1421765" y="1193165"/>
            <a:ext cx="618236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zh-CN" altLang="zh-CN">
                <a:latin typeface="楷体_GB2312" pitchFamily="49" charset="-122"/>
              </a:rPr>
              <a:t>时 </a:t>
            </a:r>
            <a:r>
              <a:rPr kumimoji="1" lang="en-US" altLang="zh-CN">
                <a:latin typeface="楷体_GB2312" pitchFamily="49" charset="-122"/>
              </a:rPr>
              <a:t>,</a:t>
            </a:r>
            <a:r>
              <a:rPr kumimoji="1" lang="zh-CN" altLang="en-US">
                <a:latin typeface="楷体_GB2312" pitchFamily="49" charset="-122"/>
              </a:rPr>
              <a:t>开关闭合，求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&gt;0</a:t>
            </a:r>
            <a:r>
              <a:rPr kumimoji="1" lang="zh-CN" altLang="en-US">
                <a:latin typeface="楷体_GB2312" pitchFamily="49" charset="-122"/>
              </a:rPr>
              <a:t>后的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>
                <a:latin typeface="楷体_GB2312" pitchFamily="49" charset="-122"/>
              </a:rPr>
              <a:t>。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336900" name="Text Box 4"/>
          <p:cNvSpPr txBox="1">
            <a:spLocks noChangeArrowheads="1"/>
          </p:cNvSpPr>
          <p:nvPr/>
        </p:nvSpPr>
        <p:spPr bwMode="auto">
          <a:xfrm>
            <a:off x="426720" y="1840865"/>
            <a:ext cx="1139825" cy="52324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解法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1" lang="en-US" altLang="zh-CN" b="0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901" name="Text Box 5"/>
          <p:cNvSpPr txBox="1">
            <a:spLocks noChangeArrowheads="1"/>
          </p:cNvSpPr>
          <p:nvPr/>
        </p:nvSpPr>
        <p:spPr bwMode="auto">
          <a:xfrm>
            <a:off x="1637665" y="1843405"/>
            <a:ext cx="171005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三要素为：</a:t>
            </a:r>
            <a:endParaRPr lang="zh-CN" altLang="en-US"/>
          </a:p>
        </p:txBody>
      </p:sp>
      <p:graphicFrame>
        <p:nvGraphicFramePr>
          <p:cNvPr id="336902" name="Object 6"/>
          <p:cNvGraphicFramePr>
            <a:graphicFrameLocks noChangeAspect="1"/>
          </p:cNvGraphicFramePr>
          <p:nvPr/>
        </p:nvGraphicFramePr>
        <p:xfrm>
          <a:off x="1561165" y="3356613"/>
          <a:ext cx="425608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63" name="Equation" r:id="rId1" imgW="2120900" imgH="520700" progId="Equation.DSMT4">
                  <p:embed/>
                </p:oleObj>
              </mc:Choice>
              <mc:Fallback>
                <p:oleObj name="Equation" r:id="rId1" imgW="2120900" imgH="520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165" y="3356613"/>
                        <a:ext cx="4256087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903" name="Object 7"/>
          <p:cNvGraphicFramePr>
            <a:graphicFrameLocks noChangeAspect="1"/>
          </p:cNvGraphicFramePr>
          <p:nvPr/>
        </p:nvGraphicFramePr>
        <p:xfrm>
          <a:off x="3361691" y="1541145"/>
          <a:ext cx="4097338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64" name="公式" r:id="rId3" imgW="2552700" imgH="609600" progId="Equation.3">
                  <p:embed/>
                </p:oleObj>
              </mc:Choice>
              <mc:Fallback>
                <p:oleObj name="公式" r:id="rId3" imgW="2552700" imgH="609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1691" y="1541145"/>
                        <a:ext cx="4097338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904" name="Object 8"/>
          <p:cNvGraphicFramePr>
            <a:graphicFrameLocks noChangeAspect="1"/>
          </p:cNvGraphicFramePr>
          <p:nvPr/>
        </p:nvGraphicFramePr>
        <p:xfrm>
          <a:off x="1559878" y="2373347"/>
          <a:ext cx="424815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65" name="Equation" r:id="rId5" imgW="2070100" imgH="520700" progId="Equation.DSMT4">
                  <p:embed/>
                </p:oleObj>
              </mc:Choice>
              <mc:Fallback>
                <p:oleObj name="Equation" r:id="rId5" imgW="2070100" imgH="520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878" y="2373347"/>
                        <a:ext cx="424815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6905" name="Group 9"/>
          <p:cNvGrpSpPr/>
          <p:nvPr/>
        </p:nvGrpSpPr>
        <p:grpSpPr bwMode="auto">
          <a:xfrm>
            <a:off x="11204226" y="6446871"/>
            <a:ext cx="792162" cy="368300"/>
            <a:chOff x="5193" y="4020"/>
            <a:chExt cx="499" cy="232"/>
          </a:xfrm>
        </p:grpSpPr>
        <p:pic>
          <p:nvPicPr>
            <p:cNvPr id="336906" name="Picture 10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6907" name="Text Box 1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36908" name="Group 12"/>
          <p:cNvGrpSpPr/>
          <p:nvPr/>
        </p:nvGrpSpPr>
        <p:grpSpPr bwMode="auto">
          <a:xfrm>
            <a:off x="10340626" y="6446871"/>
            <a:ext cx="792162" cy="368300"/>
            <a:chOff x="4649" y="4020"/>
            <a:chExt cx="499" cy="232"/>
          </a:xfrm>
        </p:grpSpPr>
        <p:pic>
          <p:nvPicPr>
            <p:cNvPr id="336909" name="Picture 13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6910" name="Text Box 1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36944" name="Group 48"/>
          <p:cNvGrpSpPr/>
          <p:nvPr/>
        </p:nvGrpSpPr>
        <p:grpSpPr bwMode="auto">
          <a:xfrm>
            <a:off x="1488759" y="4093845"/>
            <a:ext cx="7494588" cy="866775"/>
            <a:chOff x="204" y="2079"/>
            <a:chExt cx="4721" cy="546"/>
          </a:xfrm>
        </p:grpSpPr>
        <p:graphicFrame>
          <p:nvGraphicFramePr>
            <p:cNvPr id="336945" name="Object 49"/>
            <p:cNvGraphicFramePr>
              <a:graphicFrameLocks noChangeAspect="1"/>
            </p:cNvGraphicFramePr>
            <p:nvPr/>
          </p:nvGraphicFramePr>
          <p:xfrm>
            <a:off x="1453" y="2079"/>
            <a:ext cx="3472" cy="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7366" name="Equation" r:id="rId8" imgW="2997200" imgH="457200" progId="Equation.DSMT4">
                    <p:embed/>
                  </p:oleObj>
                </mc:Choice>
                <mc:Fallback>
                  <p:oleObj name="Equation" r:id="rId8" imgW="2997200" imgH="457200" progId="Equation.DSMT4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3" y="2079"/>
                          <a:ext cx="3472" cy="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6946" name="Text Box 50"/>
            <p:cNvSpPr txBox="1">
              <a:spLocks noChangeArrowheads="1"/>
            </p:cNvSpPr>
            <p:nvPr/>
          </p:nvSpPr>
          <p:spPr bwMode="auto">
            <a:xfrm>
              <a:off x="204" y="2296"/>
              <a:ext cx="127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三要素公式</a:t>
              </a:r>
              <a:endParaRPr lang="zh-CN" altLang="en-US"/>
            </a:p>
          </p:txBody>
        </p:sp>
      </p:grpSp>
      <p:grpSp>
        <p:nvGrpSpPr>
          <p:cNvPr id="336951" name="Group 55"/>
          <p:cNvGrpSpPr/>
          <p:nvPr/>
        </p:nvGrpSpPr>
        <p:grpSpPr bwMode="auto">
          <a:xfrm>
            <a:off x="9475447" y="6446871"/>
            <a:ext cx="792163" cy="368300"/>
            <a:chOff x="4649" y="4020"/>
            <a:chExt cx="499" cy="232"/>
          </a:xfrm>
        </p:grpSpPr>
        <p:pic>
          <p:nvPicPr>
            <p:cNvPr id="336952" name="Picture 56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6953" name="Text Box 57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336959" name="Group 63"/>
          <p:cNvGrpSpPr/>
          <p:nvPr/>
        </p:nvGrpSpPr>
        <p:grpSpPr bwMode="auto">
          <a:xfrm>
            <a:off x="7962903" y="1221424"/>
            <a:ext cx="3919538" cy="1552575"/>
            <a:chOff x="3198" y="1020"/>
            <a:chExt cx="2469" cy="978"/>
          </a:xfrm>
        </p:grpSpPr>
        <p:sp>
          <p:nvSpPr>
            <p:cNvPr id="336923" name="Line 27"/>
            <p:cNvSpPr>
              <a:spLocks noChangeShapeType="1"/>
            </p:cNvSpPr>
            <p:nvPr/>
          </p:nvSpPr>
          <p:spPr bwMode="auto">
            <a:xfrm flipH="1">
              <a:off x="4105" y="1091"/>
              <a:ext cx="6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6912" name="Oval 16"/>
            <p:cNvSpPr>
              <a:spLocks noChangeArrowheads="1"/>
            </p:cNvSpPr>
            <p:nvPr/>
          </p:nvSpPr>
          <p:spPr bwMode="auto">
            <a:xfrm>
              <a:off x="5239" y="1358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6913" name="Oval 17"/>
            <p:cNvSpPr>
              <a:spLocks noChangeArrowheads="1"/>
            </p:cNvSpPr>
            <p:nvPr/>
          </p:nvSpPr>
          <p:spPr bwMode="auto">
            <a:xfrm>
              <a:off x="3198" y="1389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6914" name="Line 18"/>
            <p:cNvSpPr>
              <a:spLocks noChangeShapeType="1"/>
            </p:cNvSpPr>
            <p:nvPr/>
          </p:nvSpPr>
          <p:spPr bwMode="auto">
            <a:xfrm>
              <a:off x="3380" y="1091"/>
              <a:ext cx="149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915" name="Line 19"/>
            <p:cNvSpPr>
              <a:spLocks noChangeShapeType="1"/>
            </p:cNvSpPr>
            <p:nvPr/>
          </p:nvSpPr>
          <p:spPr bwMode="auto">
            <a:xfrm flipH="1">
              <a:off x="4105" y="1107"/>
              <a:ext cx="5" cy="28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6916" name="Text Box 20"/>
            <p:cNvSpPr txBox="1">
              <a:spLocks noChangeArrowheads="1"/>
            </p:cNvSpPr>
            <p:nvPr/>
          </p:nvSpPr>
          <p:spPr bwMode="auto">
            <a:xfrm>
              <a:off x="4107" y="1057"/>
              <a:ext cx="2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17" name="Text Box 21"/>
            <p:cNvSpPr txBox="1">
              <a:spLocks noChangeArrowheads="1"/>
            </p:cNvSpPr>
            <p:nvPr/>
          </p:nvSpPr>
          <p:spPr bwMode="auto">
            <a:xfrm>
              <a:off x="3470" y="1251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18" name="Text Box 22"/>
            <p:cNvSpPr txBox="1">
              <a:spLocks noChangeArrowheads="1"/>
            </p:cNvSpPr>
            <p:nvPr/>
          </p:nvSpPr>
          <p:spPr bwMode="auto">
            <a:xfrm>
              <a:off x="3470" y="1616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19" name="Text Box 23"/>
            <p:cNvSpPr txBox="1">
              <a:spLocks noChangeArrowheads="1"/>
            </p:cNvSpPr>
            <p:nvPr/>
          </p:nvSpPr>
          <p:spPr bwMode="auto">
            <a:xfrm>
              <a:off x="4740" y="1388"/>
              <a:ext cx="5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20" name="Text Box 24"/>
            <p:cNvSpPr txBox="1">
              <a:spLocks noChangeArrowheads="1"/>
            </p:cNvSpPr>
            <p:nvPr/>
          </p:nvSpPr>
          <p:spPr bwMode="auto">
            <a:xfrm>
              <a:off x="4167" y="1434"/>
              <a:ext cx="5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0.5H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21" name="Line 25"/>
            <p:cNvSpPr>
              <a:spLocks noChangeShapeType="1"/>
            </p:cNvSpPr>
            <p:nvPr/>
          </p:nvSpPr>
          <p:spPr bwMode="auto">
            <a:xfrm>
              <a:off x="3380" y="1998"/>
              <a:ext cx="205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6922" name="Line 26"/>
            <p:cNvSpPr>
              <a:spLocks noChangeShapeType="1"/>
            </p:cNvSpPr>
            <p:nvPr/>
          </p:nvSpPr>
          <p:spPr bwMode="auto">
            <a:xfrm flipH="1" flipV="1">
              <a:off x="4105" y="1752"/>
              <a:ext cx="0" cy="24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6924" name="Line 28"/>
            <p:cNvSpPr>
              <a:spLocks noChangeShapeType="1"/>
            </p:cNvSpPr>
            <p:nvPr/>
          </p:nvSpPr>
          <p:spPr bwMode="auto">
            <a:xfrm flipV="1">
              <a:off x="4921" y="1101"/>
              <a:ext cx="197" cy="10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6925" name="Line 29"/>
            <p:cNvSpPr>
              <a:spLocks noChangeShapeType="1"/>
            </p:cNvSpPr>
            <p:nvPr/>
          </p:nvSpPr>
          <p:spPr bwMode="auto">
            <a:xfrm flipH="1" flipV="1">
              <a:off x="4967" y="1026"/>
              <a:ext cx="85" cy="22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6926" name="Line 30"/>
            <p:cNvSpPr>
              <a:spLocks noChangeShapeType="1"/>
            </p:cNvSpPr>
            <p:nvPr/>
          </p:nvSpPr>
          <p:spPr bwMode="auto">
            <a:xfrm>
              <a:off x="3380" y="1091"/>
              <a:ext cx="0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927" name="Text Box 31"/>
            <p:cNvSpPr txBox="1">
              <a:spLocks noChangeArrowheads="1"/>
            </p:cNvSpPr>
            <p:nvPr/>
          </p:nvSpPr>
          <p:spPr bwMode="auto">
            <a:xfrm>
              <a:off x="3569" y="1094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28" name="Text Box 32"/>
            <p:cNvSpPr txBox="1">
              <a:spLocks noChangeArrowheads="1"/>
            </p:cNvSpPr>
            <p:nvPr/>
          </p:nvSpPr>
          <p:spPr bwMode="auto">
            <a:xfrm>
              <a:off x="4342" y="1144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29" name="Line 33"/>
            <p:cNvSpPr>
              <a:spLocks noChangeShapeType="1"/>
            </p:cNvSpPr>
            <p:nvPr/>
          </p:nvSpPr>
          <p:spPr bwMode="auto">
            <a:xfrm flipV="1">
              <a:off x="5103" y="1091"/>
              <a:ext cx="318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930" name="Text Box 34"/>
            <p:cNvSpPr txBox="1">
              <a:spLocks noChangeArrowheads="1"/>
            </p:cNvSpPr>
            <p:nvPr/>
          </p:nvSpPr>
          <p:spPr bwMode="auto">
            <a:xfrm>
              <a:off x="5103" y="1071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31" name="Text Box 35"/>
            <p:cNvSpPr txBox="1">
              <a:spLocks noChangeArrowheads="1"/>
            </p:cNvSpPr>
            <p:nvPr/>
          </p:nvSpPr>
          <p:spPr bwMode="auto">
            <a:xfrm>
              <a:off x="5013" y="1661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32" name="Line 36"/>
            <p:cNvSpPr>
              <a:spLocks noChangeShapeType="1"/>
            </p:cNvSpPr>
            <p:nvPr/>
          </p:nvSpPr>
          <p:spPr bwMode="auto">
            <a:xfrm>
              <a:off x="5421" y="1091"/>
              <a:ext cx="0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933" name="Text Box 37"/>
            <p:cNvSpPr txBox="1">
              <a:spLocks noChangeArrowheads="1"/>
            </p:cNvSpPr>
            <p:nvPr/>
          </p:nvSpPr>
          <p:spPr bwMode="auto">
            <a:xfrm>
              <a:off x="3470" y="1525"/>
              <a:ext cx="5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34" name="Line 38"/>
            <p:cNvSpPr>
              <a:spLocks noChangeShapeType="1"/>
            </p:cNvSpPr>
            <p:nvPr/>
          </p:nvSpPr>
          <p:spPr bwMode="auto">
            <a:xfrm flipV="1">
              <a:off x="3379" y="1107"/>
              <a:ext cx="0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935" name="Line 39"/>
            <p:cNvSpPr>
              <a:spLocks noChangeShapeType="1"/>
            </p:cNvSpPr>
            <p:nvPr/>
          </p:nvSpPr>
          <p:spPr bwMode="auto">
            <a:xfrm flipV="1">
              <a:off x="5420" y="1071"/>
              <a:ext cx="0" cy="27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936" name="Text Box 40"/>
            <p:cNvSpPr txBox="1">
              <a:spLocks noChangeArrowheads="1"/>
            </p:cNvSpPr>
            <p:nvPr/>
          </p:nvSpPr>
          <p:spPr bwMode="auto">
            <a:xfrm>
              <a:off x="5417" y="1026"/>
              <a:ext cx="25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37" name="Text Box 41"/>
            <p:cNvSpPr txBox="1">
              <a:spLocks noChangeArrowheads="1"/>
            </p:cNvSpPr>
            <p:nvPr/>
          </p:nvSpPr>
          <p:spPr bwMode="auto">
            <a:xfrm>
              <a:off x="3332" y="1070"/>
              <a:ext cx="3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42" name="Rectangle 46"/>
            <p:cNvSpPr>
              <a:spLocks noChangeArrowheads="1"/>
            </p:cNvSpPr>
            <p:nvPr/>
          </p:nvSpPr>
          <p:spPr bwMode="auto">
            <a:xfrm>
              <a:off x="4423" y="1030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6943" name="Rectangle 47"/>
            <p:cNvSpPr>
              <a:spLocks noChangeArrowheads="1"/>
            </p:cNvSpPr>
            <p:nvPr/>
          </p:nvSpPr>
          <p:spPr bwMode="auto">
            <a:xfrm>
              <a:off x="3577" y="1020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36954" name="Group 58"/>
            <p:cNvGrpSpPr/>
            <p:nvPr/>
          </p:nvGrpSpPr>
          <p:grpSpPr bwMode="auto">
            <a:xfrm rot="10800000">
              <a:off x="4095" y="1389"/>
              <a:ext cx="90" cy="363"/>
              <a:chOff x="1565" y="2614"/>
              <a:chExt cx="90" cy="486"/>
            </a:xfrm>
          </p:grpSpPr>
          <p:sp>
            <p:nvSpPr>
              <p:cNvPr id="336955" name="Arc 59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6956" name="Arc 60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6957" name="Arc 61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6958" name="Arc 62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336960" name="Object 64"/>
          <p:cNvGraphicFramePr>
            <a:graphicFrameLocks noChangeAspect="1"/>
          </p:cNvGraphicFramePr>
          <p:nvPr/>
        </p:nvGraphicFramePr>
        <p:xfrm>
          <a:off x="1549735" y="5082858"/>
          <a:ext cx="74898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67" name="公式" r:id="rId11" imgW="4114800" imgH="342900" progId="Equation.3">
                  <p:embed/>
                </p:oleObj>
              </mc:Choice>
              <mc:Fallback>
                <p:oleObj name="公式" r:id="rId11" imgW="4114800" imgH="3429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735" y="5082858"/>
                        <a:ext cx="74898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三要素法例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解法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9267" name="Object 115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1346837" y="5581016"/>
          <a:ext cx="78803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23" name="公式" r:id="rId14" imgW="4356100" imgH="609600" progId="Equation.3">
                  <p:embed/>
                </p:oleObj>
              </mc:Choice>
              <mc:Fallback>
                <p:oleObj name="公式" r:id="rId14" imgW="4356100" imgH="609600" progId="Equation.3">
                  <p:embed/>
                  <p:pic>
                    <p:nvPicPr>
                      <p:cNvPr id="0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837" y="5581016"/>
                        <a:ext cx="788035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128"/>
          <p:cNvSpPr txBox="1">
            <a:spLocks noChangeArrowheads="1"/>
          </p:cNvSpPr>
          <p:nvPr/>
        </p:nvSpPr>
        <p:spPr bwMode="auto">
          <a:xfrm>
            <a:off x="9035186" y="1467016"/>
            <a:ext cx="407987" cy="138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p>
            <a:pPr algn="ctr">
              <a:spcBef>
                <a:spcPts val="0"/>
              </a:spcBef>
            </a:pPr>
            <a:r>
              <a:rPr kumimoji="1"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ts val="0"/>
              </a:spcBef>
            </a:pPr>
            <a:endParaRPr kumimoji="1"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ts val="0"/>
              </a:spcBef>
            </a:pP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endParaRPr kumimoji="1"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9268" name="Object 116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6225875" y="2930559"/>
          <a:ext cx="523398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24" name="公式" r:id="rId17" imgW="3009900" imgH="342900" progId="Equation.3">
                  <p:embed/>
                </p:oleObj>
              </mc:Choice>
              <mc:Fallback>
                <p:oleObj name="公式" r:id="rId17" imgW="3009900" imgH="342900" progId="Equation.3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875" y="2930559"/>
                        <a:ext cx="5233987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269" name="Object 117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6154105" y="3507423"/>
          <a:ext cx="577373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25" name="公式" r:id="rId20" imgW="3060700" imgH="342900" progId="Equation.3">
                  <p:embed/>
                </p:oleObj>
              </mc:Choice>
              <mc:Fallback>
                <p:oleObj name="公式" r:id="rId20" imgW="3060700" imgH="342900" progId="Equation.3">
                  <p:embed/>
                  <p:pic>
                    <p:nvPicPr>
                      <p:cNvPr id="0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105" y="3507423"/>
                        <a:ext cx="5773737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36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6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6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6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6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6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6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33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0"/>
                                        <p:tgtEl>
                                          <p:spTgt spid="33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0"/>
                                        <p:tgtEl>
                                          <p:spTgt spid="33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336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0"/>
                                        <p:tgtEl>
                                          <p:spTgt spid="336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000"/>
                                        <p:tgtEl>
                                          <p:spTgt spid="4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0"/>
                                        <p:tgtEl>
                                          <p:spTgt spid="4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0"/>
                                        <p:tgtEl>
                                          <p:spTgt spid="4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898" grpId="0" bldLvl="0" animBg="1"/>
      <p:bldP spid="336899" grpId="0" bldLvl="0" animBg="1" autoUpdateAnimBg="0"/>
      <p:bldP spid="336900" grpId="0" bldLvl="0" animBg="1" autoUpdateAnimBg="0"/>
      <p:bldP spid="336901" grpId="0" bldLvl="0" animBg="1"/>
      <p:bldP spid="49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1638300" y="1266825"/>
            <a:ext cx="179197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三要素为：</a:t>
            </a:r>
            <a:endParaRPr lang="zh-CN" altLang="en-US" dirty="0"/>
          </a:p>
        </p:txBody>
      </p:sp>
      <p:graphicFrame>
        <p:nvGraphicFramePr>
          <p:cNvPr id="105533" name="Object 61"/>
          <p:cNvGraphicFramePr>
            <a:graphicFrameLocks noChangeAspect="1"/>
          </p:cNvGraphicFramePr>
          <p:nvPr/>
        </p:nvGraphicFramePr>
        <p:xfrm>
          <a:off x="1203025" y="2492375"/>
          <a:ext cx="4789487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16" name="公式" r:id="rId1" imgW="2794000" imgH="609600" progId="Equation.3">
                  <p:embed/>
                </p:oleObj>
              </mc:Choice>
              <mc:Fallback>
                <p:oleObj name="公式" r:id="rId1" imgW="2794000" imgH="6096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025" y="2492375"/>
                        <a:ext cx="4789487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35" name="Object 63"/>
          <p:cNvGraphicFramePr>
            <a:graphicFrameLocks noChangeAspect="1"/>
          </p:cNvGraphicFramePr>
          <p:nvPr/>
        </p:nvGraphicFramePr>
        <p:xfrm>
          <a:off x="6888180" y="2854326"/>
          <a:ext cx="33988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17" name="公式" r:id="rId3" imgW="1892300" imgH="317500" progId="Equation.3">
                  <p:embed/>
                </p:oleObj>
              </mc:Choice>
              <mc:Fallback>
                <p:oleObj name="公式" r:id="rId3" imgW="1892300" imgH="3175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80" y="2854326"/>
                        <a:ext cx="33988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36" name="Object 64"/>
          <p:cNvGraphicFramePr>
            <a:graphicFrameLocks noChangeAspect="1"/>
          </p:cNvGraphicFramePr>
          <p:nvPr/>
        </p:nvGraphicFramePr>
        <p:xfrm>
          <a:off x="6959600" y="3645535"/>
          <a:ext cx="33909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18" name="公式" r:id="rId5" imgW="1943100" imgH="317500" progId="Equation.3">
                  <p:embed/>
                </p:oleObj>
              </mc:Choice>
              <mc:Fallback>
                <p:oleObj name="公式" r:id="rId5" imgW="1943100" imgH="31750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3645535"/>
                        <a:ext cx="33909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5538" name="Group 66"/>
          <p:cNvGrpSpPr/>
          <p:nvPr/>
        </p:nvGrpSpPr>
        <p:grpSpPr bwMode="auto">
          <a:xfrm>
            <a:off x="11275981" y="6446871"/>
            <a:ext cx="792162" cy="368300"/>
            <a:chOff x="5193" y="4020"/>
            <a:chExt cx="499" cy="232"/>
          </a:xfrm>
        </p:grpSpPr>
        <p:pic>
          <p:nvPicPr>
            <p:cNvPr id="105539" name="Picture 67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540" name="Text Box 68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5541" name="Group 69"/>
          <p:cNvGrpSpPr/>
          <p:nvPr/>
        </p:nvGrpSpPr>
        <p:grpSpPr bwMode="auto">
          <a:xfrm>
            <a:off x="10412381" y="6446871"/>
            <a:ext cx="792162" cy="368300"/>
            <a:chOff x="4649" y="4020"/>
            <a:chExt cx="499" cy="232"/>
          </a:xfrm>
        </p:grpSpPr>
        <p:pic>
          <p:nvPicPr>
            <p:cNvPr id="105542" name="Picture 70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543" name="Text Box 71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5574" name="Group 102"/>
          <p:cNvGrpSpPr/>
          <p:nvPr/>
        </p:nvGrpSpPr>
        <p:grpSpPr bwMode="auto">
          <a:xfrm>
            <a:off x="9547202" y="6446871"/>
            <a:ext cx="792163" cy="368300"/>
            <a:chOff x="4649" y="4020"/>
            <a:chExt cx="499" cy="232"/>
          </a:xfrm>
        </p:grpSpPr>
        <p:pic>
          <p:nvPicPr>
            <p:cNvPr id="105575" name="Picture 103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576" name="Text Box 104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05580" name="Group 108"/>
          <p:cNvGrpSpPr/>
          <p:nvPr/>
        </p:nvGrpSpPr>
        <p:grpSpPr bwMode="auto">
          <a:xfrm>
            <a:off x="7675882" y="651546"/>
            <a:ext cx="3929063" cy="2078038"/>
            <a:chOff x="3152" y="546"/>
            <a:chExt cx="2475" cy="1309"/>
          </a:xfrm>
        </p:grpSpPr>
        <p:sp>
          <p:nvSpPr>
            <p:cNvPr id="105573" name="Text Box 101"/>
            <p:cNvSpPr txBox="1">
              <a:spLocks noChangeArrowheads="1"/>
            </p:cNvSpPr>
            <p:nvPr/>
          </p:nvSpPr>
          <p:spPr bwMode="auto">
            <a:xfrm>
              <a:off x="3606" y="1517"/>
              <a:ext cx="1497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latin typeface="Times New Roman" panose="02020603050405020304" pitchFamily="18" charset="0"/>
                </a:rPr>
                <a:t>0</a:t>
              </a:r>
              <a:r>
                <a:rPr lang="zh-CN" altLang="en-US" b="0" baseline="-25000">
                  <a:latin typeface="Times New Roman" panose="02020603050405020304" pitchFamily="18" charset="0"/>
                </a:rPr>
                <a:t>＋</a:t>
              </a:r>
              <a:r>
                <a:rPr lang="zh-CN" altLang="en-US">
                  <a:latin typeface="楷体_GB2312" pitchFamily="49" charset="-122"/>
                </a:rPr>
                <a:t>等效电路</a:t>
              </a:r>
              <a:endParaRPr lang="zh-CN" altLang="en-US">
                <a:latin typeface="楷体_GB2312" pitchFamily="49" charset="-122"/>
              </a:endParaRPr>
            </a:p>
          </p:txBody>
        </p:sp>
        <p:sp>
          <p:nvSpPr>
            <p:cNvPr id="105548" name="Line 76"/>
            <p:cNvSpPr>
              <a:spLocks noChangeShapeType="1"/>
            </p:cNvSpPr>
            <p:nvPr/>
          </p:nvSpPr>
          <p:spPr bwMode="auto">
            <a:xfrm flipH="1" flipV="1">
              <a:off x="4059" y="618"/>
              <a:ext cx="0" cy="9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550" name="Line 78"/>
            <p:cNvSpPr>
              <a:spLocks noChangeShapeType="1"/>
            </p:cNvSpPr>
            <p:nvPr/>
          </p:nvSpPr>
          <p:spPr bwMode="auto">
            <a:xfrm>
              <a:off x="3334" y="618"/>
              <a:ext cx="204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552" name="Oval 80"/>
            <p:cNvSpPr>
              <a:spLocks noChangeArrowheads="1"/>
            </p:cNvSpPr>
            <p:nvPr/>
          </p:nvSpPr>
          <p:spPr bwMode="auto">
            <a:xfrm>
              <a:off x="5193" y="864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553" name="Oval 81"/>
            <p:cNvSpPr>
              <a:spLocks noChangeArrowheads="1"/>
            </p:cNvSpPr>
            <p:nvPr/>
          </p:nvSpPr>
          <p:spPr bwMode="auto">
            <a:xfrm>
              <a:off x="3152" y="894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554" name="Line 82"/>
            <p:cNvSpPr>
              <a:spLocks noChangeShapeType="1"/>
            </p:cNvSpPr>
            <p:nvPr/>
          </p:nvSpPr>
          <p:spPr bwMode="auto">
            <a:xfrm>
              <a:off x="4059" y="1117"/>
              <a:ext cx="0" cy="31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555" name="Text Box 83"/>
            <p:cNvSpPr txBox="1">
              <a:spLocks noChangeArrowheads="1"/>
            </p:cNvSpPr>
            <p:nvPr/>
          </p:nvSpPr>
          <p:spPr bwMode="auto">
            <a:xfrm>
              <a:off x="3424" y="752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56" name="Text Box 84"/>
            <p:cNvSpPr txBox="1">
              <a:spLocks noChangeArrowheads="1"/>
            </p:cNvSpPr>
            <p:nvPr/>
          </p:nvSpPr>
          <p:spPr bwMode="auto">
            <a:xfrm>
              <a:off x="3424" y="1117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57" name="Text Box 85"/>
            <p:cNvSpPr txBox="1">
              <a:spLocks noChangeArrowheads="1"/>
            </p:cNvSpPr>
            <p:nvPr/>
          </p:nvSpPr>
          <p:spPr bwMode="auto">
            <a:xfrm>
              <a:off x="4694" y="889"/>
              <a:ext cx="5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58" name="Text Box 86"/>
            <p:cNvSpPr txBox="1">
              <a:spLocks noChangeArrowheads="1"/>
            </p:cNvSpPr>
            <p:nvPr/>
          </p:nvSpPr>
          <p:spPr bwMode="auto">
            <a:xfrm>
              <a:off x="4079" y="1107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59" name="Line 87"/>
            <p:cNvSpPr>
              <a:spLocks noChangeShapeType="1"/>
            </p:cNvSpPr>
            <p:nvPr/>
          </p:nvSpPr>
          <p:spPr bwMode="auto">
            <a:xfrm>
              <a:off x="3334" y="1544"/>
              <a:ext cx="205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560" name="Line 88"/>
            <p:cNvSpPr>
              <a:spLocks noChangeShapeType="1"/>
            </p:cNvSpPr>
            <p:nvPr/>
          </p:nvSpPr>
          <p:spPr bwMode="auto">
            <a:xfrm>
              <a:off x="3334" y="637"/>
              <a:ext cx="0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561" name="Text Box 89"/>
            <p:cNvSpPr txBox="1">
              <a:spLocks noChangeArrowheads="1"/>
            </p:cNvSpPr>
            <p:nvPr/>
          </p:nvSpPr>
          <p:spPr bwMode="auto">
            <a:xfrm>
              <a:off x="3525" y="615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62" name="Text Box 90"/>
            <p:cNvSpPr txBox="1">
              <a:spLocks noChangeArrowheads="1"/>
            </p:cNvSpPr>
            <p:nvPr/>
          </p:nvSpPr>
          <p:spPr bwMode="auto">
            <a:xfrm>
              <a:off x="4414" y="660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63" name="Text Box 91"/>
            <p:cNvSpPr txBox="1">
              <a:spLocks noChangeArrowheads="1"/>
            </p:cNvSpPr>
            <p:nvPr/>
          </p:nvSpPr>
          <p:spPr bwMode="auto">
            <a:xfrm>
              <a:off x="5012" y="571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64" name="Text Box 92"/>
            <p:cNvSpPr txBox="1">
              <a:spLocks noChangeArrowheads="1"/>
            </p:cNvSpPr>
            <p:nvPr/>
          </p:nvSpPr>
          <p:spPr bwMode="auto">
            <a:xfrm>
              <a:off x="4966" y="1206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65" name="Line 93"/>
            <p:cNvSpPr>
              <a:spLocks noChangeShapeType="1"/>
            </p:cNvSpPr>
            <p:nvPr/>
          </p:nvSpPr>
          <p:spPr bwMode="auto">
            <a:xfrm>
              <a:off x="5375" y="637"/>
              <a:ext cx="0" cy="90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566" name="Text Box 94"/>
            <p:cNvSpPr txBox="1">
              <a:spLocks noChangeArrowheads="1"/>
            </p:cNvSpPr>
            <p:nvPr/>
          </p:nvSpPr>
          <p:spPr bwMode="auto">
            <a:xfrm>
              <a:off x="3379" y="1025"/>
              <a:ext cx="5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67" name="Line 95"/>
            <p:cNvSpPr>
              <a:spLocks noChangeShapeType="1"/>
            </p:cNvSpPr>
            <p:nvPr/>
          </p:nvSpPr>
          <p:spPr bwMode="auto">
            <a:xfrm flipV="1">
              <a:off x="3334" y="618"/>
              <a:ext cx="0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568" name="Line 96"/>
            <p:cNvSpPr>
              <a:spLocks noChangeShapeType="1"/>
            </p:cNvSpPr>
            <p:nvPr/>
          </p:nvSpPr>
          <p:spPr bwMode="auto">
            <a:xfrm flipV="1">
              <a:off x="5375" y="618"/>
              <a:ext cx="0" cy="22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569" name="Text Box 97"/>
            <p:cNvSpPr txBox="1">
              <a:spLocks noChangeArrowheads="1"/>
            </p:cNvSpPr>
            <p:nvPr/>
          </p:nvSpPr>
          <p:spPr bwMode="auto">
            <a:xfrm>
              <a:off x="5377" y="572"/>
              <a:ext cx="25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70" name="Text Box 98"/>
            <p:cNvSpPr txBox="1">
              <a:spLocks noChangeArrowheads="1"/>
            </p:cNvSpPr>
            <p:nvPr/>
          </p:nvSpPr>
          <p:spPr bwMode="auto">
            <a:xfrm>
              <a:off x="3286" y="571"/>
              <a:ext cx="31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571" name="Rectangle 99"/>
            <p:cNvSpPr>
              <a:spLocks noChangeArrowheads="1"/>
            </p:cNvSpPr>
            <p:nvPr/>
          </p:nvSpPr>
          <p:spPr bwMode="auto">
            <a:xfrm>
              <a:off x="4513" y="556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572" name="Rectangle 100"/>
            <p:cNvSpPr>
              <a:spLocks noChangeArrowheads="1"/>
            </p:cNvSpPr>
            <p:nvPr/>
          </p:nvSpPr>
          <p:spPr bwMode="auto">
            <a:xfrm>
              <a:off x="3561" y="546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5577" name="Group 105"/>
            <p:cNvGrpSpPr/>
            <p:nvPr/>
          </p:nvGrpSpPr>
          <p:grpSpPr bwMode="auto">
            <a:xfrm>
              <a:off x="3878" y="754"/>
              <a:ext cx="363" cy="363"/>
              <a:chOff x="3878" y="844"/>
              <a:chExt cx="363" cy="363"/>
            </a:xfrm>
          </p:grpSpPr>
          <p:sp>
            <p:nvSpPr>
              <p:cNvPr id="105549" name="Oval 77"/>
              <p:cNvSpPr>
                <a:spLocks noChangeArrowheads="1"/>
              </p:cNvSpPr>
              <p:nvPr/>
            </p:nvSpPr>
            <p:spPr bwMode="auto">
              <a:xfrm>
                <a:off x="3878" y="844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551" name="Line 79"/>
              <p:cNvSpPr>
                <a:spLocks noChangeShapeType="1"/>
              </p:cNvSpPr>
              <p:nvPr/>
            </p:nvSpPr>
            <p:spPr bwMode="auto">
              <a:xfrm>
                <a:off x="3878" y="1026"/>
                <a:ext cx="363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5579" name="Text Box 107"/>
          <p:cNvSpPr txBox="1">
            <a:spLocks noChangeArrowheads="1"/>
          </p:cNvSpPr>
          <p:nvPr/>
        </p:nvSpPr>
        <p:spPr bwMode="auto">
          <a:xfrm>
            <a:off x="484505" y="1264603"/>
            <a:ext cx="1090295" cy="52324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解法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b="0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5581" name="Object 109"/>
          <p:cNvGraphicFramePr>
            <a:graphicFrameLocks noChangeAspect="1"/>
          </p:cNvGraphicFramePr>
          <p:nvPr/>
        </p:nvGraphicFramePr>
        <p:xfrm>
          <a:off x="3502978" y="1339567"/>
          <a:ext cx="17907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19" name="公式" r:id="rId9" imgW="1117600" imgH="317500" progId="Equation.3">
                  <p:embed/>
                </p:oleObj>
              </mc:Choice>
              <mc:Fallback>
                <p:oleObj name="公式" r:id="rId9" imgW="1117600" imgH="317500" progId="Equation.3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978" y="1339567"/>
                        <a:ext cx="17907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82" name="Object 110"/>
          <p:cNvGraphicFramePr>
            <a:graphicFrameLocks noChangeAspect="1"/>
          </p:cNvGraphicFramePr>
          <p:nvPr/>
        </p:nvGraphicFramePr>
        <p:xfrm>
          <a:off x="5447665" y="1337662"/>
          <a:ext cx="183038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20" name="公式" r:id="rId11" imgW="1079500" imgH="317500" progId="Equation.3">
                  <p:embed/>
                </p:oleObj>
              </mc:Choice>
              <mc:Fallback>
                <p:oleObj name="公式" r:id="rId11" imgW="1079500" imgH="317500" progId="Equation.3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7665" y="1337662"/>
                        <a:ext cx="183038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83" name="Object 111"/>
          <p:cNvGraphicFramePr>
            <a:graphicFrameLocks noChangeAspect="1"/>
          </p:cNvGraphicFramePr>
          <p:nvPr/>
        </p:nvGraphicFramePr>
        <p:xfrm>
          <a:off x="3571560" y="2003777"/>
          <a:ext cx="25844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21" name="公式" r:id="rId13" imgW="1473200" imgH="254000" progId="Equation.3">
                  <p:embed/>
                </p:oleObj>
              </mc:Choice>
              <mc:Fallback>
                <p:oleObj name="公式" r:id="rId13" imgW="1473200" imgH="254000" progId="Equation.3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560" y="2003777"/>
                        <a:ext cx="258445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84" name="Object 112"/>
          <p:cNvGraphicFramePr>
            <a:graphicFrameLocks noChangeAspect="1"/>
          </p:cNvGraphicFramePr>
          <p:nvPr/>
        </p:nvGraphicFramePr>
        <p:xfrm>
          <a:off x="1203008" y="3429007"/>
          <a:ext cx="47244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22" name="公式" r:id="rId15" imgW="2806700" imgH="609600" progId="Equation.3">
                  <p:embed/>
                </p:oleObj>
              </mc:Choice>
              <mc:Fallback>
                <p:oleObj name="公式" r:id="rId15" imgW="2806700" imgH="609600" progId="Equation.3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008" y="3429007"/>
                        <a:ext cx="4724400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85" name="Object 113"/>
          <p:cNvGraphicFramePr>
            <a:graphicFrameLocks noChangeAspect="1"/>
          </p:cNvGraphicFramePr>
          <p:nvPr/>
        </p:nvGraphicFramePr>
        <p:xfrm>
          <a:off x="1203025" y="4365342"/>
          <a:ext cx="693102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23" name="公式" r:id="rId17" imgW="4114800" imgH="342900" progId="Equation.3">
                  <p:embed/>
                </p:oleObj>
              </mc:Choice>
              <mc:Fallback>
                <p:oleObj name="公式" r:id="rId17" imgW="4114800" imgH="342900" progId="Equation.3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025" y="4365342"/>
                        <a:ext cx="6931025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86" name="Object 114"/>
          <p:cNvGraphicFramePr>
            <a:graphicFrameLocks noChangeAspect="1"/>
          </p:cNvGraphicFramePr>
          <p:nvPr/>
        </p:nvGraphicFramePr>
        <p:xfrm>
          <a:off x="1203009" y="5013042"/>
          <a:ext cx="65627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24" name="公式" r:id="rId19" imgW="3556000" imgH="342900" progId="Equation.3">
                  <p:embed/>
                </p:oleObj>
              </mc:Choice>
              <mc:Fallback>
                <p:oleObj name="公式" r:id="rId19" imgW="3556000" imgH="342900" progId="Equation.3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009" y="5013042"/>
                        <a:ext cx="656272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587" name="Object 115"/>
          <p:cNvGraphicFramePr>
            <a:graphicFrameLocks noChangeAspect="1"/>
          </p:cNvGraphicFramePr>
          <p:nvPr/>
        </p:nvGraphicFramePr>
        <p:xfrm>
          <a:off x="1203008" y="5662295"/>
          <a:ext cx="65722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25" name="公式" r:id="rId21" imgW="3594100" imgH="342900" progId="Equation.3">
                  <p:embed/>
                </p:oleObj>
              </mc:Choice>
              <mc:Fallback>
                <p:oleObj name="公式" r:id="rId21" imgW="3594100" imgH="342900" progId="Equation.3">
                  <p:embed/>
                  <p:pic>
                    <p:nvPicPr>
                      <p:cNvPr id="0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008" y="5662295"/>
                        <a:ext cx="657225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569695" y="6216127"/>
            <a:ext cx="597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电感电路中其他支路电流也可用三要素法。</a:t>
            </a:r>
            <a:endParaRPr lang="zh-CN" altLang="en-US" sz="2400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1660" y="3212723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叠加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508635"/>
            <a:ext cx="8453120" cy="973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三要素法例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解法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5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5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5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5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5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05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0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05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05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105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105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10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 bldLvl="0" animBg="1"/>
      <p:bldP spid="105579" grpId="0" bldLvl="0" animBg="1" autoUpdateAnimBg="0"/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485458" y="1335598"/>
            <a:ext cx="12954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4-5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1708785" y="1243648"/>
            <a:ext cx="4291965" cy="119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楷体_GB2312" pitchFamily="49" charset="-122"/>
              </a:rPr>
              <a:t>已知：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=0</a:t>
            </a:r>
            <a:r>
              <a:rPr kumimoji="1" lang="zh-CN" altLang="en-US" dirty="0">
                <a:latin typeface="楷体_GB2312" pitchFamily="49" charset="-122"/>
              </a:rPr>
              <a:t>时开关由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1→2</a:t>
            </a:r>
            <a:r>
              <a:rPr kumimoji="1" lang="zh-CN" altLang="en-US" dirty="0">
                <a:latin typeface="仿宋_GB2312" pitchFamily="49" charset="-122"/>
                <a:ea typeface="仿宋_GB2312" pitchFamily="49" charset="-122"/>
              </a:rPr>
              <a:t>，</a:t>
            </a:r>
            <a:endParaRPr kumimoji="1" lang="zh-CN" altLang="en-US" dirty="0">
              <a:latin typeface="仿宋_GB2312" pitchFamily="49" charset="-122"/>
              <a:ea typeface="仿宋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楷体_GB2312" pitchFamily="49" charset="-122"/>
              </a:rPr>
              <a:t>求换路后的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kumimoji="1" lang="zh-CN" altLang="en-US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5998" name="Text Box 46"/>
          <p:cNvSpPr txBox="1">
            <a:spLocks noChangeArrowheads="1"/>
          </p:cNvSpPr>
          <p:nvPr/>
        </p:nvSpPr>
        <p:spPr bwMode="auto">
          <a:xfrm>
            <a:off x="700422" y="2351565"/>
            <a:ext cx="576263" cy="52324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99" name="Text Box 47"/>
          <p:cNvSpPr txBox="1">
            <a:spLocks noChangeArrowheads="1"/>
          </p:cNvSpPr>
          <p:nvPr/>
        </p:nvSpPr>
        <p:spPr bwMode="auto">
          <a:xfrm>
            <a:off x="1350010" y="2425065"/>
            <a:ext cx="200723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三要素为：</a:t>
            </a:r>
            <a:endParaRPr lang="zh-CN" altLang="en-US"/>
          </a:p>
        </p:txBody>
      </p:sp>
      <p:graphicFrame>
        <p:nvGraphicFramePr>
          <p:cNvPr id="126001" name="Object 49"/>
          <p:cNvGraphicFramePr>
            <a:graphicFrameLocks noChangeAspect="1"/>
          </p:cNvGraphicFramePr>
          <p:nvPr/>
        </p:nvGraphicFramePr>
        <p:xfrm>
          <a:off x="1419544" y="2981325"/>
          <a:ext cx="521017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8" name="Equation" r:id="rId1" imgW="2298700" imgH="304800" progId="Equation.DSMT4">
                  <p:embed/>
                </p:oleObj>
              </mc:Choice>
              <mc:Fallback>
                <p:oleObj name="Equation" r:id="rId1" imgW="2298700" imgH="3048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544" y="2981325"/>
                        <a:ext cx="5210175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21" name="Object 69"/>
          <p:cNvGraphicFramePr>
            <a:graphicFrameLocks noChangeAspect="1"/>
          </p:cNvGraphicFramePr>
          <p:nvPr/>
        </p:nvGraphicFramePr>
        <p:xfrm>
          <a:off x="3071813" y="2420620"/>
          <a:ext cx="38481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9" name="公式" r:id="rId3" imgW="2171700" imgH="355600" progId="Equation.3">
                  <p:embed/>
                </p:oleObj>
              </mc:Choice>
              <mc:Fallback>
                <p:oleObj name="公式" r:id="rId3" imgW="2171700" imgH="3556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2420620"/>
                        <a:ext cx="38481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6027" name="Group 75"/>
          <p:cNvGrpSpPr/>
          <p:nvPr/>
        </p:nvGrpSpPr>
        <p:grpSpPr bwMode="auto">
          <a:xfrm>
            <a:off x="11132471" y="6446871"/>
            <a:ext cx="792162" cy="368300"/>
            <a:chOff x="5193" y="4020"/>
            <a:chExt cx="499" cy="232"/>
          </a:xfrm>
        </p:grpSpPr>
        <p:pic>
          <p:nvPicPr>
            <p:cNvPr id="126028" name="Picture 7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029" name="Text Box 7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26030" name="Group 78"/>
          <p:cNvGrpSpPr/>
          <p:nvPr/>
        </p:nvGrpSpPr>
        <p:grpSpPr bwMode="auto">
          <a:xfrm>
            <a:off x="10268871" y="6446871"/>
            <a:ext cx="792162" cy="368300"/>
            <a:chOff x="4649" y="4020"/>
            <a:chExt cx="499" cy="232"/>
          </a:xfrm>
        </p:grpSpPr>
        <p:pic>
          <p:nvPicPr>
            <p:cNvPr id="126031" name="Picture 79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032" name="Text Box 8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26142" name="Group 190"/>
          <p:cNvGrpSpPr/>
          <p:nvPr/>
        </p:nvGrpSpPr>
        <p:grpSpPr bwMode="auto">
          <a:xfrm>
            <a:off x="8724924" y="4101897"/>
            <a:ext cx="2665419" cy="2128837"/>
            <a:chOff x="3858" y="819"/>
            <a:chExt cx="1679" cy="1341"/>
          </a:xfrm>
        </p:grpSpPr>
        <p:sp>
          <p:nvSpPr>
            <p:cNvPr id="126075" name="Oval 123"/>
            <p:cNvSpPr>
              <a:spLocks noChangeArrowheads="1"/>
            </p:cNvSpPr>
            <p:nvPr/>
          </p:nvSpPr>
          <p:spPr bwMode="auto">
            <a:xfrm>
              <a:off x="4967" y="1161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076" name="AutoShape 124"/>
            <p:cNvSpPr>
              <a:spLocks noChangeArrowheads="1"/>
            </p:cNvSpPr>
            <p:nvPr/>
          </p:nvSpPr>
          <p:spPr bwMode="auto">
            <a:xfrm>
              <a:off x="4286" y="1797"/>
              <a:ext cx="453" cy="363"/>
            </a:xfrm>
            <a:prstGeom prst="diamond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077" name="Line 125"/>
            <p:cNvSpPr>
              <a:spLocks noChangeShapeType="1"/>
            </p:cNvSpPr>
            <p:nvPr/>
          </p:nvSpPr>
          <p:spPr bwMode="auto">
            <a:xfrm>
              <a:off x="3923" y="889"/>
              <a:ext cx="0" cy="10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078" name="Line 126"/>
            <p:cNvSpPr>
              <a:spLocks noChangeShapeType="1"/>
            </p:cNvSpPr>
            <p:nvPr/>
          </p:nvSpPr>
          <p:spPr bwMode="auto">
            <a:xfrm>
              <a:off x="3923" y="1978"/>
              <a:ext cx="122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079" name="Text Box 127"/>
            <p:cNvSpPr txBox="1">
              <a:spLocks noChangeArrowheads="1"/>
            </p:cNvSpPr>
            <p:nvPr/>
          </p:nvSpPr>
          <p:spPr bwMode="auto">
            <a:xfrm>
              <a:off x="4205" y="870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ea typeface="仿宋_GB2312" pitchFamily="49" charset="-122"/>
              </a:endParaRPr>
            </a:p>
          </p:txBody>
        </p:sp>
        <p:sp>
          <p:nvSpPr>
            <p:cNvPr id="126080" name="Line 128"/>
            <p:cNvSpPr>
              <a:spLocks noChangeShapeType="1"/>
            </p:cNvSpPr>
            <p:nvPr/>
          </p:nvSpPr>
          <p:spPr bwMode="auto">
            <a:xfrm>
              <a:off x="5148" y="889"/>
              <a:ext cx="1" cy="10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081" name="Text Box 129"/>
            <p:cNvSpPr txBox="1">
              <a:spLocks noChangeArrowheads="1"/>
            </p:cNvSpPr>
            <p:nvPr/>
          </p:nvSpPr>
          <p:spPr bwMode="auto">
            <a:xfrm>
              <a:off x="4015" y="1661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>
                <a:ea typeface="仿宋_GB2312" pitchFamily="49" charset="-122"/>
              </a:endParaRPr>
            </a:p>
          </p:txBody>
        </p:sp>
        <p:sp>
          <p:nvSpPr>
            <p:cNvPr id="126082" name="Line 130"/>
            <p:cNvSpPr>
              <a:spLocks noChangeShapeType="1"/>
            </p:cNvSpPr>
            <p:nvPr/>
          </p:nvSpPr>
          <p:spPr bwMode="auto">
            <a:xfrm flipV="1">
              <a:off x="3923" y="889"/>
              <a:ext cx="122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083" name="Text Box 131"/>
            <p:cNvSpPr txBox="1">
              <a:spLocks noChangeArrowheads="1"/>
            </p:cNvSpPr>
            <p:nvPr/>
          </p:nvSpPr>
          <p:spPr bwMode="auto">
            <a:xfrm>
              <a:off x="4665" y="1724"/>
              <a:ext cx="308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2400">
                <a:ea typeface="仿宋_GB2312" pitchFamily="49" charset="-122"/>
              </a:endParaRPr>
            </a:p>
          </p:txBody>
        </p:sp>
        <p:sp>
          <p:nvSpPr>
            <p:cNvPr id="126084" name="Text Box 132"/>
            <p:cNvSpPr txBox="1">
              <a:spLocks noChangeArrowheads="1"/>
            </p:cNvSpPr>
            <p:nvPr/>
          </p:nvSpPr>
          <p:spPr bwMode="auto">
            <a:xfrm>
              <a:off x="3953" y="1253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ea typeface="仿宋_GB2312" pitchFamily="49" charset="-122"/>
              </a:endParaRPr>
            </a:p>
          </p:txBody>
        </p:sp>
        <p:sp>
          <p:nvSpPr>
            <p:cNvPr id="126085" name="Line 133"/>
            <p:cNvSpPr>
              <a:spLocks noChangeShapeType="1"/>
            </p:cNvSpPr>
            <p:nvPr/>
          </p:nvSpPr>
          <p:spPr bwMode="auto">
            <a:xfrm>
              <a:off x="3923" y="935"/>
              <a:ext cx="0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086" name="Text Box 134"/>
            <p:cNvSpPr txBox="1">
              <a:spLocks noChangeArrowheads="1"/>
            </p:cNvSpPr>
            <p:nvPr/>
          </p:nvSpPr>
          <p:spPr bwMode="auto">
            <a:xfrm>
              <a:off x="3876" y="889"/>
              <a:ext cx="36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="0">
                <a:ea typeface="仿宋_GB2312" pitchFamily="49" charset="-122"/>
              </a:endParaRPr>
            </a:p>
          </p:txBody>
        </p:sp>
        <p:sp>
          <p:nvSpPr>
            <p:cNvPr id="126087" name="Text Box 135"/>
            <p:cNvSpPr txBox="1">
              <a:spLocks noChangeArrowheads="1"/>
            </p:cNvSpPr>
            <p:nvPr/>
          </p:nvSpPr>
          <p:spPr bwMode="auto">
            <a:xfrm>
              <a:off x="4286" y="1479"/>
              <a:ext cx="54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="0">
                <a:ea typeface="仿宋_GB2312" pitchFamily="49" charset="-122"/>
              </a:endParaRPr>
            </a:p>
          </p:txBody>
        </p:sp>
        <p:sp>
          <p:nvSpPr>
            <p:cNvPr id="126088" name="Text Box 136"/>
            <p:cNvSpPr txBox="1">
              <a:spLocks noChangeArrowheads="1"/>
            </p:cNvSpPr>
            <p:nvPr/>
          </p:nvSpPr>
          <p:spPr bwMode="auto">
            <a:xfrm>
              <a:off x="5310" y="1188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0" i="1">
                <a:ea typeface="仿宋_GB2312" pitchFamily="49" charset="-122"/>
              </a:endParaRPr>
            </a:p>
          </p:txBody>
        </p:sp>
        <p:sp>
          <p:nvSpPr>
            <p:cNvPr id="126089" name="Text Box 137"/>
            <p:cNvSpPr txBox="1">
              <a:spLocks noChangeArrowheads="1"/>
            </p:cNvSpPr>
            <p:nvPr/>
          </p:nvSpPr>
          <p:spPr bwMode="auto">
            <a:xfrm>
              <a:off x="5140" y="870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>
                <a:ea typeface="仿宋_GB2312" pitchFamily="49" charset="-122"/>
              </a:endParaRPr>
            </a:p>
          </p:txBody>
        </p:sp>
        <p:sp>
          <p:nvSpPr>
            <p:cNvPr id="126090" name="Text Box 138"/>
            <p:cNvSpPr txBox="1">
              <a:spLocks noChangeArrowheads="1"/>
            </p:cNvSpPr>
            <p:nvPr/>
          </p:nvSpPr>
          <p:spPr bwMode="auto">
            <a:xfrm>
              <a:off x="5072" y="1532"/>
              <a:ext cx="3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>
                <a:ea typeface="仿宋_GB2312" pitchFamily="49" charset="-122"/>
              </a:endParaRPr>
            </a:p>
          </p:txBody>
        </p:sp>
        <p:sp>
          <p:nvSpPr>
            <p:cNvPr id="126091" name="Rectangle 139"/>
            <p:cNvSpPr>
              <a:spLocks noChangeArrowheads="1"/>
            </p:cNvSpPr>
            <p:nvPr/>
          </p:nvSpPr>
          <p:spPr bwMode="auto">
            <a:xfrm>
              <a:off x="4286" y="81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092" name="Rectangle 140"/>
            <p:cNvSpPr>
              <a:spLocks noChangeArrowheads="1"/>
            </p:cNvSpPr>
            <p:nvPr/>
          </p:nvSpPr>
          <p:spPr bwMode="auto">
            <a:xfrm>
              <a:off x="3858" y="1252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26093" name="Object 141"/>
          <p:cNvGraphicFramePr>
            <a:graphicFrameLocks noChangeAspect="1"/>
          </p:cNvGraphicFramePr>
          <p:nvPr/>
        </p:nvGraphicFramePr>
        <p:xfrm>
          <a:off x="1524320" y="3652203"/>
          <a:ext cx="4851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60" name="公式" r:id="rId6" imgW="2578100" imgH="355600" progId="Equation.3">
                  <p:embed/>
                </p:oleObj>
              </mc:Choice>
              <mc:Fallback>
                <p:oleObj name="公式" r:id="rId6" imgW="2578100" imgH="355600" progId="Equation.3">
                  <p:embed/>
                  <p:pic>
                    <p:nvPicPr>
                      <p:cNvPr id="0" name="Object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320" y="3652203"/>
                        <a:ext cx="48514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6141" name="Group 189"/>
          <p:cNvGrpSpPr/>
          <p:nvPr/>
        </p:nvGrpSpPr>
        <p:grpSpPr bwMode="auto">
          <a:xfrm>
            <a:off x="6944043" y="1109663"/>
            <a:ext cx="4773612" cy="2463800"/>
            <a:chOff x="431" y="699"/>
            <a:chExt cx="3007" cy="1552"/>
          </a:xfrm>
        </p:grpSpPr>
        <p:sp>
          <p:nvSpPr>
            <p:cNvPr id="126096" name="Line 144"/>
            <p:cNvSpPr>
              <a:spLocks noChangeShapeType="1"/>
            </p:cNvSpPr>
            <p:nvPr/>
          </p:nvSpPr>
          <p:spPr bwMode="auto">
            <a:xfrm flipV="1">
              <a:off x="612" y="755"/>
              <a:ext cx="0" cy="131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098" name="Oval 146"/>
            <p:cNvSpPr>
              <a:spLocks noChangeArrowheads="1"/>
            </p:cNvSpPr>
            <p:nvPr/>
          </p:nvSpPr>
          <p:spPr bwMode="auto">
            <a:xfrm>
              <a:off x="2245" y="152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099" name="Line 147"/>
            <p:cNvSpPr>
              <a:spLocks noChangeShapeType="1"/>
            </p:cNvSpPr>
            <p:nvPr/>
          </p:nvSpPr>
          <p:spPr bwMode="auto">
            <a:xfrm>
              <a:off x="3334" y="755"/>
              <a:ext cx="0" cy="68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100" name="AutoShape 148"/>
            <p:cNvSpPr>
              <a:spLocks noChangeArrowheads="1"/>
            </p:cNvSpPr>
            <p:nvPr/>
          </p:nvSpPr>
          <p:spPr bwMode="auto">
            <a:xfrm>
              <a:off x="1429" y="1888"/>
              <a:ext cx="454" cy="363"/>
            </a:xfrm>
            <a:prstGeom prst="diamond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101" name="Line 149"/>
            <p:cNvSpPr>
              <a:spLocks noChangeShapeType="1"/>
            </p:cNvSpPr>
            <p:nvPr/>
          </p:nvSpPr>
          <p:spPr bwMode="auto">
            <a:xfrm>
              <a:off x="1111" y="755"/>
              <a:ext cx="0" cy="131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102" name="Line 150"/>
            <p:cNvSpPr>
              <a:spLocks noChangeShapeType="1"/>
            </p:cNvSpPr>
            <p:nvPr/>
          </p:nvSpPr>
          <p:spPr bwMode="auto">
            <a:xfrm flipH="1" flipV="1">
              <a:off x="612" y="890"/>
              <a:ext cx="5" cy="40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103" name="Line 151"/>
            <p:cNvSpPr>
              <a:spLocks noChangeShapeType="1"/>
            </p:cNvSpPr>
            <p:nvPr/>
          </p:nvSpPr>
          <p:spPr bwMode="auto">
            <a:xfrm flipV="1">
              <a:off x="612" y="2069"/>
              <a:ext cx="272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104" name="Text Box 152"/>
            <p:cNvSpPr txBox="1">
              <a:spLocks noChangeArrowheads="1"/>
            </p:cNvSpPr>
            <p:nvPr/>
          </p:nvSpPr>
          <p:spPr bwMode="auto">
            <a:xfrm>
              <a:off x="631" y="926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105" name="Text Box 153"/>
            <p:cNvSpPr txBox="1">
              <a:spLocks noChangeArrowheads="1"/>
            </p:cNvSpPr>
            <p:nvPr/>
          </p:nvSpPr>
          <p:spPr bwMode="auto">
            <a:xfrm>
              <a:off x="1413" y="799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26139" name="Group 187"/>
            <p:cNvGrpSpPr/>
            <p:nvPr/>
          </p:nvGrpSpPr>
          <p:grpSpPr bwMode="auto">
            <a:xfrm>
              <a:off x="431" y="1298"/>
              <a:ext cx="363" cy="363"/>
              <a:chOff x="431" y="1253"/>
              <a:chExt cx="363" cy="363"/>
            </a:xfrm>
          </p:grpSpPr>
          <p:sp>
            <p:nvSpPr>
              <p:cNvPr id="126097" name="Oval 145"/>
              <p:cNvSpPr>
                <a:spLocks noChangeArrowheads="1"/>
              </p:cNvSpPr>
              <p:nvPr/>
            </p:nvSpPr>
            <p:spPr bwMode="auto">
              <a:xfrm>
                <a:off x="431" y="1253"/>
                <a:ext cx="363" cy="363"/>
              </a:xfrm>
              <a:prstGeom prst="ellipse">
                <a:avLst/>
              </a:prstGeom>
              <a:gradFill rotWithShape="1">
                <a:gsLst>
                  <a:gs pos="0">
                    <a:srgbClr val="0099FF"/>
                  </a:gs>
                  <a:gs pos="100000">
                    <a:srgbClr val="0099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38100">
                <a:solidFill>
                  <a:srgbClr val="FF99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06" name="Line 154"/>
              <p:cNvSpPr>
                <a:spLocks noChangeShapeType="1"/>
              </p:cNvSpPr>
              <p:nvPr/>
            </p:nvSpPr>
            <p:spPr bwMode="auto">
              <a:xfrm>
                <a:off x="431" y="1435"/>
                <a:ext cx="36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6107" name="Line 155"/>
            <p:cNvSpPr>
              <a:spLocks noChangeShapeType="1"/>
            </p:cNvSpPr>
            <p:nvPr/>
          </p:nvSpPr>
          <p:spPr bwMode="auto">
            <a:xfrm flipV="1">
              <a:off x="2427" y="755"/>
              <a:ext cx="363" cy="136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108" name="Line 156"/>
            <p:cNvSpPr>
              <a:spLocks noChangeShapeType="1"/>
            </p:cNvSpPr>
            <p:nvPr/>
          </p:nvSpPr>
          <p:spPr bwMode="auto">
            <a:xfrm>
              <a:off x="2427" y="891"/>
              <a:ext cx="0" cy="117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109" name="Line 157"/>
            <p:cNvSpPr>
              <a:spLocks noChangeShapeType="1"/>
            </p:cNvSpPr>
            <p:nvPr/>
          </p:nvSpPr>
          <p:spPr bwMode="auto">
            <a:xfrm>
              <a:off x="2290" y="709"/>
              <a:ext cx="409" cy="2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110" name="Text Box 158"/>
            <p:cNvSpPr txBox="1">
              <a:spLocks noChangeArrowheads="1"/>
            </p:cNvSpPr>
            <p:nvPr/>
          </p:nvSpPr>
          <p:spPr bwMode="auto">
            <a:xfrm>
              <a:off x="1957" y="1026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6111" name="Text Box 159"/>
            <p:cNvSpPr txBox="1">
              <a:spLocks noChangeArrowheads="1"/>
            </p:cNvSpPr>
            <p:nvPr/>
          </p:nvSpPr>
          <p:spPr bwMode="auto">
            <a:xfrm>
              <a:off x="2836" y="935"/>
              <a:ext cx="52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0.1F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12" name="Text Box 160"/>
            <p:cNvSpPr txBox="1">
              <a:spLocks noChangeArrowheads="1"/>
            </p:cNvSpPr>
            <p:nvPr/>
          </p:nvSpPr>
          <p:spPr bwMode="auto">
            <a:xfrm>
              <a:off x="1219" y="1752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13" name="Text Box 161"/>
            <p:cNvSpPr txBox="1">
              <a:spLocks noChangeArrowheads="1"/>
            </p:cNvSpPr>
            <p:nvPr/>
          </p:nvSpPr>
          <p:spPr bwMode="auto">
            <a:xfrm>
              <a:off x="2883" y="1253"/>
              <a:ext cx="32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14" name="Line 162"/>
            <p:cNvSpPr>
              <a:spLocks noChangeShapeType="1"/>
            </p:cNvSpPr>
            <p:nvPr/>
          </p:nvSpPr>
          <p:spPr bwMode="auto">
            <a:xfrm flipV="1">
              <a:off x="612" y="754"/>
              <a:ext cx="1633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115" name="Line 163"/>
            <p:cNvSpPr>
              <a:spLocks noChangeShapeType="1"/>
            </p:cNvSpPr>
            <p:nvPr/>
          </p:nvSpPr>
          <p:spPr bwMode="auto">
            <a:xfrm>
              <a:off x="2790" y="755"/>
              <a:ext cx="54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116" name="Line 164"/>
            <p:cNvSpPr>
              <a:spLocks noChangeShapeType="1"/>
            </p:cNvSpPr>
            <p:nvPr/>
          </p:nvSpPr>
          <p:spPr bwMode="auto">
            <a:xfrm>
              <a:off x="3334" y="1526"/>
              <a:ext cx="0" cy="5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117" name="Text Box 165"/>
            <p:cNvSpPr txBox="1">
              <a:spLocks noChangeArrowheads="1"/>
            </p:cNvSpPr>
            <p:nvPr/>
          </p:nvSpPr>
          <p:spPr bwMode="auto">
            <a:xfrm>
              <a:off x="1929" y="1752"/>
              <a:ext cx="33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18" name="Text Box 166"/>
            <p:cNvSpPr txBox="1">
              <a:spLocks noChangeArrowheads="1"/>
            </p:cNvSpPr>
            <p:nvPr/>
          </p:nvSpPr>
          <p:spPr bwMode="auto">
            <a:xfrm>
              <a:off x="3079" y="1117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19" name="Text Box 167"/>
            <p:cNvSpPr txBox="1">
              <a:spLocks noChangeArrowheads="1"/>
            </p:cNvSpPr>
            <p:nvPr/>
          </p:nvSpPr>
          <p:spPr bwMode="auto">
            <a:xfrm>
              <a:off x="3018" y="1616"/>
              <a:ext cx="33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20" name="Text Box 168"/>
            <p:cNvSpPr txBox="1">
              <a:spLocks noChangeArrowheads="1"/>
            </p:cNvSpPr>
            <p:nvPr/>
          </p:nvSpPr>
          <p:spPr bwMode="auto">
            <a:xfrm>
              <a:off x="1166" y="1280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21" name="Line 169"/>
            <p:cNvSpPr>
              <a:spLocks noChangeShapeType="1"/>
            </p:cNvSpPr>
            <p:nvPr/>
          </p:nvSpPr>
          <p:spPr bwMode="auto">
            <a:xfrm>
              <a:off x="1111" y="935"/>
              <a:ext cx="0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122" name="Text Box 170"/>
            <p:cNvSpPr txBox="1">
              <a:spLocks noChangeArrowheads="1"/>
            </p:cNvSpPr>
            <p:nvPr/>
          </p:nvSpPr>
          <p:spPr bwMode="auto">
            <a:xfrm>
              <a:off x="1066" y="844"/>
              <a:ext cx="364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23" name="Text Box 171"/>
            <p:cNvSpPr txBox="1">
              <a:spLocks noChangeArrowheads="1"/>
            </p:cNvSpPr>
            <p:nvPr/>
          </p:nvSpPr>
          <p:spPr bwMode="auto">
            <a:xfrm>
              <a:off x="1474" y="1569"/>
              <a:ext cx="54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24" name="Text Box 172"/>
            <p:cNvSpPr txBox="1">
              <a:spLocks noChangeArrowheads="1"/>
            </p:cNvSpPr>
            <p:nvPr/>
          </p:nvSpPr>
          <p:spPr bwMode="auto">
            <a:xfrm>
              <a:off x="2590" y="1507"/>
              <a:ext cx="38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25" name="Text Box 173"/>
            <p:cNvSpPr txBox="1">
              <a:spLocks noChangeArrowheads="1"/>
            </p:cNvSpPr>
            <p:nvPr/>
          </p:nvSpPr>
          <p:spPr bwMode="auto">
            <a:xfrm>
              <a:off x="2526" y="1779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26" name="Text Box 174"/>
            <p:cNvSpPr txBox="1">
              <a:spLocks noChangeArrowheads="1"/>
            </p:cNvSpPr>
            <p:nvPr/>
          </p:nvSpPr>
          <p:spPr bwMode="auto">
            <a:xfrm>
              <a:off x="2441" y="1261"/>
              <a:ext cx="33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27" name="Text Box 175"/>
            <p:cNvSpPr txBox="1">
              <a:spLocks noChangeArrowheads="1"/>
            </p:cNvSpPr>
            <p:nvPr/>
          </p:nvSpPr>
          <p:spPr bwMode="auto">
            <a:xfrm>
              <a:off x="2472" y="845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26128" name="Text Box 176"/>
            <p:cNvSpPr txBox="1">
              <a:spLocks noChangeArrowheads="1"/>
            </p:cNvSpPr>
            <p:nvPr/>
          </p:nvSpPr>
          <p:spPr bwMode="auto">
            <a:xfrm>
              <a:off x="2064" y="709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0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26129" name="Rectangle 177"/>
            <p:cNvSpPr>
              <a:spLocks noChangeArrowheads="1"/>
            </p:cNvSpPr>
            <p:nvPr/>
          </p:nvSpPr>
          <p:spPr bwMode="auto">
            <a:xfrm>
              <a:off x="1429" y="69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130" name="Rectangle 178"/>
            <p:cNvSpPr>
              <a:spLocks noChangeArrowheads="1"/>
            </p:cNvSpPr>
            <p:nvPr/>
          </p:nvSpPr>
          <p:spPr bwMode="auto">
            <a:xfrm>
              <a:off x="2361" y="1027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131" name="Rectangle 179"/>
            <p:cNvSpPr>
              <a:spLocks noChangeArrowheads="1"/>
            </p:cNvSpPr>
            <p:nvPr/>
          </p:nvSpPr>
          <p:spPr bwMode="auto">
            <a:xfrm>
              <a:off x="1046" y="1299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6132" name="Group 180"/>
            <p:cNvGrpSpPr/>
            <p:nvPr/>
          </p:nvGrpSpPr>
          <p:grpSpPr bwMode="auto">
            <a:xfrm>
              <a:off x="3198" y="1435"/>
              <a:ext cx="240" cy="90"/>
              <a:chOff x="4604" y="2478"/>
              <a:chExt cx="240" cy="90"/>
            </a:xfrm>
          </p:grpSpPr>
          <p:sp>
            <p:nvSpPr>
              <p:cNvPr id="126133" name="Line 181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34" name="Line 182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6136" name="Group 184"/>
          <p:cNvGrpSpPr/>
          <p:nvPr/>
        </p:nvGrpSpPr>
        <p:grpSpPr bwMode="auto">
          <a:xfrm>
            <a:off x="9403692" y="6446871"/>
            <a:ext cx="792163" cy="368300"/>
            <a:chOff x="4649" y="4020"/>
            <a:chExt cx="499" cy="232"/>
          </a:xfrm>
        </p:grpSpPr>
        <p:pic>
          <p:nvPicPr>
            <p:cNvPr id="126137" name="Picture 185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138" name="Text Box 186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013426" y="3533051"/>
            <a:ext cx="21183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求</a:t>
            </a:r>
            <a:r>
              <a:rPr lang="en-US" altLang="zh-CN" b="0" i="1" dirty="0" err="1" smtClean="0">
                <a:solidFill>
                  <a:srgbClr val="FF0000"/>
                </a:solidFill>
              </a:rPr>
              <a:t>R</a:t>
            </a:r>
            <a:r>
              <a:rPr lang="en-US" altLang="zh-CN" b="0" baseline="-25000" dirty="0" err="1" smtClean="0">
                <a:solidFill>
                  <a:srgbClr val="FF0000"/>
                </a:solidFill>
              </a:rPr>
              <a:t>eq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电路：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3943" y="3429138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含受控源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29805" cy="1118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三要素法例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8236" name="Object 108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500507" y="4510405"/>
          <a:ext cx="5824538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51" name="Equation" r:id="rId10" imgW="2908300" imgH="457200" progId="Equation.DSMT4">
                  <p:embed/>
                </p:oleObj>
              </mc:Choice>
              <mc:Fallback>
                <p:oleObj name="Equation" r:id="rId10" imgW="2908300" imgH="457200" progId="Equation.DSMT4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507" y="4510405"/>
                        <a:ext cx="5824538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8" name="Object 110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1487805" y="5448300"/>
          <a:ext cx="6923088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52" name="公式" r:id="rId13" imgW="3543300" imgH="317500" progId="Equation.3">
                  <p:embed/>
                </p:oleObj>
              </mc:Choice>
              <mc:Fallback>
                <p:oleObj name="公式" r:id="rId13" imgW="3543300" imgH="317500" progId="Equation.3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805" y="5448300"/>
                        <a:ext cx="6923088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52" name="Object 124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1589405" y="4280218"/>
          <a:ext cx="42100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53" name="公式" r:id="rId16" imgW="2235200" imgH="355600" progId="Equation.3">
                  <p:embed/>
                </p:oleObj>
              </mc:Choice>
              <mc:Fallback>
                <p:oleObj name="公式" r:id="rId16" imgW="2235200" imgH="355600" progId="Equation.3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405" y="4280218"/>
                        <a:ext cx="42100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53" name="AutoShape 125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73447" y="4496118"/>
            <a:ext cx="792163" cy="144462"/>
          </a:xfrm>
          <a:prstGeom prst="rightArrow">
            <a:avLst>
              <a:gd name="adj1" fmla="val 50000"/>
              <a:gd name="adj2" fmla="val 137088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6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5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5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5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2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126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6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3000"/>
                                        <p:tgtEl>
                                          <p:spTgt spid="12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5" dur="500"/>
                                        <p:tgtEl>
                                          <p:spTgt spid="4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0"/>
                                        <p:tgtEl>
                                          <p:spTgt spid="4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1000"/>
                                        <p:tgtEl>
                                          <p:spTgt spid="4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 bldLvl="0" animBg="1"/>
      <p:bldP spid="125955" grpId="0" bldLvl="0" animBg="1"/>
      <p:bldP spid="125998" grpId="0" bldLvl="0" animBg="1" autoUpdateAnimBg="0"/>
      <p:bldP spid="125999" grpId="0" bldLvl="0" animBg="1"/>
      <p:bldP spid="2" grpId="0"/>
      <p:bldP spid="3" grpId="0"/>
      <p:bldP spid="4825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771" name="Group 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60772" name="Picture 4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773" name="Text Box 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60774" name="Group 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60775" name="Picture 7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776" name="Text Box 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60889" name="Text Box 121"/>
          <p:cNvSpPr txBox="1">
            <a:spLocks noChangeArrowheads="1"/>
          </p:cNvSpPr>
          <p:nvPr/>
        </p:nvSpPr>
        <p:spPr bwMode="auto">
          <a:xfrm>
            <a:off x="2211864" y="3640298"/>
            <a:ext cx="538543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>
                <a:latin typeface="Times New Roman" panose="02020603050405020304" pitchFamily="18" charset="0"/>
              </a:rPr>
              <a:t>S</a:t>
            </a:r>
            <a:r>
              <a:rPr kumimoji="1" lang="zh-CN" altLang="zh-CN">
                <a:latin typeface="楷体_GB2312" pitchFamily="49" charset="-122"/>
              </a:rPr>
              <a:t>未动作前</a:t>
            </a:r>
            <a:r>
              <a:rPr kumimoji="1" lang="zh-CN" altLang="en-US">
                <a:latin typeface="楷体_GB2312" pitchFamily="49" charset="-122"/>
              </a:rPr>
              <a:t>，电路处于稳定状态：</a:t>
            </a:r>
            <a:endParaRPr kumimoji="1" lang="zh-CN" altLang="en-US">
              <a:latin typeface="楷体_GB2312" pitchFamily="49" charset="-122"/>
            </a:endParaRPr>
          </a:p>
        </p:txBody>
      </p:sp>
      <p:sp>
        <p:nvSpPr>
          <p:cNvPr id="160890" name="Text Box 122"/>
          <p:cNvSpPr txBox="1">
            <a:spLocks noChangeArrowheads="1"/>
          </p:cNvSpPr>
          <p:nvPr/>
        </p:nvSpPr>
        <p:spPr bwMode="auto">
          <a:xfrm>
            <a:off x="7477922" y="3606358"/>
            <a:ext cx="278447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0,  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/R</a:t>
            </a:r>
            <a:endParaRPr kumimoji="1" lang="en-US" altLang="zh-CN" sz="3200" b="0" baseline="-250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0891" name="Text Box 123"/>
          <p:cNvSpPr txBox="1">
            <a:spLocks noChangeArrowheads="1"/>
          </p:cNvSpPr>
          <p:nvPr/>
        </p:nvSpPr>
        <p:spPr bwMode="auto">
          <a:xfrm>
            <a:off x="2208214" y="4289274"/>
            <a:ext cx="2303462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en-US">
                <a:latin typeface="Times New Roman" panose="02020603050405020304" pitchFamily="18" charset="0"/>
              </a:rPr>
              <a:t>断开瞬间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160892" name="Text Box 124"/>
          <p:cNvSpPr txBox="1">
            <a:spLocks noChangeArrowheads="1"/>
          </p:cNvSpPr>
          <p:nvPr/>
        </p:nvSpPr>
        <p:spPr bwMode="auto">
          <a:xfrm>
            <a:off x="4423731" y="4288955"/>
            <a:ext cx="246824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=∞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60893" name="Text Box 125"/>
          <p:cNvSpPr txBox="1">
            <a:spLocks noChangeArrowheads="1"/>
          </p:cNvSpPr>
          <p:nvPr/>
        </p:nvSpPr>
        <p:spPr bwMode="auto">
          <a:xfrm>
            <a:off x="3218498" y="4934903"/>
            <a:ext cx="5905500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Times New Roman" panose="02020603050405020304" pitchFamily="18" charset="0"/>
              </a:rPr>
              <a:t>工程实际中在切断电容或电感电路时会出现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过电压</a:t>
            </a:r>
            <a:r>
              <a:rPr kumimoji="1" lang="zh-CN" altLang="en-US" dirty="0">
                <a:latin typeface="Times New Roman" panose="02020603050405020304" pitchFamily="18" charset="0"/>
              </a:rPr>
              <a:t>和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过电流</a:t>
            </a:r>
            <a:r>
              <a:rPr kumimoji="1" lang="zh-CN" altLang="en-US" dirty="0">
                <a:latin typeface="Times New Roman" panose="02020603050405020304" pitchFamily="18" charset="0"/>
              </a:rPr>
              <a:t>现象。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60894" name="Group 126"/>
          <p:cNvGrpSpPr/>
          <p:nvPr/>
        </p:nvGrpSpPr>
        <p:grpSpPr bwMode="auto">
          <a:xfrm>
            <a:off x="1346202" y="4794885"/>
            <a:ext cx="1643064" cy="850900"/>
            <a:chOff x="385" y="3022"/>
            <a:chExt cx="1035" cy="536"/>
          </a:xfrm>
        </p:grpSpPr>
        <p:pic>
          <p:nvPicPr>
            <p:cNvPr id="160895" name="Picture 127" descr="1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896" name="Text Box 128"/>
            <p:cNvSpPr txBox="1">
              <a:spLocks noChangeArrowheads="1"/>
            </p:cNvSpPr>
            <p:nvPr/>
          </p:nvSpPr>
          <p:spPr bwMode="auto">
            <a:xfrm>
              <a:off x="793" y="3125"/>
              <a:ext cx="62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b="0">
                  <a:solidFill>
                    <a:srgbClr val="CC6600"/>
                  </a:solidFill>
                  <a:ea typeface="华文行楷" panose="02010800040101010101" pitchFamily="2" charset="-122"/>
                </a:rPr>
                <a:t>注意</a:t>
              </a:r>
              <a:endParaRPr lang="zh-CN" altLang="en-US" sz="3200" b="0">
                <a:solidFill>
                  <a:srgbClr val="CC6600"/>
                </a:solidFill>
                <a:ea typeface="华文行楷" panose="02010800040101010101" pitchFamily="2" charset="-122"/>
              </a:endParaRPr>
            </a:p>
          </p:txBody>
        </p:sp>
      </p:grpSp>
      <p:sp>
        <p:nvSpPr>
          <p:cNvPr id="160928" name="AutoShape 160"/>
          <p:cNvSpPr>
            <a:spLocks noChangeArrowheads="1"/>
          </p:cNvSpPr>
          <p:nvPr/>
        </p:nvSpPr>
        <p:spPr bwMode="auto">
          <a:xfrm>
            <a:off x="7535865" y="1698342"/>
            <a:ext cx="576262" cy="503237"/>
          </a:xfrm>
          <a:prstGeom prst="irregularSeal1">
            <a:avLst/>
          </a:prstGeom>
          <a:gradFill rotWithShape="1">
            <a:gsLst>
              <a:gs pos="0">
                <a:srgbClr val="FFFF00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0935" name="Group 167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160936" name="Picture 168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937" name="Text Box 169">
              <a:hlinkClick r:id="rId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60938" name="Group 170"/>
          <p:cNvGrpSpPr/>
          <p:nvPr/>
        </p:nvGrpSpPr>
        <p:grpSpPr bwMode="auto">
          <a:xfrm>
            <a:off x="2381271" y="1410019"/>
            <a:ext cx="3638567" cy="2035176"/>
            <a:chOff x="2842" y="708"/>
            <a:chExt cx="2292" cy="1282"/>
          </a:xfrm>
        </p:grpSpPr>
        <p:sp>
          <p:nvSpPr>
            <p:cNvPr id="160939" name="Text Box 171"/>
            <p:cNvSpPr txBox="1">
              <a:spLocks noChangeArrowheads="1"/>
            </p:cNvSpPr>
            <p:nvPr/>
          </p:nvSpPr>
          <p:spPr bwMode="auto">
            <a:xfrm>
              <a:off x="3486" y="708"/>
              <a:ext cx="70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 b="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</a:t>
              </a:r>
              <a:r>
                <a:rPr kumimoji="1" lang="en-US" altLang="zh-CN" b="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0940" name="Oval 172"/>
            <p:cNvSpPr>
              <a:spLocks noChangeArrowheads="1"/>
            </p:cNvSpPr>
            <p:nvPr/>
          </p:nvSpPr>
          <p:spPr bwMode="auto">
            <a:xfrm>
              <a:off x="3153" y="1298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grpSp>
          <p:nvGrpSpPr>
            <p:cNvPr id="160941" name="Group 173"/>
            <p:cNvGrpSpPr/>
            <p:nvPr/>
          </p:nvGrpSpPr>
          <p:grpSpPr bwMode="auto">
            <a:xfrm>
              <a:off x="4332" y="1022"/>
              <a:ext cx="367" cy="879"/>
              <a:chOff x="1576" y="1277"/>
              <a:chExt cx="253" cy="614"/>
            </a:xfrm>
          </p:grpSpPr>
          <p:grpSp>
            <p:nvGrpSpPr>
              <p:cNvPr id="160942" name="Group 174"/>
              <p:cNvGrpSpPr/>
              <p:nvPr/>
            </p:nvGrpSpPr>
            <p:grpSpPr bwMode="auto">
              <a:xfrm>
                <a:off x="1658" y="1277"/>
                <a:ext cx="171" cy="614"/>
                <a:chOff x="1658" y="1277"/>
                <a:chExt cx="171" cy="614"/>
              </a:xfrm>
            </p:grpSpPr>
            <p:sp>
              <p:nvSpPr>
                <p:cNvPr id="160943" name="Text Box 175"/>
                <p:cNvSpPr txBox="1">
                  <a:spLocks noChangeArrowheads="1"/>
                </p:cNvSpPr>
                <p:nvPr/>
              </p:nvSpPr>
              <p:spPr bwMode="auto">
                <a:xfrm>
                  <a:off x="1662" y="1277"/>
                  <a:ext cx="16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0944" name="Text Box 176"/>
                <p:cNvSpPr txBox="1">
                  <a:spLocks noChangeArrowheads="1"/>
                </p:cNvSpPr>
                <p:nvPr/>
              </p:nvSpPr>
              <p:spPr bwMode="auto">
                <a:xfrm>
                  <a:off x="1658" y="1661"/>
                  <a:ext cx="15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0945" name="Text Box 177"/>
              <p:cNvSpPr txBox="1">
                <a:spLocks noChangeArrowheads="1"/>
              </p:cNvSpPr>
              <p:nvPr/>
            </p:nvSpPr>
            <p:spPr bwMode="auto">
              <a:xfrm>
                <a:off x="1576" y="1459"/>
                <a:ext cx="25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0946" name="Text Box 178"/>
            <p:cNvSpPr txBox="1">
              <a:spLocks noChangeArrowheads="1"/>
            </p:cNvSpPr>
            <p:nvPr/>
          </p:nvSpPr>
          <p:spPr bwMode="auto">
            <a:xfrm>
              <a:off x="2842" y="1343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0947" name="Line 179"/>
            <p:cNvSpPr>
              <a:spLocks noChangeShapeType="1"/>
            </p:cNvSpPr>
            <p:nvPr/>
          </p:nvSpPr>
          <p:spPr bwMode="auto">
            <a:xfrm>
              <a:off x="3337" y="1071"/>
              <a:ext cx="144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48" name="Line 180"/>
            <p:cNvSpPr>
              <a:spLocks noChangeShapeType="1"/>
            </p:cNvSpPr>
            <p:nvPr/>
          </p:nvSpPr>
          <p:spPr bwMode="auto">
            <a:xfrm>
              <a:off x="3337" y="1895"/>
              <a:ext cx="145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49" name="Line 181"/>
            <p:cNvSpPr>
              <a:spLocks noChangeShapeType="1"/>
            </p:cNvSpPr>
            <p:nvPr/>
          </p:nvSpPr>
          <p:spPr bwMode="auto">
            <a:xfrm flipH="1">
              <a:off x="3334" y="1071"/>
              <a:ext cx="3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50" name="Line 182"/>
            <p:cNvSpPr>
              <a:spLocks noChangeShapeType="1"/>
            </p:cNvSpPr>
            <p:nvPr/>
          </p:nvSpPr>
          <p:spPr bwMode="auto">
            <a:xfrm flipH="1">
              <a:off x="4785" y="1071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51" name="Line 183"/>
            <p:cNvSpPr>
              <a:spLocks noChangeShapeType="1"/>
            </p:cNvSpPr>
            <p:nvPr/>
          </p:nvSpPr>
          <p:spPr bwMode="auto">
            <a:xfrm flipH="1" flipV="1">
              <a:off x="4785" y="1661"/>
              <a:ext cx="8" cy="23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52" name="Text Box 184"/>
            <p:cNvSpPr txBox="1">
              <a:spLocks noChangeArrowheads="1"/>
            </p:cNvSpPr>
            <p:nvPr/>
          </p:nvSpPr>
          <p:spPr bwMode="auto">
            <a:xfrm>
              <a:off x="4242" y="708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0953" name="Text Box 185"/>
            <p:cNvSpPr txBox="1">
              <a:spLocks noChangeArrowheads="1"/>
            </p:cNvSpPr>
            <p:nvPr/>
          </p:nvSpPr>
          <p:spPr bwMode="auto">
            <a:xfrm>
              <a:off x="4894" y="1298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60954" name="Group 186"/>
            <p:cNvGrpSpPr/>
            <p:nvPr/>
          </p:nvGrpSpPr>
          <p:grpSpPr bwMode="auto">
            <a:xfrm>
              <a:off x="4502" y="723"/>
              <a:ext cx="239" cy="342"/>
              <a:chOff x="1802" y="2593"/>
              <a:chExt cx="166" cy="239"/>
            </a:xfrm>
          </p:grpSpPr>
          <p:sp>
            <p:nvSpPr>
              <p:cNvPr id="160955" name="Text Box 187"/>
              <p:cNvSpPr txBox="1">
                <a:spLocks noChangeArrowheads="1"/>
              </p:cNvSpPr>
              <p:nvPr/>
            </p:nvSpPr>
            <p:spPr bwMode="auto">
              <a:xfrm>
                <a:off x="1802" y="2593"/>
                <a:ext cx="12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0956" name="Line 188"/>
              <p:cNvSpPr>
                <a:spLocks noChangeShapeType="1"/>
              </p:cNvSpPr>
              <p:nvPr/>
            </p:nvSpPr>
            <p:spPr bwMode="auto">
              <a:xfrm>
                <a:off x="1824" y="2832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60957" name="Text Box 189"/>
            <p:cNvSpPr txBox="1">
              <a:spLocks noChangeArrowheads="1"/>
            </p:cNvSpPr>
            <p:nvPr/>
          </p:nvSpPr>
          <p:spPr bwMode="auto">
            <a:xfrm>
              <a:off x="2971" y="1025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60958" name="Text Box 190"/>
            <p:cNvSpPr txBox="1">
              <a:spLocks noChangeArrowheads="1"/>
            </p:cNvSpPr>
            <p:nvPr/>
          </p:nvSpPr>
          <p:spPr bwMode="auto">
            <a:xfrm>
              <a:off x="2971" y="1661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en-US" altLang="zh-CN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0959" name="Rectangle 191"/>
            <p:cNvSpPr>
              <a:spLocks noChangeArrowheads="1"/>
            </p:cNvSpPr>
            <p:nvPr/>
          </p:nvSpPr>
          <p:spPr bwMode="auto">
            <a:xfrm>
              <a:off x="4196" y="1025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0960" name="Group 192"/>
            <p:cNvGrpSpPr/>
            <p:nvPr/>
          </p:nvGrpSpPr>
          <p:grpSpPr bwMode="auto">
            <a:xfrm rot="10800000">
              <a:off x="4785" y="1298"/>
              <a:ext cx="90" cy="363"/>
              <a:chOff x="1565" y="2614"/>
              <a:chExt cx="90" cy="486"/>
            </a:xfrm>
          </p:grpSpPr>
          <p:sp>
            <p:nvSpPr>
              <p:cNvPr id="160961" name="Arc 193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962" name="Arc 194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963" name="Arc 195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964" name="Arc 196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60996" name="Group 228"/>
          <p:cNvGrpSpPr/>
          <p:nvPr/>
        </p:nvGrpSpPr>
        <p:grpSpPr bwMode="auto">
          <a:xfrm>
            <a:off x="6270650" y="1481457"/>
            <a:ext cx="3638567" cy="1893888"/>
            <a:chOff x="2990" y="436"/>
            <a:chExt cx="2292" cy="1193"/>
          </a:xfrm>
        </p:grpSpPr>
        <p:sp>
          <p:nvSpPr>
            <p:cNvPr id="160966" name="Oval 198"/>
            <p:cNvSpPr>
              <a:spLocks noChangeArrowheads="1"/>
            </p:cNvSpPr>
            <p:nvPr/>
          </p:nvSpPr>
          <p:spPr bwMode="auto">
            <a:xfrm>
              <a:off x="3301" y="1026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 b="0">
                <a:ea typeface="仿宋_GB2312" pitchFamily="49" charset="-122"/>
              </a:endParaRPr>
            </a:p>
          </p:txBody>
        </p:sp>
        <p:sp>
          <p:nvSpPr>
            <p:cNvPr id="160967" name="Text Box 199"/>
            <p:cNvSpPr txBox="1">
              <a:spLocks noChangeArrowheads="1"/>
            </p:cNvSpPr>
            <p:nvPr/>
          </p:nvSpPr>
          <p:spPr bwMode="auto">
            <a:xfrm>
              <a:off x="3851" y="799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60968" name="Group 200"/>
            <p:cNvGrpSpPr/>
            <p:nvPr/>
          </p:nvGrpSpPr>
          <p:grpSpPr bwMode="auto">
            <a:xfrm>
              <a:off x="4480" y="750"/>
              <a:ext cx="367" cy="879"/>
              <a:chOff x="1576" y="1277"/>
              <a:chExt cx="253" cy="614"/>
            </a:xfrm>
          </p:grpSpPr>
          <p:grpSp>
            <p:nvGrpSpPr>
              <p:cNvPr id="160969" name="Group 201"/>
              <p:cNvGrpSpPr/>
              <p:nvPr/>
            </p:nvGrpSpPr>
            <p:grpSpPr bwMode="auto">
              <a:xfrm>
                <a:off x="1658" y="1277"/>
                <a:ext cx="171" cy="614"/>
                <a:chOff x="1658" y="1277"/>
                <a:chExt cx="171" cy="614"/>
              </a:xfrm>
            </p:grpSpPr>
            <p:sp>
              <p:nvSpPr>
                <p:cNvPr id="160970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1662" y="1277"/>
                  <a:ext cx="16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0971" name="Text Box 203"/>
                <p:cNvSpPr txBox="1">
                  <a:spLocks noChangeArrowheads="1"/>
                </p:cNvSpPr>
                <p:nvPr/>
              </p:nvSpPr>
              <p:spPr bwMode="auto">
                <a:xfrm>
                  <a:off x="1658" y="1661"/>
                  <a:ext cx="157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CC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  <a:endParaRPr kumimoji="1" lang="en-US" altLang="zh-CN" b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60972" name="Text Box 204"/>
              <p:cNvSpPr txBox="1">
                <a:spLocks noChangeArrowheads="1"/>
              </p:cNvSpPr>
              <p:nvPr/>
            </p:nvSpPr>
            <p:spPr bwMode="auto">
              <a:xfrm>
                <a:off x="1576" y="1459"/>
                <a:ext cx="25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0973" name="Text Box 205"/>
            <p:cNvSpPr txBox="1">
              <a:spLocks noChangeArrowheads="1"/>
            </p:cNvSpPr>
            <p:nvPr/>
          </p:nvSpPr>
          <p:spPr bwMode="auto">
            <a:xfrm>
              <a:off x="2990" y="1071"/>
              <a:ext cx="35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0974" name="Line 206"/>
            <p:cNvSpPr>
              <a:spLocks noChangeShapeType="1"/>
            </p:cNvSpPr>
            <p:nvPr/>
          </p:nvSpPr>
          <p:spPr bwMode="auto">
            <a:xfrm>
              <a:off x="3485" y="799"/>
              <a:ext cx="41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75" name="Line 207"/>
            <p:cNvSpPr>
              <a:spLocks noChangeShapeType="1"/>
            </p:cNvSpPr>
            <p:nvPr/>
          </p:nvSpPr>
          <p:spPr bwMode="auto">
            <a:xfrm>
              <a:off x="3485" y="1623"/>
              <a:ext cx="145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76" name="Line 208"/>
            <p:cNvSpPr>
              <a:spLocks noChangeShapeType="1"/>
            </p:cNvSpPr>
            <p:nvPr/>
          </p:nvSpPr>
          <p:spPr bwMode="auto">
            <a:xfrm flipH="1">
              <a:off x="4109" y="799"/>
              <a:ext cx="83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77" name="Line 209"/>
            <p:cNvSpPr>
              <a:spLocks noChangeShapeType="1"/>
            </p:cNvSpPr>
            <p:nvPr/>
          </p:nvSpPr>
          <p:spPr bwMode="auto">
            <a:xfrm flipH="1">
              <a:off x="3482" y="799"/>
              <a:ext cx="3" cy="8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78" name="Line 210"/>
            <p:cNvSpPr>
              <a:spLocks noChangeShapeType="1"/>
            </p:cNvSpPr>
            <p:nvPr/>
          </p:nvSpPr>
          <p:spPr bwMode="auto">
            <a:xfrm flipH="1">
              <a:off x="4933" y="799"/>
              <a:ext cx="8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79" name="Line 211"/>
            <p:cNvSpPr>
              <a:spLocks noChangeShapeType="1"/>
            </p:cNvSpPr>
            <p:nvPr/>
          </p:nvSpPr>
          <p:spPr bwMode="auto">
            <a:xfrm flipH="1" flipV="1">
              <a:off x="4933" y="1388"/>
              <a:ext cx="8" cy="23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80" name="Text Box 212"/>
            <p:cNvSpPr txBox="1">
              <a:spLocks noChangeArrowheads="1"/>
            </p:cNvSpPr>
            <p:nvPr/>
          </p:nvSpPr>
          <p:spPr bwMode="auto">
            <a:xfrm>
              <a:off x="4390" y="436"/>
              <a:ext cx="25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0981" name="Text Box 213"/>
            <p:cNvSpPr txBox="1">
              <a:spLocks noChangeArrowheads="1"/>
            </p:cNvSpPr>
            <p:nvPr/>
          </p:nvSpPr>
          <p:spPr bwMode="auto">
            <a:xfrm>
              <a:off x="5042" y="1026"/>
              <a:ext cx="24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60982" name="Group 214"/>
            <p:cNvGrpSpPr/>
            <p:nvPr/>
          </p:nvGrpSpPr>
          <p:grpSpPr bwMode="auto">
            <a:xfrm>
              <a:off x="4650" y="452"/>
              <a:ext cx="239" cy="342"/>
              <a:chOff x="1802" y="2593"/>
              <a:chExt cx="166" cy="239"/>
            </a:xfrm>
          </p:grpSpPr>
          <p:sp>
            <p:nvSpPr>
              <p:cNvPr id="160983" name="Text Box 215"/>
              <p:cNvSpPr txBox="1">
                <a:spLocks noChangeArrowheads="1"/>
              </p:cNvSpPr>
              <p:nvPr/>
            </p:nvSpPr>
            <p:spPr bwMode="auto">
              <a:xfrm>
                <a:off x="1802" y="2593"/>
                <a:ext cx="12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CC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0984" name="Line 216"/>
              <p:cNvSpPr>
                <a:spLocks noChangeShapeType="1"/>
              </p:cNvSpPr>
              <p:nvPr/>
            </p:nvSpPr>
            <p:spPr bwMode="auto">
              <a:xfrm>
                <a:off x="1824" y="2832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60985" name="Line 217"/>
            <p:cNvSpPr>
              <a:spLocks noChangeShapeType="1"/>
            </p:cNvSpPr>
            <p:nvPr/>
          </p:nvSpPr>
          <p:spPr bwMode="auto">
            <a:xfrm flipH="1">
              <a:off x="3833" y="800"/>
              <a:ext cx="296" cy="9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87" name="Line 219"/>
            <p:cNvSpPr>
              <a:spLocks noChangeShapeType="1"/>
            </p:cNvSpPr>
            <p:nvPr/>
          </p:nvSpPr>
          <p:spPr bwMode="auto">
            <a:xfrm flipH="1" flipV="1">
              <a:off x="3969" y="754"/>
              <a:ext cx="70" cy="20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988" name="Text Box 220"/>
            <p:cNvSpPr txBox="1">
              <a:spLocks noChangeArrowheads="1"/>
            </p:cNvSpPr>
            <p:nvPr/>
          </p:nvSpPr>
          <p:spPr bwMode="auto">
            <a:xfrm>
              <a:off x="3600" y="492"/>
              <a:ext cx="64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</a:t>
              </a:r>
              <a:r>
                <a:rPr kumimoji="1" lang="en-US" altLang="zh-CN" b="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0989" name="Text Box 221"/>
            <p:cNvSpPr txBox="1">
              <a:spLocks noChangeArrowheads="1"/>
            </p:cNvSpPr>
            <p:nvPr/>
          </p:nvSpPr>
          <p:spPr bwMode="auto">
            <a:xfrm>
              <a:off x="3119" y="753"/>
              <a:ext cx="36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+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60990" name="Rectangle 222"/>
            <p:cNvSpPr>
              <a:spLocks noChangeArrowheads="1"/>
            </p:cNvSpPr>
            <p:nvPr/>
          </p:nvSpPr>
          <p:spPr bwMode="auto">
            <a:xfrm>
              <a:off x="4344" y="753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60991" name="Group 223"/>
            <p:cNvGrpSpPr/>
            <p:nvPr/>
          </p:nvGrpSpPr>
          <p:grpSpPr bwMode="auto">
            <a:xfrm rot="10800000">
              <a:off x="4933" y="1026"/>
              <a:ext cx="90" cy="363"/>
              <a:chOff x="1565" y="2614"/>
              <a:chExt cx="90" cy="486"/>
            </a:xfrm>
          </p:grpSpPr>
          <p:sp>
            <p:nvSpPr>
              <p:cNvPr id="160992" name="Arc 224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993" name="Arc 225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994" name="Arc 226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995" name="Arc 227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断电时的过压过流现象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6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160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0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160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0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0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609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0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0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0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889" grpId="0" bldLvl="0" animBg="1"/>
      <p:bldP spid="160890" grpId="0" bldLvl="0" animBg="1" autoUpdateAnimBg="0"/>
      <p:bldP spid="160891" grpId="0" bldLvl="0" animBg="1"/>
      <p:bldP spid="160892" grpId="0" bldLvl="0" animBg="1" autoUpdateAnimBg="0"/>
      <p:bldP spid="160893" grpId="0" bldLvl="0" animBg="1"/>
      <p:bldP spid="160928" grpId="0" bldLvl="0" animBg="1"/>
      <p:bldP spid="160928" grpId="1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43" name="Group 115"/>
          <p:cNvGrpSpPr/>
          <p:nvPr/>
        </p:nvGrpSpPr>
        <p:grpSpPr bwMode="auto">
          <a:xfrm>
            <a:off x="11204226" y="6446871"/>
            <a:ext cx="792162" cy="368300"/>
            <a:chOff x="5193" y="4020"/>
            <a:chExt cx="499" cy="232"/>
          </a:xfrm>
        </p:grpSpPr>
        <p:pic>
          <p:nvPicPr>
            <p:cNvPr id="48244" name="Picture 11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245" name="Text Box 11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8246" name="Group 118"/>
          <p:cNvGrpSpPr/>
          <p:nvPr/>
        </p:nvGrpSpPr>
        <p:grpSpPr bwMode="auto">
          <a:xfrm>
            <a:off x="10340626" y="6446871"/>
            <a:ext cx="792162" cy="368300"/>
            <a:chOff x="4649" y="4020"/>
            <a:chExt cx="499" cy="232"/>
          </a:xfrm>
        </p:grpSpPr>
        <p:pic>
          <p:nvPicPr>
            <p:cNvPr id="48247" name="Picture 11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248" name="Text Box 12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48254" name="Text Box 126"/>
          <p:cNvSpPr txBox="1">
            <a:spLocks noChangeArrowheads="1"/>
          </p:cNvSpPr>
          <p:nvPr/>
        </p:nvSpPr>
        <p:spPr bwMode="auto">
          <a:xfrm>
            <a:off x="484188" y="1271112"/>
            <a:ext cx="143986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4-6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255" name="Text Box 127"/>
          <p:cNvSpPr txBox="1">
            <a:spLocks noChangeArrowheads="1"/>
          </p:cNvSpPr>
          <p:nvPr/>
        </p:nvSpPr>
        <p:spPr bwMode="auto">
          <a:xfrm>
            <a:off x="1707515" y="1247333"/>
            <a:ext cx="74168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dirty="0">
                <a:latin typeface="楷体_GB2312" pitchFamily="49" charset="-122"/>
              </a:rPr>
              <a:t>已知：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=0</a:t>
            </a:r>
            <a:r>
              <a:rPr kumimoji="1" lang="zh-CN" altLang="en-US" dirty="0">
                <a:latin typeface="楷体_GB2312" pitchFamily="49" charset="-122"/>
              </a:rPr>
              <a:t>时开关闭合，求换路后的电流</a:t>
            </a:r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kumimoji="1" lang="en-US" altLang="zh-CN" sz="2400" dirty="0"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2400" dirty="0">
                <a:latin typeface="仿宋_GB2312" pitchFamily="49" charset="-122"/>
                <a:ea typeface="仿宋_GB2312" pitchFamily="49" charset="-122"/>
              </a:rPr>
              <a:t>。</a:t>
            </a:r>
            <a:endParaRPr kumimoji="1" lang="zh-CN" altLang="en-US" sz="2400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48287" name="Text Box 159"/>
          <p:cNvSpPr txBox="1">
            <a:spLocks noChangeArrowheads="1"/>
          </p:cNvSpPr>
          <p:nvPr/>
        </p:nvSpPr>
        <p:spPr bwMode="auto">
          <a:xfrm>
            <a:off x="556912" y="1848328"/>
            <a:ext cx="576263" cy="52324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0033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288" name="Text Box 160"/>
          <p:cNvSpPr txBox="1">
            <a:spLocks noChangeArrowheads="1"/>
          </p:cNvSpPr>
          <p:nvPr/>
        </p:nvSpPr>
        <p:spPr bwMode="auto">
          <a:xfrm>
            <a:off x="1277620" y="1850390"/>
            <a:ext cx="167576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三要素为：</a:t>
            </a:r>
            <a:endParaRPr lang="zh-CN" altLang="en-US"/>
          </a:p>
        </p:txBody>
      </p:sp>
      <p:graphicFrame>
        <p:nvGraphicFramePr>
          <p:cNvPr id="48289" name="Object 161"/>
          <p:cNvGraphicFramePr>
            <a:graphicFrameLocks noChangeAspect="1"/>
          </p:cNvGraphicFramePr>
          <p:nvPr/>
        </p:nvGraphicFramePr>
        <p:xfrm>
          <a:off x="3073083" y="1851343"/>
          <a:ext cx="367506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54" name="公式" r:id="rId2" imgW="2120900" imgH="317500" progId="Equation.3">
                  <p:embed/>
                </p:oleObj>
              </mc:Choice>
              <mc:Fallback>
                <p:oleObj name="公式" r:id="rId2" imgW="2120900" imgH="317500" progId="Equation.3">
                  <p:embed/>
                  <p:pic>
                    <p:nvPicPr>
                      <p:cNvPr id="0" name="Object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083" y="1851343"/>
                        <a:ext cx="367506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90" name="Object 162"/>
          <p:cNvGraphicFramePr>
            <a:graphicFrameLocks noChangeAspect="1"/>
          </p:cNvGraphicFramePr>
          <p:nvPr/>
        </p:nvGraphicFramePr>
        <p:xfrm>
          <a:off x="1349375" y="2395220"/>
          <a:ext cx="1685925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55" name="Equation" r:id="rId4" imgW="850900" imgH="304800" progId="Equation.DSMT4">
                  <p:embed/>
                </p:oleObj>
              </mc:Choice>
              <mc:Fallback>
                <p:oleObj name="Equation" r:id="rId4" imgW="850900" imgH="304800" progId="Equation.DSMT4">
                  <p:embed/>
                  <p:pic>
                    <p:nvPicPr>
                      <p:cNvPr id="0" name="Object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2395220"/>
                        <a:ext cx="1685925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91" name="Object 163"/>
          <p:cNvGraphicFramePr>
            <a:graphicFrameLocks noChangeAspect="1"/>
          </p:cNvGraphicFramePr>
          <p:nvPr/>
        </p:nvGraphicFramePr>
        <p:xfrm>
          <a:off x="3216610" y="2421607"/>
          <a:ext cx="4281487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56" name="公式" r:id="rId6" imgW="2552700" imgH="355600" progId="Equation.3">
                  <p:embed/>
                </p:oleObj>
              </mc:Choice>
              <mc:Fallback>
                <p:oleObj name="公式" r:id="rId6" imgW="2552700" imgH="355600" progId="Equation.3">
                  <p:embed/>
                  <p:pic>
                    <p:nvPicPr>
                      <p:cNvPr id="0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610" y="2421607"/>
                        <a:ext cx="4281487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292" name="Group 164"/>
          <p:cNvGrpSpPr/>
          <p:nvPr/>
        </p:nvGrpSpPr>
        <p:grpSpPr bwMode="auto">
          <a:xfrm>
            <a:off x="9475447" y="6446871"/>
            <a:ext cx="792163" cy="368300"/>
            <a:chOff x="4649" y="4020"/>
            <a:chExt cx="499" cy="232"/>
          </a:xfrm>
        </p:grpSpPr>
        <p:pic>
          <p:nvPicPr>
            <p:cNvPr id="48293" name="Picture 165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294" name="Text Box 166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8300" name="Group 172"/>
          <p:cNvGrpSpPr/>
          <p:nvPr/>
        </p:nvGrpSpPr>
        <p:grpSpPr bwMode="auto">
          <a:xfrm>
            <a:off x="7890845" y="1851694"/>
            <a:ext cx="4079875" cy="2014538"/>
            <a:chOff x="2971" y="2206"/>
            <a:chExt cx="2570" cy="1269"/>
          </a:xfrm>
        </p:grpSpPr>
        <p:sp>
          <p:nvSpPr>
            <p:cNvPr id="48257" name="Oval 129"/>
            <p:cNvSpPr>
              <a:spLocks noChangeArrowheads="1"/>
            </p:cNvSpPr>
            <p:nvPr/>
          </p:nvSpPr>
          <p:spPr bwMode="auto">
            <a:xfrm>
              <a:off x="2971" y="2704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258" name="Line 130"/>
            <p:cNvSpPr>
              <a:spLocks noChangeShapeType="1"/>
            </p:cNvSpPr>
            <p:nvPr/>
          </p:nvSpPr>
          <p:spPr bwMode="auto">
            <a:xfrm>
              <a:off x="3878" y="2296"/>
              <a:ext cx="140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9" name="Line 131"/>
            <p:cNvSpPr>
              <a:spLocks noChangeShapeType="1"/>
            </p:cNvSpPr>
            <p:nvPr/>
          </p:nvSpPr>
          <p:spPr bwMode="auto">
            <a:xfrm>
              <a:off x="4740" y="2296"/>
              <a:ext cx="0" cy="86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0" name="Line 132"/>
            <p:cNvSpPr>
              <a:spLocks noChangeShapeType="1"/>
            </p:cNvSpPr>
            <p:nvPr/>
          </p:nvSpPr>
          <p:spPr bwMode="auto">
            <a:xfrm flipH="1" flipV="1">
              <a:off x="4740" y="3249"/>
              <a:ext cx="0" cy="2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261" name="Line 133"/>
            <p:cNvSpPr>
              <a:spLocks noChangeShapeType="1"/>
            </p:cNvSpPr>
            <p:nvPr/>
          </p:nvSpPr>
          <p:spPr bwMode="auto">
            <a:xfrm>
              <a:off x="5284" y="2296"/>
              <a:ext cx="0" cy="45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62" name="Line 134"/>
            <p:cNvSpPr>
              <a:spLocks noChangeShapeType="1"/>
            </p:cNvSpPr>
            <p:nvPr/>
          </p:nvSpPr>
          <p:spPr bwMode="auto">
            <a:xfrm>
              <a:off x="5284" y="2341"/>
              <a:ext cx="0" cy="31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263" name="Text Box 135"/>
            <p:cNvSpPr txBox="1">
              <a:spLocks noChangeArrowheads="1"/>
            </p:cNvSpPr>
            <p:nvPr/>
          </p:nvSpPr>
          <p:spPr bwMode="auto">
            <a:xfrm>
              <a:off x="3152" y="2412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4" name="Text Box 136"/>
            <p:cNvSpPr txBox="1">
              <a:spLocks noChangeArrowheads="1"/>
            </p:cNvSpPr>
            <p:nvPr/>
          </p:nvSpPr>
          <p:spPr bwMode="auto">
            <a:xfrm>
              <a:off x="3198" y="3001"/>
              <a:ext cx="243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5" name="Text Box 137"/>
            <p:cNvSpPr txBox="1">
              <a:spLocks noChangeArrowheads="1"/>
            </p:cNvSpPr>
            <p:nvPr/>
          </p:nvSpPr>
          <p:spPr bwMode="auto">
            <a:xfrm>
              <a:off x="3379" y="2276"/>
              <a:ext cx="5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1H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6" name="Text Box 138"/>
            <p:cNvSpPr txBox="1">
              <a:spLocks noChangeArrowheads="1"/>
            </p:cNvSpPr>
            <p:nvPr/>
          </p:nvSpPr>
          <p:spPr bwMode="auto">
            <a:xfrm>
              <a:off x="4009" y="3067"/>
              <a:ext cx="63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0.25F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67" name="Line 139"/>
            <p:cNvSpPr>
              <a:spLocks noChangeShapeType="1"/>
            </p:cNvSpPr>
            <p:nvPr/>
          </p:nvSpPr>
          <p:spPr bwMode="auto">
            <a:xfrm>
              <a:off x="3152" y="3475"/>
              <a:ext cx="213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268" name="Line 140"/>
            <p:cNvSpPr>
              <a:spLocks noChangeShapeType="1"/>
            </p:cNvSpPr>
            <p:nvPr/>
          </p:nvSpPr>
          <p:spPr bwMode="auto">
            <a:xfrm flipH="1" flipV="1">
              <a:off x="5148" y="2750"/>
              <a:ext cx="136" cy="24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269" name="Line 141"/>
            <p:cNvSpPr>
              <a:spLocks noChangeShapeType="1"/>
            </p:cNvSpPr>
            <p:nvPr/>
          </p:nvSpPr>
          <p:spPr bwMode="auto">
            <a:xfrm flipV="1">
              <a:off x="5103" y="2795"/>
              <a:ext cx="227" cy="22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270" name="Line 142"/>
            <p:cNvSpPr>
              <a:spLocks noChangeShapeType="1"/>
            </p:cNvSpPr>
            <p:nvPr/>
          </p:nvSpPr>
          <p:spPr bwMode="auto">
            <a:xfrm flipH="1">
              <a:off x="3152" y="2296"/>
              <a:ext cx="0" cy="117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1" name="Text Box 143"/>
            <p:cNvSpPr txBox="1">
              <a:spLocks noChangeArrowheads="1"/>
            </p:cNvSpPr>
            <p:nvPr/>
          </p:nvSpPr>
          <p:spPr bwMode="auto">
            <a:xfrm>
              <a:off x="4043" y="2296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2" name="Text Box 144"/>
            <p:cNvSpPr txBox="1">
              <a:spLocks noChangeArrowheads="1"/>
            </p:cNvSpPr>
            <p:nvPr/>
          </p:nvSpPr>
          <p:spPr bwMode="auto">
            <a:xfrm>
              <a:off x="4296" y="2594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3" name="Line 145"/>
            <p:cNvSpPr>
              <a:spLocks noChangeShapeType="1"/>
            </p:cNvSpPr>
            <p:nvPr/>
          </p:nvSpPr>
          <p:spPr bwMode="auto">
            <a:xfrm>
              <a:off x="5283" y="2976"/>
              <a:ext cx="1" cy="49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74" name="Text Box 146"/>
            <p:cNvSpPr txBox="1">
              <a:spLocks noChangeArrowheads="1"/>
            </p:cNvSpPr>
            <p:nvPr/>
          </p:nvSpPr>
          <p:spPr bwMode="auto">
            <a:xfrm>
              <a:off x="5284" y="2749"/>
              <a:ext cx="25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5" name="Text Box 147"/>
            <p:cNvSpPr txBox="1">
              <a:spLocks noChangeArrowheads="1"/>
            </p:cNvSpPr>
            <p:nvPr/>
          </p:nvSpPr>
          <p:spPr bwMode="auto">
            <a:xfrm>
              <a:off x="3243" y="2729"/>
              <a:ext cx="59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6" name="Text Box 148"/>
            <p:cNvSpPr txBox="1">
              <a:spLocks noChangeArrowheads="1"/>
            </p:cNvSpPr>
            <p:nvPr/>
          </p:nvSpPr>
          <p:spPr bwMode="auto">
            <a:xfrm>
              <a:off x="5058" y="2341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277" name="Line 149"/>
            <p:cNvSpPr>
              <a:spLocks noChangeShapeType="1"/>
            </p:cNvSpPr>
            <p:nvPr/>
          </p:nvSpPr>
          <p:spPr bwMode="auto">
            <a:xfrm>
              <a:off x="3152" y="2296"/>
              <a:ext cx="31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82" name="Rectangle 154"/>
            <p:cNvSpPr>
              <a:spLocks noChangeArrowheads="1"/>
            </p:cNvSpPr>
            <p:nvPr/>
          </p:nvSpPr>
          <p:spPr bwMode="auto">
            <a:xfrm>
              <a:off x="4095" y="2225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283" name="Rectangle 155"/>
            <p:cNvSpPr>
              <a:spLocks noChangeArrowheads="1"/>
            </p:cNvSpPr>
            <p:nvPr/>
          </p:nvSpPr>
          <p:spPr bwMode="auto">
            <a:xfrm>
              <a:off x="4674" y="2568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8284" name="Group 156"/>
            <p:cNvGrpSpPr/>
            <p:nvPr/>
          </p:nvGrpSpPr>
          <p:grpSpPr bwMode="auto">
            <a:xfrm>
              <a:off x="4619" y="3157"/>
              <a:ext cx="240" cy="90"/>
              <a:chOff x="4604" y="2478"/>
              <a:chExt cx="240" cy="90"/>
            </a:xfrm>
          </p:grpSpPr>
          <p:sp>
            <p:nvSpPr>
              <p:cNvPr id="48285" name="Line 157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286" name="Line 158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8295" name="Group 167"/>
            <p:cNvGrpSpPr/>
            <p:nvPr/>
          </p:nvGrpSpPr>
          <p:grpSpPr bwMode="auto">
            <a:xfrm rot="5400000">
              <a:off x="3617" y="2058"/>
              <a:ext cx="113" cy="408"/>
              <a:chOff x="1565" y="2614"/>
              <a:chExt cx="90" cy="486"/>
            </a:xfrm>
          </p:grpSpPr>
          <p:sp>
            <p:nvSpPr>
              <p:cNvPr id="48296" name="Arc 168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297" name="Arc 169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298" name="Arc 170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299" name="Arc 171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4" name="Text Box 135"/>
          <p:cNvSpPr txBox="1">
            <a:spLocks noChangeArrowheads="1"/>
          </p:cNvSpPr>
          <p:nvPr/>
        </p:nvSpPr>
        <p:spPr bwMode="auto">
          <a:xfrm>
            <a:off x="10770701" y="2914306"/>
            <a:ext cx="407988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Text Box 136"/>
          <p:cNvSpPr txBox="1">
            <a:spLocks noChangeArrowheads="1"/>
          </p:cNvSpPr>
          <p:nvPr/>
        </p:nvSpPr>
        <p:spPr bwMode="auto">
          <a:xfrm>
            <a:off x="10842723" y="3361410"/>
            <a:ext cx="385763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7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三要素法例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9339" name="Object 123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347155" y="2989263"/>
          <a:ext cx="300037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1" name="公式" r:id="rId10" imgW="1727200" imgH="317500" progId="Equation.3">
                  <p:embed/>
                </p:oleObj>
              </mc:Choice>
              <mc:Fallback>
                <p:oleObj name="公式" r:id="rId10" imgW="1727200" imgH="317500" progId="Equation.3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155" y="2989263"/>
                        <a:ext cx="3000375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40" name="Object 124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4439620" y="2989583"/>
          <a:ext cx="33115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2" name="Equation" r:id="rId13" imgW="1689100" imgH="304800" progId="Equation.DSMT4">
                  <p:embed/>
                </p:oleObj>
              </mc:Choice>
              <mc:Fallback>
                <p:oleObj name="Equation" r:id="rId13" imgW="1689100" imgH="304800" progId="Equation.DSMT4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9620" y="2989583"/>
                        <a:ext cx="331152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41" name="Object 125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1274130" y="3568734"/>
          <a:ext cx="41465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3" name="公式" r:id="rId16" imgW="2286000" imgH="355600" progId="Equation.3">
                  <p:embed/>
                </p:oleObj>
              </mc:Choice>
              <mc:Fallback>
                <p:oleObj name="公式" r:id="rId16" imgW="2286000" imgH="355600" progId="Equation.3">
                  <p:embed/>
                  <p:pic>
                    <p:nvPicPr>
                      <p:cNvPr id="0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130" y="3568734"/>
                        <a:ext cx="41465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36" name="Object 120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824867" y="3784918"/>
          <a:ext cx="721518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0" name="Equation" r:id="rId19" imgW="3721100" imgH="457200" progId="Equation.DSMT4">
                  <p:embed/>
                </p:oleObj>
              </mc:Choice>
              <mc:Fallback>
                <p:oleObj name="Equation" r:id="rId19" imgW="3721100" imgH="457200" progId="Equation.DSMT4">
                  <p:embed/>
                  <p:pic>
                    <p:nvPicPr>
                      <p:cNvPr id="0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867" y="3784918"/>
                        <a:ext cx="7215188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42" name="Object 126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872507" y="4575180"/>
          <a:ext cx="738822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4" name="Equation" r:id="rId22" imgW="3797300" imgH="457200" progId="Equation.DSMT4">
                  <p:embed/>
                </p:oleObj>
              </mc:Choice>
              <mc:Fallback>
                <p:oleObj name="Equation" r:id="rId22" imgW="3797300" imgH="457200" progId="Equation.DSMT4">
                  <p:embed/>
                  <p:pic>
                    <p:nvPicPr>
                      <p:cNvPr id="0" name="Object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507" y="4575180"/>
                        <a:ext cx="7388225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43" name="Object 127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786449" y="5441950"/>
          <a:ext cx="6249987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5" name="公式" r:id="rId25" imgW="3797300" imgH="596900" progId="Equation.3">
                  <p:embed/>
                </p:oleObj>
              </mc:Choice>
              <mc:Fallback>
                <p:oleObj name="公式" r:id="rId25" imgW="3797300" imgH="596900" progId="Equation.3">
                  <p:embed/>
                  <p:pic>
                    <p:nvPicPr>
                      <p:cNvPr id="0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449" y="5441950"/>
                        <a:ext cx="6249987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9249410" y="1978660"/>
            <a:ext cx="1878965" cy="528320"/>
            <a:chOff x="14340" y="3342"/>
            <a:chExt cx="2959" cy="832"/>
          </a:xfrm>
        </p:grpSpPr>
        <p:sp>
          <p:nvSpPr>
            <p:cNvPr id="53" name="Text Box 196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6693" y="3352"/>
              <a:ext cx="606" cy="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i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i="1" baseline="-25000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" name="Text Box 134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4340" y="3352"/>
              <a:ext cx="666" cy="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p>
              <a:pPr algn="ctr">
                <a:spcBef>
                  <a:spcPct val="50000"/>
                </a:spcBef>
              </a:pPr>
              <a:r>
                <a:rPr kumimoji="1" lang="en-US" altLang="zh-CN" i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Line 182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16623" y="3411"/>
              <a:ext cx="1" cy="50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scene3d>
              <a:camera prst="orthographicFront">
                <a:rot lat="0" lon="0" rev="10799999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5" name="Line 133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V="1">
              <a:off x="14450" y="3342"/>
              <a:ext cx="585" cy="1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sp>
        <p:nvSpPr>
          <p:cNvPr id="7" name="TextBox 1"/>
          <p:cNvSpPr txBox="1"/>
          <p:nvPr>
            <p:custDataLst>
              <p:tags r:id="rId31"/>
            </p:custDataLst>
          </p:nvPr>
        </p:nvSpPr>
        <p:spPr>
          <a:xfrm>
            <a:off x="8305800" y="4153535"/>
            <a:ext cx="3451860" cy="1770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分解为两个一阶电路，</a:t>
            </a:r>
            <a:endParaRPr lang="en-US" altLang="zh-CN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电容零输入响应，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电感零状态响应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8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8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8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8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48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8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48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9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9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54" grpId="0" bldLvl="0" animBg="1"/>
      <p:bldP spid="48255" grpId="0" bldLvl="0" animBg="1"/>
      <p:bldP spid="48287" grpId="0" bldLvl="0" animBg="1" autoUpdateAnimBg="0"/>
      <p:bldP spid="48288" grpId="0" bldLvl="0" animBg="1"/>
      <p:bldP spid="54" grpId="0" bldLvl="0" animBg="1"/>
      <p:bldP spid="55" grpId="0" bldLvl="0" animBg="1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 Box 2"/>
          <p:cNvSpPr txBox="1">
            <a:spLocks noChangeArrowheads="1"/>
          </p:cNvSpPr>
          <p:nvPr/>
        </p:nvSpPr>
        <p:spPr bwMode="auto">
          <a:xfrm>
            <a:off x="2785110" y="1333500"/>
            <a:ext cx="8472170" cy="117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>
                <a:latin typeface="楷体_GB2312" pitchFamily="49" charset="-122"/>
              </a:rPr>
              <a:t>已知：电感无初始储能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= 0</a:t>
            </a:r>
            <a:r>
              <a:rPr kumimoji="1" lang="en-US" altLang="zh-CN"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>
                <a:latin typeface="楷体_GB2312" pitchFamily="49" charset="-122"/>
              </a:rPr>
              <a:t>时合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S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en-US" altLang="zh-CN" baseline="-2500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=0.2s</a:t>
            </a:r>
            <a:r>
              <a:rPr kumimoji="1" lang="zh-CN" altLang="en-US">
                <a:latin typeface="楷体_GB2312" pitchFamily="49" charset="-122"/>
              </a:rPr>
              <a:t>时合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S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 </a:t>
            </a:r>
            <a:r>
              <a:rPr kumimoji="1" lang="zh-CN" altLang="en-US">
                <a:latin typeface="楷体_GB2312" pitchFamily="49" charset="-122"/>
              </a:rPr>
              <a:t>，</a:t>
            </a:r>
            <a:endParaRPr kumimoji="1" lang="zh-CN" altLang="en-US">
              <a:latin typeface="楷体_GB2312" pitchFamily="49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>
                <a:latin typeface="楷体_GB2312" pitchFamily="49" charset="-122"/>
              </a:rPr>
              <a:t>求两次换路后的电感电流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kumimoji="1" lang="zh-CN" altLang="en-US"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kumimoji="1" lang="zh-CN" altLang="en-US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28003" name="Text Box 3" descr="绿色大理石"/>
          <p:cNvSpPr txBox="1">
            <a:spLocks noChangeArrowheads="1"/>
          </p:cNvSpPr>
          <p:nvPr/>
        </p:nvSpPr>
        <p:spPr bwMode="auto">
          <a:xfrm>
            <a:off x="2785133" y="2632237"/>
            <a:ext cx="2030095" cy="583565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&lt;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&lt; 0.2s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8004" name="Object 4"/>
          <p:cNvGraphicFramePr>
            <a:graphicFrameLocks noChangeAspect="1"/>
          </p:cNvGraphicFramePr>
          <p:nvPr/>
        </p:nvGraphicFramePr>
        <p:xfrm>
          <a:off x="2710498" y="5369560"/>
          <a:ext cx="31051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63" name="公式" r:id="rId2" imgW="1739900" imgH="342900" progId="Equation.3">
                  <p:embed/>
                </p:oleObj>
              </mc:Choice>
              <mc:Fallback>
                <p:oleObj name="公式" r:id="rId2" imgW="1739900" imgH="342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498" y="5369560"/>
                        <a:ext cx="31051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6" name="Object 6"/>
          <p:cNvGraphicFramePr>
            <a:graphicFrameLocks noChangeAspect="1"/>
          </p:cNvGraphicFramePr>
          <p:nvPr/>
        </p:nvGraphicFramePr>
        <p:xfrm>
          <a:off x="2710500" y="3442335"/>
          <a:ext cx="3705225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64" name="Equation" r:id="rId4" imgW="1930400" imgH="901700" progId="Equation.DSMT4">
                  <p:embed/>
                </p:oleObj>
              </mc:Choice>
              <mc:Fallback>
                <p:oleObj name="Equation" r:id="rId4" imgW="1930400" imgH="901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500" y="3442335"/>
                        <a:ext cx="3705225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10" name="Text Box 10"/>
          <p:cNvSpPr txBox="1">
            <a:spLocks noChangeArrowheads="1"/>
          </p:cNvSpPr>
          <p:nvPr/>
        </p:nvSpPr>
        <p:spPr bwMode="auto">
          <a:xfrm>
            <a:off x="1848485" y="2634298"/>
            <a:ext cx="647700" cy="521970"/>
          </a:xfrm>
          <a:prstGeom prst="rect">
            <a:avLst/>
          </a:prstGeom>
          <a:solidFill>
            <a:srgbClr val="99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解</a:t>
            </a: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128011" name="Group 11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28012" name="Picture 12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013" name="Text Box 1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28014" name="Group 14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28015" name="Picture 15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016" name="Text Box 1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28017" name="Text Box 17"/>
          <p:cNvSpPr txBox="1">
            <a:spLocks noChangeArrowheads="1"/>
          </p:cNvSpPr>
          <p:nvPr/>
        </p:nvSpPr>
        <p:spPr bwMode="auto">
          <a:xfrm>
            <a:off x="1632585" y="1407160"/>
            <a:ext cx="125476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33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32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4-7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8048" name="Group 4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28049" name="Picture 49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050" name="Text Box 50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28056" name="Group 56"/>
          <p:cNvGrpSpPr/>
          <p:nvPr/>
        </p:nvGrpSpPr>
        <p:grpSpPr bwMode="auto">
          <a:xfrm>
            <a:off x="7674293" y="2201897"/>
            <a:ext cx="3746500" cy="3241675"/>
            <a:chOff x="2925" y="935"/>
            <a:chExt cx="2360" cy="2042"/>
          </a:xfrm>
        </p:grpSpPr>
        <p:sp>
          <p:nvSpPr>
            <p:cNvPr id="128019" name="Oval 19"/>
            <p:cNvSpPr>
              <a:spLocks noChangeArrowheads="1"/>
            </p:cNvSpPr>
            <p:nvPr/>
          </p:nvSpPr>
          <p:spPr bwMode="auto">
            <a:xfrm>
              <a:off x="2925" y="1805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0" name="Line 20"/>
            <p:cNvSpPr>
              <a:spLocks noChangeShapeType="1"/>
            </p:cNvSpPr>
            <p:nvPr/>
          </p:nvSpPr>
          <p:spPr bwMode="auto">
            <a:xfrm>
              <a:off x="3106" y="1261"/>
              <a:ext cx="24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1" name="Line 21"/>
            <p:cNvSpPr>
              <a:spLocks noChangeShapeType="1"/>
            </p:cNvSpPr>
            <p:nvPr/>
          </p:nvSpPr>
          <p:spPr bwMode="auto">
            <a:xfrm>
              <a:off x="3106" y="1261"/>
              <a:ext cx="0" cy="142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2" name="Line 22"/>
            <p:cNvSpPr>
              <a:spLocks noChangeShapeType="1"/>
            </p:cNvSpPr>
            <p:nvPr/>
          </p:nvSpPr>
          <p:spPr bwMode="auto">
            <a:xfrm>
              <a:off x="3106" y="2667"/>
              <a:ext cx="186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3" name="Line 23"/>
            <p:cNvSpPr>
              <a:spLocks noChangeShapeType="1"/>
            </p:cNvSpPr>
            <p:nvPr/>
          </p:nvSpPr>
          <p:spPr bwMode="auto">
            <a:xfrm>
              <a:off x="4512" y="1261"/>
              <a:ext cx="0" cy="2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4" name="Line 24"/>
            <p:cNvSpPr>
              <a:spLocks noChangeShapeType="1"/>
            </p:cNvSpPr>
            <p:nvPr/>
          </p:nvSpPr>
          <p:spPr bwMode="auto">
            <a:xfrm flipV="1">
              <a:off x="3334" y="1253"/>
              <a:ext cx="328" cy="13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5" name="Line 25"/>
            <p:cNvSpPr>
              <a:spLocks noChangeShapeType="1"/>
            </p:cNvSpPr>
            <p:nvPr/>
          </p:nvSpPr>
          <p:spPr bwMode="auto">
            <a:xfrm>
              <a:off x="3650" y="1261"/>
              <a:ext cx="86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6" name="Line 26"/>
            <p:cNvSpPr>
              <a:spLocks noChangeShapeType="1"/>
            </p:cNvSpPr>
            <p:nvPr/>
          </p:nvSpPr>
          <p:spPr bwMode="auto">
            <a:xfrm>
              <a:off x="3424" y="1253"/>
              <a:ext cx="192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7" name="Line 27"/>
            <p:cNvSpPr>
              <a:spLocks noChangeShapeType="1"/>
            </p:cNvSpPr>
            <p:nvPr/>
          </p:nvSpPr>
          <p:spPr bwMode="auto">
            <a:xfrm flipH="1">
              <a:off x="4512" y="1842"/>
              <a:ext cx="1" cy="8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8" name="Line 28"/>
            <p:cNvSpPr>
              <a:spLocks noChangeShapeType="1"/>
            </p:cNvSpPr>
            <p:nvPr/>
          </p:nvSpPr>
          <p:spPr bwMode="auto">
            <a:xfrm>
              <a:off x="4512" y="1992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29" name="Line 29"/>
            <p:cNvSpPr>
              <a:spLocks noChangeShapeType="1"/>
            </p:cNvSpPr>
            <p:nvPr/>
          </p:nvSpPr>
          <p:spPr bwMode="auto">
            <a:xfrm>
              <a:off x="4976" y="2002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0" name="Line 30"/>
            <p:cNvSpPr>
              <a:spLocks noChangeShapeType="1"/>
            </p:cNvSpPr>
            <p:nvPr/>
          </p:nvSpPr>
          <p:spPr bwMode="auto">
            <a:xfrm>
              <a:off x="4830" y="2251"/>
              <a:ext cx="136" cy="2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1" name="Line 31"/>
            <p:cNvSpPr>
              <a:spLocks noChangeShapeType="1"/>
            </p:cNvSpPr>
            <p:nvPr/>
          </p:nvSpPr>
          <p:spPr bwMode="auto">
            <a:xfrm>
              <a:off x="4966" y="2486"/>
              <a:ext cx="0" cy="1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2" name="Line 32"/>
            <p:cNvSpPr>
              <a:spLocks noChangeShapeType="1"/>
            </p:cNvSpPr>
            <p:nvPr/>
          </p:nvSpPr>
          <p:spPr bwMode="auto">
            <a:xfrm flipV="1">
              <a:off x="4830" y="2251"/>
              <a:ext cx="182" cy="18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3" name="Line 33"/>
            <p:cNvSpPr>
              <a:spLocks noChangeShapeType="1"/>
            </p:cNvSpPr>
            <p:nvPr/>
          </p:nvSpPr>
          <p:spPr bwMode="auto">
            <a:xfrm>
              <a:off x="4241" y="1253"/>
              <a:ext cx="240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4" name="Text Box 34"/>
            <p:cNvSpPr txBox="1">
              <a:spLocks noChangeArrowheads="1"/>
            </p:cNvSpPr>
            <p:nvPr/>
          </p:nvSpPr>
          <p:spPr bwMode="auto">
            <a:xfrm>
              <a:off x="4242" y="1207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8035" name="Text Box 35"/>
            <p:cNvSpPr txBox="1">
              <a:spLocks noChangeArrowheads="1"/>
            </p:cNvSpPr>
            <p:nvPr/>
          </p:nvSpPr>
          <p:spPr bwMode="auto">
            <a:xfrm>
              <a:off x="3262" y="1832"/>
              <a:ext cx="50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8036" name="Text Box 36"/>
            <p:cNvSpPr txBox="1">
              <a:spLocks noChangeArrowheads="1"/>
            </p:cNvSpPr>
            <p:nvPr/>
          </p:nvSpPr>
          <p:spPr bwMode="auto">
            <a:xfrm>
              <a:off x="3206" y="1559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8037" name="Text Box 37"/>
            <p:cNvSpPr txBox="1">
              <a:spLocks noChangeArrowheads="1"/>
            </p:cNvSpPr>
            <p:nvPr/>
          </p:nvSpPr>
          <p:spPr bwMode="auto">
            <a:xfrm>
              <a:off x="3262" y="935"/>
              <a:ext cx="76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8038" name="Text Box 38"/>
            <p:cNvSpPr txBox="1">
              <a:spLocks noChangeArrowheads="1"/>
            </p:cNvSpPr>
            <p:nvPr/>
          </p:nvSpPr>
          <p:spPr bwMode="auto">
            <a:xfrm>
              <a:off x="4268" y="2648"/>
              <a:ext cx="101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=0.2s)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8039" name="Rectangle 39"/>
            <p:cNvSpPr>
              <a:spLocks noChangeArrowheads="1"/>
            </p:cNvSpPr>
            <p:nvPr/>
          </p:nvSpPr>
          <p:spPr bwMode="auto">
            <a:xfrm>
              <a:off x="4068" y="2149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8040" name="Text Box 40"/>
            <p:cNvSpPr txBox="1">
              <a:spLocks noChangeArrowheads="1"/>
            </p:cNvSpPr>
            <p:nvPr/>
          </p:nvSpPr>
          <p:spPr bwMode="auto">
            <a:xfrm>
              <a:off x="3841" y="1287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28041" name="Rectangle 41"/>
            <p:cNvSpPr>
              <a:spLocks noChangeArrowheads="1"/>
            </p:cNvSpPr>
            <p:nvPr/>
          </p:nvSpPr>
          <p:spPr bwMode="auto">
            <a:xfrm>
              <a:off x="3923" y="1196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42" name="Rectangle 42"/>
            <p:cNvSpPr>
              <a:spLocks noChangeArrowheads="1"/>
            </p:cNvSpPr>
            <p:nvPr/>
          </p:nvSpPr>
          <p:spPr bwMode="auto">
            <a:xfrm>
              <a:off x="4447" y="2168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47" name="Text Box 47"/>
            <p:cNvSpPr txBox="1">
              <a:spLocks noChangeArrowheads="1"/>
            </p:cNvSpPr>
            <p:nvPr/>
          </p:nvSpPr>
          <p:spPr bwMode="auto">
            <a:xfrm>
              <a:off x="3128" y="2194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28051" name="Group 51"/>
            <p:cNvGrpSpPr/>
            <p:nvPr/>
          </p:nvGrpSpPr>
          <p:grpSpPr bwMode="auto">
            <a:xfrm rot="10800000">
              <a:off x="4513" y="1480"/>
              <a:ext cx="90" cy="363"/>
              <a:chOff x="1565" y="2614"/>
              <a:chExt cx="90" cy="486"/>
            </a:xfrm>
          </p:grpSpPr>
          <p:sp>
            <p:nvSpPr>
              <p:cNvPr id="128052" name="Arc 52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53" name="Arc 53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54" name="Arc 54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55" name="Arc 55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8" name="Text Box 35"/>
          <p:cNvSpPr txBox="1">
            <a:spLocks noChangeArrowheads="1"/>
          </p:cNvSpPr>
          <p:nvPr/>
        </p:nvSpPr>
        <p:spPr bwMode="auto">
          <a:xfrm>
            <a:off x="9553203" y="3191401"/>
            <a:ext cx="61722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1H</a:t>
            </a:r>
            <a:endParaRPr kumimoji="1"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三要素法例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8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8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8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0"/>
                                        <p:tgtEl>
                                          <p:spTgt spid="12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2" grpId="0" autoUpdateAnimBg="0" uiExpand="1" build="p"/>
      <p:bldP spid="128003" grpId="0" bldLvl="0" animBg="1"/>
      <p:bldP spid="128010" grpId="0" bldLvl="0" animBg="1"/>
      <p:bldP spid="128017" grpId="0" bldLvl="0" animBg="1"/>
      <p:bldP spid="48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49" name="Text Box 45" descr="绿色大理石"/>
          <p:cNvSpPr txBox="1">
            <a:spLocks noChangeArrowheads="1"/>
          </p:cNvSpPr>
          <p:nvPr/>
        </p:nvSpPr>
        <p:spPr bwMode="auto">
          <a:xfrm>
            <a:off x="2138839" y="1476537"/>
            <a:ext cx="1394460" cy="583565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&gt; 0.2s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7151" name="Object 47"/>
          <p:cNvGraphicFramePr>
            <a:graphicFrameLocks noChangeAspect="1"/>
          </p:cNvGraphicFramePr>
          <p:nvPr/>
        </p:nvGraphicFramePr>
        <p:xfrm>
          <a:off x="2055813" y="2969294"/>
          <a:ext cx="3752850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44" name="Equation" r:id="rId2" imgW="1879600" imgH="901700" progId="Equation.DSMT4">
                  <p:embed/>
                </p:oleObj>
              </mc:Choice>
              <mc:Fallback>
                <p:oleObj name="Equation" r:id="rId2" imgW="1879600" imgH="9017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813" y="2969294"/>
                        <a:ext cx="3752850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52" name="Object 48"/>
          <p:cNvGraphicFramePr>
            <a:graphicFrameLocks noChangeAspect="1"/>
          </p:cNvGraphicFramePr>
          <p:nvPr/>
        </p:nvGraphicFramePr>
        <p:xfrm>
          <a:off x="2065338" y="2273969"/>
          <a:ext cx="50403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45" name="公式" r:id="rId4" imgW="2984500" imgH="342900" progId="Equation.3">
                  <p:embed/>
                </p:oleObj>
              </mc:Choice>
              <mc:Fallback>
                <p:oleObj name="公式" r:id="rId4" imgW="2984500" imgH="3429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2273969"/>
                        <a:ext cx="504031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53" name="Object 49"/>
          <p:cNvGraphicFramePr>
            <a:graphicFrameLocks noChangeAspect="1"/>
          </p:cNvGraphicFramePr>
          <p:nvPr/>
        </p:nvGraphicFramePr>
        <p:xfrm>
          <a:off x="1992313" y="4937794"/>
          <a:ext cx="40322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46" name="公式" r:id="rId6" imgW="2349500" imgH="342900" progId="Equation.3">
                  <p:embed/>
                </p:oleObj>
              </mc:Choice>
              <mc:Fallback>
                <p:oleObj name="公式" r:id="rId6" imgW="2349500" imgH="3429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4937794"/>
                        <a:ext cx="40322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161" name="Group 57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47162" name="Picture 58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163" name="Text Box 5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7164" name="Group 60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47165" name="Picture 61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166" name="Text Box 6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7201" name="Group 97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47202" name="Picture 98" descr="7890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203" name="Text Box 99">
              <a:hlinkClick r:id="rId9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7204" name="Group 100"/>
          <p:cNvGrpSpPr/>
          <p:nvPr/>
        </p:nvGrpSpPr>
        <p:grpSpPr bwMode="auto">
          <a:xfrm>
            <a:off x="7675904" y="2205046"/>
            <a:ext cx="3746501" cy="3241675"/>
            <a:chOff x="2925" y="935"/>
            <a:chExt cx="2360" cy="2042"/>
          </a:xfrm>
        </p:grpSpPr>
        <p:sp>
          <p:nvSpPr>
            <p:cNvPr id="47205" name="Oval 101"/>
            <p:cNvSpPr>
              <a:spLocks noChangeArrowheads="1"/>
            </p:cNvSpPr>
            <p:nvPr/>
          </p:nvSpPr>
          <p:spPr bwMode="auto">
            <a:xfrm>
              <a:off x="2925" y="1805"/>
              <a:ext cx="363" cy="363"/>
            </a:xfrm>
            <a:prstGeom prst="ellipse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0099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rgbClr val="FF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06" name="Line 102"/>
            <p:cNvSpPr>
              <a:spLocks noChangeShapeType="1"/>
            </p:cNvSpPr>
            <p:nvPr/>
          </p:nvSpPr>
          <p:spPr bwMode="auto">
            <a:xfrm>
              <a:off x="3106" y="1261"/>
              <a:ext cx="24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07" name="Line 103"/>
            <p:cNvSpPr>
              <a:spLocks noChangeShapeType="1"/>
            </p:cNvSpPr>
            <p:nvPr/>
          </p:nvSpPr>
          <p:spPr bwMode="auto">
            <a:xfrm>
              <a:off x="3106" y="1261"/>
              <a:ext cx="0" cy="142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08" name="Line 104"/>
            <p:cNvSpPr>
              <a:spLocks noChangeShapeType="1"/>
            </p:cNvSpPr>
            <p:nvPr/>
          </p:nvSpPr>
          <p:spPr bwMode="auto">
            <a:xfrm>
              <a:off x="3106" y="2667"/>
              <a:ext cx="186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09" name="Line 105"/>
            <p:cNvSpPr>
              <a:spLocks noChangeShapeType="1"/>
            </p:cNvSpPr>
            <p:nvPr/>
          </p:nvSpPr>
          <p:spPr bwMode="auto">
            <a:xfrm>
              <a:off x="4512" y="1261"/>
              <a:ext cx="0" cy="2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0" name="Line 106"/>
            <p:cNvSpPr>
              <a:spLocks noChangeShapeType="1"/>
            </p:cNvSpPr>
            <p:nvPr/>
          </p:nvSpPr>
          <p:spPr bwMode="auto">
            <a:xfrm flipV="1">
              <a:off x="3334" y="1253"/>
              <a:ext cx="328" cy="13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1" name="Line 107"/>
            <p:cNvSpPr>
              <a:spLocks noChangeShapeType="1"/>
            </p:cNvSpPr>
            <p:nvPr/>
          </p:nvSpPr>
          <p:spPr bwMode="auto">
            <a:xfrm>
              <a:off x="3650" y="1261"/>
              <a:ext cx="86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2" name="Line 108"/>
            <p:cNvSpPr>
              <a:spLocks noChangeShapeType="1"/>
            </p:cNvSpPr>
            <p:nvPr/>
          </p:nvSpPr>
          <p:spPr bwMode="auto">
            <a:xfrm>
              <a:off x="3424" y="1253"/>
              <a:ext cx="192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3" name="Line 109"/>
            <p:cNvSpPr>
              <a:spLocks noChangeShapeType="1"/>
            </p:cNvSpPr>
            <p:nvPr/>
          </p:nvSpPr>
          <p:spPr bwMode="auto">
            <a:xfrm flipH="1">
              <a:off x="4512" y="1842"/>
              <a:ext cx="1" cy="82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4" name="Line 110"/>
            <p:cNvSpPr>
              <a:spLocks noChangeShapeType="1"/>
            </p:cNvSpPr>
            <p:nvPr/>
          </p:nvSpPr>
          <p:spPr bwMode="auto">
            <a:xfrm>
              <a:off x="4512" y="1992"/>
              <a:ext cx="48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5" name="Line 111"/>
            <p:cNvSpPr>
              <a:spLocks noChangeShapeType="1"/>
            </p:cNvSpPr>
            <p:nvPr/>
          </p:nvSpPr>
          <p:spPr bwMode="auto">
            <a:xfrm>
              <a:off x="4976" y="2002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6" name="Line 112"/>
            <p:cNvSpPr>
              <a:spLocks noChangeShapeType="1"/>
            </p:cNvSpPr>
            <p:nvPr/>
          </p:nvSpPr>
          <p:spPr bwMode="auto">
            <a:xfrm>
              <a:off x="4830" y="2251"/>
              <a:ext cx="136" cy="2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7" name="Line 113"/>
            <p:cNvSpPr>
              <a:spLocks noChangeShapeType="1"/>
            </p:cNvSpPr>
            <p:nvPr/>
          </p:nvSpPr>
          <p:spPr bwMode="auto">
            <a:xfrm>
              <a:off x="4966" y="2486"/>
              <a:ext cx="0" cy="1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8" name="Line 114"/>
            <p:cNvSpPr>
              <a:spLocks noChangeShapeType="1"/>
            </p:cNvSpPr>
            <p:nvPr/>
          </p:nvSpPr>
          <p:spPr bwMode="auto">
            <a:xfrm flipV="1">
              <a:off x="4830" y="2251"/>
              <a:ext cx="182" cy="18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19" name="Line 115"/>
            <p:cNvSpPr>
              <a:spLocks noChangeShapeType="1"/>
            </p:cNvSpPr>
            <p:nvPr/>
          </p:nvSpPr>
          <p:spPr bwMode="auto">
            <a:xfrm>
              <a:off x="4241" y="1253"/>
              <a:ext cx="240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20" name="Text Box 116"/>
            <p:cNvSpPr txBox="1">
              <a:spLocks noChangeArrowheads="1"/>
            </p:cNvSpPr>
            <p:nvPr/>
          </p:nvSpPr>
          <p:spPr bwMode="auto">
            <a:xfrm>
              <a:off x="4242" y="1207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21" name="Text Box 117"/>
            <p:cNvSpPr txBox="1">
              <a:spLocks noChangeArrowheads="1"/>
            </p:cNvSpPr>
            <p:nvPr/>
          </p:nvSpPr>
          <p:spPr bwMode="auto">
            <a:xfrm>
              <a:off x="3262" y="1832"/>
              <a:ext cx="501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22" name="Text Box 118"/>
            <p:cNvSpPr txBox="1">
              <a:spLocks noChangeArrowheads="1"/>
            </p:cNvSpPr>
            <p:nvPr/>
          </p:nvSpPr>
          <p:spPr bwMode="auto">
            <a:xfrm>
              <a:off x="3206" y="1559"/>
              <a:ext cx="24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23" name="Text Box 119"/>
            <p:cNvSpPr txBox="1">
              <a:spLocks noChangeArrowheads="1"/>
            </p:cNvSpPr>
            <p:nvPr/>
          </p:nvSpPr>
          <p:spPr bwMode="auto">
            <a:xfrm>
              <a:off x="3263" y="935"/>
              <a:ext cx="762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24" name="Text Box 120"/>
            <p:cNvSpPr txBox="1">
              <a:spLocks noChangeArrowheads="1"/>
            </p:cNvSpPr>
            <p:nvPr/>
          </p:nvSpPr>
          <p:spPr bwMode="auto">
            <a:xfrm>
              <a:off x="4268" y="2648"/>
              <a:ext cx="101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=0.2s)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25" name="Rectangle 121"/>
            <p:cNvSpPr>
              <a:spLocks noChangeArrowheads="1"/>
            </p:cNvSpPr>
            <p:nvPr/>
          </p:nvSpPr>
          <p:spPr bwMode="auto">
            <a:xfrm>
              <a:off x="4068" y="2149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7226" name="Text Box 122"/>
            <p:cNvSpPr txBox="1">
              <a:spLocks noChangeArrowheads="1"/>
            </p:cNvSpPr>
            <p:nvPr/>
          </p:nvSpPr>
          <p:spPr bwMode="auto">
            <a:xfrm>
              <a:off x="3841" y="1287"/>
              <a:ext cx="39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7227" name="Rectangle 123"/>
            <p:cNvSpPr>
              <a:spLocks noChangeArrowheads="1"/>
            </p:cNvSpPr>
            <p:nvPr/>
          </p:nvSpPr>
          <p:spPr bwMode="auto">
            <a:xfrm>
              <a:off x="3923" y="1196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28" name="Rectangle 124"/>
            <p:cNvSpPr>
              <a:spLocks noChangeArrowheads="1"/>
            </p:cNvSpPr>
            <p:nvPr/>
          </p:nvSpPr>
          <p:spPr bwMode="auto">
            <a:xfrm>
              <a:off x="4447" y="2168"/>
              <a:ext cx="127" cy="318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229" name="Text Box 125"/>
            <p:cNvSpPr txBox="1">
              <a:spLocks noChangeArrowheads="1"/>
            </p:cNvSpPr>
            <p:nvPr/>
          </p:nvSpPr>
          <p:spPr bwMode="auto">
            <a:xfrm>
              <a:off x="3128" y="2194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47230" name="Group 126"/>
            <p:cNvGrpSpPr/>
            <p:nvPr/>
          </p:nvGrpSpPr>
          <p:grpSpPr bwMode="auto">
            <a:xfrm rot="10800000">
              <a:off x="4513" y="1480"/>
              <a:ext cx="90" cy="363"/>
              <a:chOff x="1565" y="2614"/>
              <a:chExt cx="90" cy="486"/>
            </a:xfrm>
          </p:grpSpPr>
          <p:sp>
            <p:nvSpPr>
              <p:cNvPr id="47231" name="Arc 127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32" name="Arc 128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33" name="Arc 129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234" name="Arc 130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6" name="矩形 45"/>
          <p:cNvSpPr/>
          <p:nvPr/>
        </p:nvSpPr>
        <p:spPr bwMode="auto">
          <a:xfrm>
            <a:off x="4801121" y="5007003"/>
            <a:ext cx="668086" cy="219161"/>
          </a:xfrm>
          <a:prstGeom prst="rect">
            <a:avLst/>
          </a:prstGeom>
          <a:solidFill>
            <a:srgbClr val="FF000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三要素法例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4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0"/>
                                        <p:tgtEl>
                                          <p:spTgt spid="47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4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49" grpId="0" bldLvl="0" animBg="1"/>
      <p:bldP spid="46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2784159" y="1409700"/>
          <a:ext cx="26654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8" name="公式" r:id="rId1" imgW="1473200" imgH="342900" progId="Equation.3">
                  <p:embed/>
                </p:oleObj>
              </mc:Choice>
              <mc:Fallback>
                <p:oleObj name="公式" r:id="rId1" imgW="1473200" imgH="342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159" y="1409700"/>
                        <a:ext cx="2665412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7102333" y="1407639"/>
            <a:ext cx="230060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 &lt;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0.2s)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2711452" y="2130428"/>
          <a:ext cx="41021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9" name="公式" r:id="rId3" imgW="2070100" imgH="342900" progId="Equation.3">
                  <p:embed/>
                </p:oleObj>
              </mc:Choice>
              <mc:Fallback>
                <p:oleObj name="公式" r:id="rId3" imgW="2070100" imgH="342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2" y="2130428"/>
                        <a:ext cx="41021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7174072" y="2199802"/>
            <a:ext cx="176657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&gt; 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0.2s)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6113" name="Group 3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46114" name="Picture 34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15" name="Text Box 3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116" name="Group 3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46117" name="Picture 37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18" name="Text Box 3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127" name="Group 47"/>
          <p:cNvGrpSpPr/>
          <p:nvPr/>
        </p:nvGrpSpPr>
        <p:grpSpPr bwMode="auto">
          <a:xfrm>
            <a:off x="3262337" y="2850199"/>
            <a:ext cx="5041908" cy="3000375"/>
            <a:chOff x="1095" y="1479"/>
            <a:chExt cx="3176" cy="1890"/>
          </a:xfrm>
        </p:grpSpPr>
        <p:sp>
          <p:nvSpPr>
            <p:cNvPr id="46090" name="Text Box 10"/>
            <p:cNvSpPr txBox="1">
              <a:spLocks noChangeArrowheads="1"/>
            </p:cNvSpPr>
            <p:nvPr/>
          </p:nvSpPr>
          <p:spPr bwMode="auto">
            <a:xfrm>
              <a:off x="1487" y="1479"/>
              <a:ext cx="178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092" name="Line 12"/>
            <p:cNvSpPr>
              <a:spLocks noChangeShapeType="1"/>
            </p:cNvSpPr>
            <p:nvPr/>
          </p:nvSpPr>
          <p:spPr bwMode="auto">
            <a:xfrm>
              <a:off x="1187" y="3078"/>
              <a:ext cx="2635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3" name="Line 13"/>
            <p:cNvSpPr>
              <a:spLocks noChangeShapeType="1"/>
            </p:cNvSpPr>
            <p:nvPr/>
          </p:nvSpPr>
          <p:spPr bwMode="auto">
            <a:xfrm flipV="1">
              <a:off x="1419" y="1616"/>
              <a:ext cx="0" cy="171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4" name="Line 14"/>
            <p:cNvSpPr>
              <a:spLocks noChangeShapeType="1"/>
            </p:cNvSpPr>
            <p:nvPr/>
          </p:nvSpPr>
          <p:spPr bwMode="auto">
            <a:xfrm>
              <a:off x="1448" y="2596"/>
              <a:ext cx="1864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5" name="Freeform 15"/>
            <p:cNvSpPr/>
            <p:nvPr/>
          </p:nvSpPr>
          <p:spPr bwMode="auto">
            <a:xfrm>
              <a:off x="1419" y="2697"/>
              <a:ext cx="608" cy="402"/>
            </a:xfrm>
            <a:custGeom>
              <a:avLst/>
              <a:gdLst>
                <a:gd name="T0" fmla="*/ 0 w 376"/>
                <a:gd name="T1" fmla="*/ 304 h 304"/>
                <a:gd name="T2" fmla="*/ 48 w 376"/>
                <a:gd name="T3" fmla="*/ 208 h 304"/>
                <a:gd name="T4" fmla="*/ 216 w 376"/>
                <a:gd name="T5" fmla="*/ 80 h 304"/>
                <a:gd name="T6" fmla="*/ 376 w 376"/>
                <a:gd name="T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304">
                  <a:moveTo>
                    <a:pt x="0" y="304"/>
                  </a:moveTo>
                  <a:cubicBezTo>
                    <a:pt x="8" y="276"/>
                    <a:pt x="12" y="245"/>
                    <a:pt x="48" y="208"/>
                  </a:cubicBezTo>
                  <a:cubicBezTo>
                    <a:pt x="84" y="171"/>
                    <a:pt x="161" y="115"/>
                    <a:pt x="216" y="80"/>
                  </a:cubicBezTo>
                  <a:cubicBezTo>
                    <a:pt x="271" y="45"/>
                    <a:pt x="343" y="17"/>
                    <a:pt x="376" y="0"/>
                  </a:cubicBezTo>
                </a:path>
              </a:pathLst>
            </a:custGeom>
            <a:noFill/>
            <a:ln w="28575" cap="flat" cmpd="sng">
              <a:solidFill>
                <a:srgbClr val="FF99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6" name="Line 16"/>
            <p:cNvSpPr>
              <a:spLocks noChangeShapeType="1"/>
            </p:cNvSpPr>
            <p:nvPr/>
          </p:nvSpPr>
          <p:spPr bwMode="auto">
            <a:xfrm>
              <a:off x="2039" y="2697"/>
              <a:ext cx="0" cy="381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7" name="Line 17"/>
            <p:cNvSpPr>
              <a:spLocks noChangeShapeType="1"/>
            </p:cNvSpPr>
            <p:nvPr/>
          </p:nvSpPr>
          <p:spPr bwMode="auto">
            <a:xfrm>
              <a:off x="1419" y="1870"/>
              <a:ext cx="2326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8" name="Freeform 18"/>
            <p:cNvSpPr/>
            <p:nvPr/>
          </p:nvSpPr>
          <p:spPr bwMode="auto">
            <a:xfrm>
              <a:off x="2039" y="1944"/>
              <a:ext cx="1589" cy="753"/>
            </a:xfrm>
            <a:custGeom>
              <a:avLst/>
              <a:gdLst>
                <a:gd name="T0" fmla="*/ 0 w 984"/>
                <a:gd name="T1" fmla="*/ 568 h 568"/>
                <a:gd name="T2" fmla="*/ 96 w 984"/>
                <a:gd name="T3" fmla="*/ 376 h 568"/>
                <a:gd name="T4" fmla="*/ 312 w 984"/>
                <a:gd name="T5" fmla="*/ 128 h 568"/>
                <a:gd name="T6" fmla="*/ 528 w 984"/>
                <a:gd name="T7" fmla="*/ 48 h 568"/>
                <a:gd name="T8" fmla="*/ 744 w 984"/>
                <a:gd name="T9" fmla="*/ 16 h 568"/>
                <a:gd name="T10" fmla="*/ 984 w 984"/>
                <a:gd name="T11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4" h="568">
                  <a:moveTo>
                    <a:pt x="0" y="568"/>
                  </a:moveTo>
                  <a:cubicBezTo>
                    <a:pt x="24" y="504"/>
                    <a:pt x="44" y="449"/>
                    <a:pt x="96" y="376"/>
                  </a:cubicBezTo>
                  <a:cubicBezTo>
                    <a:pt x="148" y="303"/>
                    <a:pt x="240" y="183"/>
                    <a:pt x="312" y="128"/>
                  </a:cubicBezTo>
                  <a:cubicBezTo>
                    <a:pt x="384" y="73"/>
                    <a:pt x="456" y="67"/>
                    <a:pt x="528" y="48"/>
                  </a:cubicBezTo>
                  <a:cubicBezTo>
                    <a:pt x="600" y="29"/>
                    <a:pt x="668" y="24"/>
                    <a:pt x="744" y="16"/>
                  </a:cubicBezTo>
                  <a:cubicBezTo>
                    <a:pt x="820" y="8"/>
                    <a:pt x="934" y="3"/>
                    <a:pt x="984" y="0"/>
                  </a:cubicBezTo>
                </a:path>
              </a:pathLst>
            </a:custGeom>
            <a:no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9" name="Text Box 19"/>
            <p:cNvSpPr txBox="1">
              <a:spLocks noChangeArrowheads="1"/>
            </p:cNvSpPr>
            <p:nvPr/>
          </p:nvSpPr>
          <p:spPr bwMode="auto">
            <a:xfrm>
              <a:off x="3801" y="2976"/>
              <a:ext cx="47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 s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00" name="Text Box 20"/>
            <p:cNvSpPr txBox="1">
              <a:spLocks noChangeArrowheads="1"/>
            </p:cNvSpPr>
            <p:nvPr/>
          </p:nvSpPr>
          <p:spPr bwMode="auto">
            <a:xfrm>
              <a:off x="1818" y="3040"/>
              <a:ext cx="39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01" name="Text Box 21"/>
            <p:cNvSpPr txBox="1">
              <a:spLocks noChangeArrowheads="1"/>
            </p:cNvSpPr>
            <p:nvPr/>
          </p:nvSpPr>
          <p:spPr bwMode="auto">
            <a:xfrm>
              <a:off x="1151" y="1769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02" name="Text Box 22"/>
            <p:cNvSpPr txBox="1">
              <a:spLocks noChangeArrowheads="1"/>
            </p:cNvSpPr>
            <p:nvPr/>
          </p:nvSpPr>
          <p:spPr bwMode="auto">
            <a:xfrm>
              <a:off x="1590" y="1499"/>
              <a:ext cx="33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/A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03" name="Text Box 23"/>
            <p:cNvSpPr txBox="1">
              <a:spLocks noChangeArrowheads="1"/>
            </p:cNvSpPr>
            <p:nvPr/>
          </p:nvSpPr>
          <p:spPr bwMode="auto">
            <a:xfrm>
              <a:off x="2235" y="2593"/>
              <a:ext cx="50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1.26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04" name="Oval 24"/>
            <p:cNvSpPr>
              <a:spLocks noChangeArrowheads="1"/>
            </p:cNvSpPr>
            <p:nvPr/>
          </p:nvSpPr>
          <p:spPr bwMode="auto">
            <a:xfrm>
              <a:off x="1999" y="2662"/>
              <a:ext cx="73" cy="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5" name="Text Box 25"/>
            <p:cNvSpPr txBox="1">
              <a:spLocks noChangeArrowheads="1"/>
            </p:cNvSpPr>
            <p:nvPr/>
          </p:nvSpPr>
          <p:spPr bwMode="auto">
            <a:xfrm>
              <a:off x="1095" y="2376"/>
              <a:ext cx="227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22" name="Text Box 42"/>
            <p:cNvSpPr txBox="1">
              <a:spLocks noChangeArrowheads="1"/>
            </p:cNvSpPr>
            <p:nvPr/>
          </p:nvSpPr>
          <p:spPr bwMode="auto">
            <a:xfrm>
              <a:off x="1156" y="3022"/>
              <a:ext cx="409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  <a:endParaRPr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46124" name="Group 4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46125" name="Picture 45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126" name="Text Box 46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040216" y="3914844"/>
            <a:ext cx="115887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</a:rPr>
              <a:t>0.5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l-GR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</a:rPr>
              <a:t>0.2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5499922" y="2199197"/>
            <a:ext cx="668086" cy="219161"/>
          </a:xfrm>
          <a:prstGeom prst="rect">
            <a:avLst/>
          </a:prstGeom>
          <a:solidFill>
            <a:srgbClr val="FF000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69011" y="3914844"/>
            <a:ext cx="5384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慢</a:t>
            </a:r>
            <a:endParaRPr lang="en-US" altLang="zh-CN" b="0" dirty="0" smtClean="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en-US" altLang="zh-CN" b="0" dirty="0" smtClean="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b="0" dirty="0" smtClean="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快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84438" y="3164851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画得对不对？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12301" y="3851979"/>
            <a:ext cx="5384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快</a:t>
            </a:r>
            <a:endParaRPr lang="en-US" altLang="zh-CN" b="0" dirty="0" smtClean="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en-US" altLang="zh-CN" b="0" dirty="0" smtClean="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b="0" dirty="0" smtClean="0">
                <a:solidFill>
                  <a:srgbClr val="FFC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慢</a:t>
            </a:r>
            <a:endParaRPr lang="en-US" altLang="zh-CN" b="0" dirty="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三要素法例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续</a:t>
            </a:r>
            <a:r>
              <a:rPr lang="en-US" altLang="zh-CN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34" grpId="0"/>
      <p:bldP spid="4" grpId="0"/>
      <p:bldP spid="3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9" name="Text Box 11"/>
          <p:cNvSpPr txBox="1">
            <a:spLocks noChangeArrowheads="1"/>
          </p:cNvSpPr>
          <p:nvPr/>
        </p:nvSpPr>
        <p:spPr bwMode="auto">
          <a:xfrm>
            <a:off x="2011884" y="2198792"/>
            <a:ext cx="822511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全响应，三要素法</a:t>
            </a:r>
            <a:endParaRPr kumimoji="1" lang="en-US" altLang="zh-CN" sz="4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462883" name="Group 35"/>
          <p:cNvGrpSpPr/>
          <p:nvPr/>
        </p:nvGrpSpPr>
        <p:grpSpPr bwMode="auto">
          <a:xfrm>
            <a:off x="9840913" y="6446838"/>
            <a:ext cx="792162" cy="368299"/>
            <a:chOff x="5193" y="4020"/>
            <a:chExt cx="499" cy="232"/>
          </a:xfrm>
        </p:grpSpPr>
        <p:pic>
          <p:nvPicPr>
            <p:cNvPr id="462884" name="Picture 3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5" name="Text Box 3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86" name="Group 38"/>
          <p:cNvGrpSpPr/>
          <p:nvPr/>
        </p:nvGrpSpPr>
        <p:grpSpPr bwMode="auto">
          <a:xfrm>
            <a:off x="8977313" y="6446838"/>
            <a:ext cx="792162" cy="368299"/>
            <a:chOff x="4649" y="4020"/>
            <a:chExt cx="499" cy="232"/>
          </a:xfrm>
        </p:grpSpPr>
        <p:pic>
          <p:nvPicPr>
            <p:cNvPr id="462887" name="Picture 39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88" name="Text Box 4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462895" name="Group 47"/>
          <p:cNvGrpSpPr/>
          <p:nvPr/>
        </p:nvGrpSpPr>
        <p:grpSpPr bwMode="auto">
          <a:xfrm>
            <a:off x="8112125" y="6445250"/>
            <a:ext cx="792163" cy="368301"/>
            <a:chOff x="5193" y="4020"/>
            <a:chExt cx="499" cy="232"/>
          </a:xfrm>
        </p:grpSpPr>
        <p:pic>
          <p:nvPicPr>
            <p:cNvPr id="462896" name="Picture 48" descr="78900">
              <a:hlinkClick r:id="" action="ppaction://hlinkshowjump?jump=firstslide"/>
            </p:cNvPr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2897" name="Text Box 49">
              <a:hlinkClick r:id="" action="ppaction://hlinkshowjump?jump=firs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rgbClr val="FFFFFF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 dirty="0">
                <a:solidFill>
                  <a:srgbClr val="FFFFFF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95600" y="3996968"/>
            <a:ext cx="46558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7-16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、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7-17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、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7-19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、</a:t>
            </a:r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/>
                <a:ea typeface="华文行楷" panose="02010800040101010101" pitchFamily="2" charset="-122"/>
              </a:rPr>
              <a:t>7-20</a:t>
            </a:r>
            <a:endParaRPr lang="en-US" altLang="zh-CN" sz="3200" dirty="0" smtClean="0">
              <a:solidFill>
                <a:srgbClr val="FF0000"/>
              </a:solidFill>
              <a:latin typeface="Arial" panose="020B0604020202020204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第七章作业（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9" grpId="0" bldLvl="0" animBg="1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3083895" y="1844708"/>
            <a:ext cx="29203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i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)=0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73060" name="Object 4"/>
          <p:cNvGraphicFramePr>
            <a:graphicFrameLocks noChangeAspect="1"/>
          </p:cNvGraphicFramePr>
          <p:nvPr/>
        </p:nvGraphicFramePr>
        <p:xfrm>
          <a:off x="5088255" y="3861753"/>
          <a:ext cx="4681538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62" name="公式" r:id="rId1" imgW="2578100" imgH="622300" progId="Equation.3">
                  <p:embed/>
                </p:oleObj>
              </mc:Choice>
              <mc:Fallback>
                <p:oleObj name="公式" r:id="rId1" imgW="2578100" imgH="622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8255" y="3861753"/>
                        <a:ext cx="4681538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1" name="Text Box 5"/>
          <p:cNvSpPr txBox="1">
            <a:spLocks noChangeArrowheads="1"/>
          </p:cNvSpPr>
          <p:nvPr/>
        </p:nvSpPr>
        <p:spPr bwMode="auto">
          <a:xfrm>
            <a:off x="1714511" y="1916431"/>
            <a:ext cx="12553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dirty="0">
                <a:latin typeface="Times New Roman" panose="02020603050405020304" pitchFamily="18" charset="0"/>
              </a:rPr>
              <a:t>已知：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1130618" y="1340202"/>
            <a:ext cx="52562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dirty="0">
                <a:solidFill>
                  <a:schemeClr val="bg1"/>
                </a:solidFill>
                <a:latin typeface="楷体_GB2312" pitchFamily="49" charset="-122"/>
              </a:rPr>
              <a:t>1. </a:t>
            </a:r>
            <a:r>
              <a:rPr kumimoji="1" lang="zh-CN" altLang="en-US" dirty="0">
                <a:solidFill>
                  <a:schemeClr val="bg1"/>
                </a:solidFill>
                <a:latin typeface="楷体_GB2312" pitchFamily="49" charset="-122"/>
              </a:rPr>
              <a:t>二阶电路的零输入响应</a:t>
            </a:r>
            <a:endParaRPr kumimoji="1" lang="zh-CN" altLang="en-US" dirty="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1705318" y="4222116"/>
            <a:ext cx="34004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>
                <a:latin typeface="Times New Roman" panose="02020603050405020304" pitchFamily="18" charset="0"/>
              </a:rPr>
              <a:t>以电容电压为变量：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173064" name="Text Box 8"/>
          <p:cNvSpPr txBox="1">
            <a:spLocks noChangeArrowheads="1"/>
          </p:cNvSpPr>
          <p:nvPr/>
        </p:nvSpPr>
        <p:spPr bwMode="auto">
          <a:xfrm>
            <a:off x="1642761" y="2492376"/>
            <a:ext cx="19704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>
                <a:latin typeface="Times New Roman" panose="02020603050405020304" pitchFamily="18" charset="0"/>
              </a:rPr>
              <a:t>电路方程：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173065" name="Object 9"/>
          <p:cNvGraphicFramePr>
            <a:graphicFrameLocks noChangeAspect="1"/>
          </p:cNvGraphicFramePr>
          <p:nvPr/>
        </p:nvGraphicFramePr>
        <p:xfrm>
          <a:off x="3516012" y="2492409"/>
          <a:ext cx="26638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63" name="公式" r:id="rId3" imgW="1511300" imgH="317500" progId="Equation.3">
                  <p:embed/>
                </p:oleObj>
              </mc:Choice>
              <mc:Fallback>
                <p:oleObj name="公式" r:id="rId3" imgW="1511300" imgH="317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6012" y="2492409"/>
                        <a:ext cx="266382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6" name="Object 10"/>
          <p:cNvGraphicFramePr>
            <a:graphicFrameLocks noChangeAspect="1"/>
          </p:cNvGraphicFramePr>
          <p:nvPr/>
        </p:nvGraphicFramePr>
        <p:xfrm>
          <a:off x="1716422" y="3068638"/>
          <a:ext cx="3787775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64" name="公式" r:id="rId5" imgW="2286000" imgH="609600" progId="Equation.3">
                  <p:embed/>
                </p:oleObj>
              </mc:Choice>
              <mc:Fallback>
                <p:oleObj name="公式" r:id="rId5" imgW="2286000" imgH="609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422" y="3068638"/>
                        <a:ext cx="3787775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7" name="Text Box 11"/>
          <p:cNvSpPr txBox="1">
            <a:spLocks noChangeArrowheads="1"/>
          </p:cNvSpPr>
          <p:nvPr/>
        </p:nvSpPr>
        <p:spPr bwMode="auto">
          <a:xfrm>
            <a:off x="1762467" y="5158423"/>
            <a:ext cx="34004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>
                <a:latin typeface="Times New Roman" panose="02020603050405020304" pitchFamily="18" charset="0"/>
              </a:rPr>
              <a:t>以电感电流为变量：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173068" name="Object 12"/>
          <p:cNvGraphicFramePr>
            <a:graphicFrameLocks noChangeAspect="1"/>
          </p:cNvGraphicFramePr>
          <p:nvPr/>
        </p:nvGraphicFramePr>
        <p:xfrm>
          <a:off x="5161281" y="4942557"/>
          <a:ext cx="3671888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65" name="公式" r:id="rId7" imgW="2120900" imgH="622300" progId="Equation.3">
                  <p:embed/>
                </p:oleObj>
              </mc:Choice>
              <mc:Fallback>
                <p:oleObj name="公式" r:id="rId7" imgW="2120900" imgH="622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281" y="4942557"/>
                        <a:ext cx="3671888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3069" name="Group 13"/>
          <p:cNvGrpSpPr/>
          <p:nvPr/>
        </p:nvGrpSpPr>
        <p:grpSpPr bwMode="auto">
          <a:xfrm>
            <a:off x="11060716" y="6446871"/>
            <a:ext cx="792162" cy="368300"/>
            <a:chOff x="5193" y="4020"/>
            <a:chExt cx="499" cy="232"/>
          </a:xfrm>
        </p:grpSpPr>
        <p:pic>
          <p:nvPicPr>
            <p:cNvPr id="173070" name="Picture 14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3071" name="Text Box 1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3072" name="Group 16"/>
          <p:cNvGrpSpPr/>
          <p:nvPr/>
        </p:nvGrpSpPr>
        <p:grpSpPr bwMode="auto">
          <a:xfrm>
            <a:off x="10197116" y="6446871"/>
            <a:ext cx="792162" cy="368300"/>
            <a:chOff x="4649" y="4020"/>
            <a:chExt cx="499" cy="232"/>
          </a:xfrm>
        </p:grpSpPr>
        <p:pic>
          <p:nvPicPr>
            <p:cNvPr id="173073" name="Picture 17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3074" name="Text Box 1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3101" name="Group 45"/>
          <p:cNvGrpSpPr/>
          <p:nvPr/>
        </p:nvGrpSpPr>
        <p:grpSpPr bwMode="auto">
          <a:xfrm>
            <a:off x="9331937" y="6446871"/>
            <a:ext cx="792163" cy="368300"/>
            <a:chOff x="4649" y="4020"/>
            <a:chExt cx="499" cy="232"/>
          </a:xfrm>
        </p:grpSpPr>
        <p:pic>
          <p:nvPicPr>
            <p:cNvPr id="173102" name="Picture 46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3103" name="Text Box 47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3141" name="Group 85"/>
          <p:cNvGrpSpPr/>
          <p:nvPr/>
        </p:nvGrpSpPr>
        <p:grpSpPr bwMode="auto">
          <a:xfrm>
            <a:off x="8450898" y="1559243"/>
            <a:ext cx="2374900" cy="1687512"/>
            <a:chOff x="431" y="1389"/>
            <a:chExt cx="1496" cy="1063"/>
          </a:xfrm>
        </p:grpSpPr>
        <p:sp>
          <p:nvSpPr>
            <p:cNvPr id="173076" name="Line 20"/>
            <p:cNvSpPr>
              <a:spLocks noChangeShapeType="1"/>
            </p:cNvSpPr>
            <p:nvPr/>
          </p:nvSpPr>
          <p:spPr bwMode="auto">
            <a:xfrm>
              <a:off x="1837" y="1434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7" name="Line 21"/>
            <p:cNvSpPr>
              <a:spLocks noChangeShapeType="1"/>
            </p:cNvSpPr>
            <p:nvPr/>
          </p:nvSpPr>
          <p:spPr bwMode="auto">
            <a:xfrm>
              <a:off x="1837" y="2069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8" name="Line 22"/>
            <p:cNvSpPr>
              <a:spLocks noChangeShapeType="1"/>
            </p:cNvSpPr>
            <p:nvPr/>
          </p:nvSpPr>
          <p:spPr bwMode="auto">
            <a:xfrm>
              <a:off x="658" y="2387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79" name="Line 23"/>
            <p:cNvSpPr>
              <a:spLocks noChangeShapeType="1"/>
            </p:cNvSpPr>
            <p:nvPr/>
          </p:nvSpPr>
          <p:spPr bwMode="auto">
            <a:xfrm>
              <a:off x="658" y="1434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80" name="Line 24"/>
            <p:cNvSpPr>
              <a:spLocks noChangeShapeType="1"/>
            </p:cNvSpPr>
            <p:nvPr/>
          </p:nvSpPr>
          <p:spPr bwMode="auto">
            <a:xfrm flipH="1">
              <a:off x="658" y="1933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81" name="Rectangle 25"/>
            <p:cNvSpPr>
              <a:spLocks noChangeArrowheads="1"/>
            </p:cNvSpPr>
            <p:nvPr/>
          </p:nvSpPr>
          <p:spPr bwMode="auto">
            <a:xfrm>
              <a:off x="1202" y="2024"/>
              <a:ext cx="34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3082" name="Rectangle 26"/>
            <p:cNvSpPr>
              <a:spLocks noChangeArrowheads="1"/>
            </p:cNvSpPr>
            <p:nvPr/>
          </p:nvSpPr>
          <p:spPr bwMode="auto">
            <a:xfrm>
              <a:off x="1655" y="1752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3083" name="Rectangle 27"/>
            <p:cNvSpPr>
              <a:spLocks noChangeArrowheads="1"/>
            </p:cNvSpPr>
            <p:nvPr/>
          </p:nvSpPr>
          <p:spPr bwMode="auto">
            <a:xfrm>
              <a:off x="431" y="1978"/>
              <a:ext cx="31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3084" name="Rectangle 28"/>
            <p:cNvSpPr>
              <a:spLocks noChangeArrowheads="1"/>
            </p:cNvSpPr>
            <p:nvPr/>
          </p:nvSpPr>
          <p:spPr bwMode="auto">
            <a:xfrm>
              <a:off x="703" y="1525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3085" name="Rectangle 29"/>
            <p:cNvSpPr>
              <a:spLocks noChangeArrowheads="1"/>
            </p:cNvSpPr>
            <p:nvPr/>
          </p:nvSpPr>
          <p:spPr bwMode="auto">
            <a:xfrm>
              <a:off x="703" y="1978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3086" name="Rectangle 30"/>
            <p:cNvSpPr>
              <a:spLocks noChangeArrowheads="1"/>
            </p:cNvSpPr>
            <p:nvPr/>
          </p:nvSpPr>
          <p:spPr bwMode="auto">
            <a:xfrm>
              <a:off x="1474" y="1434"/>
              <a:ext cx="18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3087" name="Text Box 31"/>
            <p:cNvSpPr txBox="1">
              <a:spLocks noChangeArrowheads="1"/>
            </p:cNvSpPr>
            <p:nvPr/>
          </p:nvSpPr>
          <p:spPr bwMode="auto">
            <a:xfrm>
              <a:off x="748" y="1706"/>
              <a:ext cx="32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3088" name="Line 32"/>
            <p:cNvSpPr>
              <a:spLocks noChangeShapeType="1"/>
            </p:cNvSpPr>
            <p:nvPr/>
          </p:nvSpPr>
          <p:spPr bwMode="auto">
            <a:xfrm>
              <a:off x="658" y="1434"/>
              <a:ext cx="453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89" name="Line 33"/>
            <p:cNvSpPr>
              <a:spLocks noChangeShapeType="1"/>
            </p:cNvSpPr>
            <p:nvPr/>
          </p:nvSpPr>
          <p:spPr bwMode="auto">
            <a:xfrm>
              <a:off x="1338" y="1434"/>
              <a:ext cx="49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90" name="Line 34"/>
            <p:cNvSpPr>
              <a:spLocks noChangeShapeType="1"/>
            </p:cNvSpPr>
            <p:nvPr/>
          </p:nvSpPr>
          <p:spPr bwMode="auto">
            <a:xfrm flipV="1">
              <a:off x="1156" y="1434"/>
              <a:ext cx="182" cy="13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91" name="Line 35"/>
            <p:cNvSpPr>
              <a:spLocks noChangeShapeType="1"/>
            </p:cNvSpPr>
            <p:nvPr/>
          </p:nvSpPr>
          <p:spPr bwMode="auto">
            <a:xfrm>
              <a:off x="1202" y="1389"/>
              <a:ext cx="90" cy="18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092" name="Line 36"/>
            <p:cNvSpPr>
              <a:spLocks noChangeShapeType="1"/>
            </p:cNvSpPr>
            <p:nvPr/>
          </p:nvSpPr>
          <p:spPr bwMode="auto">
            <a:xfrm>
              <a:off x="1474" y="1434"/>
              <a:ext cx="27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3093" name="Group 37"/>
            <p:cNvGrpSpPr/>
            <p:nvPr/>
          </p:nvGrpSpPr>
          <p:grpSpPr bwMode="auto">
            <a:xfrm>
              <a:off x="532" y="1842"/>
              <a:ext cx="240" cy="90"/>
              <a:chOff x="4604" y="2478"/>
              <a:chExt cx="240" cy="90"/>
            </a:xfrm>
          </p:grpSpPr>
          <p:sp>
            <p:nvSpPr>
              <p:cNvPr id="173094" name="Line 38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095" name="Line 39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3100" name="Rectangle 44"/>
            <p:cNvSpPr>
              <a:spLocks noChangeArrowheads="1"/>
            </p:cNvSpPr>
            <p:nvPr/>
          </p:nvSpPr>
          <p:spPr bwMode="auto">
            <a:xfrm>
              <a:off x="1111" y="2316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3135" name="Group 79"/>
            <p:cNvGrpSpPr/>
            <p:nvPr/>
          </p:nvGrpSpPr>
          <p:grpSpPr bwMode="auto">
            <a:xfrm rot="10800000">
              <a:off x="1837" y="1706"/>
              <a:ext cx="90" cy="363"/>
              <a:chOff x="1565" y="2614"/>
              <a:chExt cx="90" cy="486"/>
            </a:xfrm>
          </p:grpSpPr>
          <p:sp>
            <p:nvSpPr>
              <p:cNvPr id="173136" name="Arc 80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37" name="Arc 81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38" name="Arc 82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139" name="Arc 83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3054033" y="6021794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线性常系数二阶齐次微分方程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0" name="Rectangle 28"/>
          <p:cNvSpPr>
            <a:spLocks noChangeArrowheads="1"/>
          </p:cNvSpPr>
          <p:nvPr/>
        </p:nvSpPr>
        <p:spPr bwMode="auto">
          <a:xfrm>
            <a:off x="10394469" y="1847121"/>
            <a:ext cx="20256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Rectangle 29"/>
          <p:cNvSpPr>
            <a:spLocks noChangeArrowheads="1"/>
          </p:cNvSpPr>
          <p:nvPr/>
        </p:nvSpPr>
        <p:spPr bwMode="auto">
          <a:xfrm>
            <a:off x="10394469" y="2495192"/>
            <a:ext cx="17970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endParaRPr kumimoji="1"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7236" y="5512366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96476" y="4483726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54" name="Rectangle 28"/>
          <p:cNvSpPr>
            <a:spLocks noChangeArrowheads="1"/>
          </p:cNvSpPr>
          <p:nvPr/>
        </p:nvSpPr>
        <p:spPr bwMode="auto">
          <a:xfrm>
            <a:off x="10034429" y="2784366"/>
            <a:ext cx="20256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Rectangle 29"/>
          <p:cNvSpPr>
            <a:spLocks noChangeArrowheads="1"/>
          </p:cNvSpPr>
          <p:nvPr/>
        </p:nvSpPr>
        <p:spPr bwMode="auto">
          <a:xfrm>
            <a:off x="9242341" y="2784366"/>
            <a:ext cx="17970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endParaRPr kumimoji="1"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2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kumimoji="1"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7-5 </a:t>
            </a:r>
            <a:r>
              <a:rPr kumimoji="1"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二阶电路的零输入响应</a:t>
            </a:r>
            <a:endParaRPr kumimoji="1"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0"/>
                                        <p:tgtEl>
                                          <p:spTgt spid="17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17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7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9" grpId="0" autoUpdateAnimBg="0"/>
      <p:bldP spid="173061" grpId="0" autoUpdateAnimBg="0"/>
      <p:bldP spid="173062" grpId="0"/>
      <p:bldP spid="173063" grpId="0" autoUpdateAnimBg="0"/>
      <p:bldP spid="173064" grpId="0" autoUpdateAnimBg="0"/>
      <p:bldP spid="173067" grpId="0" autoUpdateAnimBg="0"/>
      <p:bldP spid="2" grpId="0"/>
      <p:bldP spid="50" grpId="0"/>
      <p:bldP spid="51" grpId="0"/>
      <p:bldP spid="3" grpId="0"/>
      <p:bldP spid="53" grpId="0"/>
      <p:bldP spid="54" grpId="0"/>
      <p:bldP spid="5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082" name="Object 2"/>
          <p:cNvGraphicFramePr>
            <a:graphicFrameLocks noChangeAspect="1"/>
          </p:cNvGraphicFramePr>
          <p:nvPr/>
        </p:nvGraphicFramePr>
        <p:xfrm>
          <a:off x="7680643" y="5517470"/>
          <a:ext cx="34353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65" name="公式" r:id="rId1" imgW="1879600" imgH="342900" progId="Equation.3">
                  <p:embed/>
                </p:oleObj>
              </mc:Choice>
              <mc:Fallback>
                <p:oleObj name="公式" r:id="rId1" imgW="1879600" imgH="34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0643" y="5517470"/>
                        <a:ext cx="34353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3" name="Text Box 3"/>
          <p:cNvSpPr txBox="1">
            <a:spLocks noChangeArrowheads="1"/>
          </p:cNvSpPr>
          <p:nvPr/>
        </p:nvSpPr>
        <p:spPr bwMode="auto">
          <a:xfrm>
            <a:off x="5951855" y="5579745"/>
            <a:ext cx="203898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zh-CN" altLang="en-US" dirty="0">
                <a:latin typeface="Times New Roman" panose="02020603050405020304" pitchFamily="18" charset="0"/>
              </a:rPr>
              <a:t>特征方程：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74084" name="Text Box 4"/>
          <p:cNvSpPr txBox="1">
            <a:spLocks noChangeArrowheads="1"/>
          </p:cNvSpPr>
          <p:nvPr/>
        </p:nvSpPr>
        <p:spPr bwMode="auto">
          <a:xfrm>
            <a:off x="843916" y="4652328"/>
            <a:ext cx="19704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dirty="0">
                <a:latin typeface="Times New Roman" panose="02020603050405020304" pitchFamily="18" charset="0"/>
              </a:rPr>
              <a:t>电路方程：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174085" name="Object 5"/>
          <p:cNvGraphicFramePr>
            <a:graphicFrameLocks noChangeAspect="1"/>
          </p:cNvGraphicFramePr>
          <p:nvPr/>
        </p:nvGraphicFramePr>
        <p:xfrm>
          <a:off x="2859723" y="4364707"/>
          <a:ext cx="470535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66" name="公式" r:id="rId3" imgW="2578100" imgH="622300" progId="Equation.3">
                  <p:embed/>
                </p:oleObj>
              </mc:Choice>
              <mc:Fallback>
                <p:oleObj name="公式" r:id="rId3" imgW="2578100" imgH="622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723" y="4364707"/>
                        <a:ext cx="470535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484840" y="1552576"/>
            <a:ext cx="554545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/>
              <a:t>以电容电压为变量时的</a:t>
            </a:r>
            <a:r>
              <a:rPr kumimoji="1" lang="zh-CN" altLang="en-US">
                <a:latin typeface="Times New Roman" panose="02020603050405020304" pitchFamily="18" charset="0"/>
              </a:rPr>
              <a:t>初始条件：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5725817" y="1483077"/>
            <a:ext cx="18395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088" name="Text Box 8"/>
          <p:cNvSpPr txBox="1">
            <a:spLocks noChangeArrowheads="1"/>
          </p:cNvSpPr>
          <p:nvPr/>
        </p:nvSpPr>
        <p:spPr bwMode="auto">
          <a:xfrm>
            <a:off x="7526655" y="1483077"/>
            <a:ext cx="13512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089" name="Line 9"/>
          <p:cNvSpPr>
            <a:spLocks noChangeShapeType="1"/>
          </p:cNvSpPr>
          <p:nvPr/>
        </p:nvSpPr>
        <p:spPr bwMode="auto">
          <a:xfrm>
            <a:off x="8896033" y="1771650"/>
            <a:ext cx="576262" cy="0"/>
          </a:xfrm>
          <a:prstGeom prst="line">
            <a:avLst/>
          </a:prstGeom>
          <a:noFill/>
          <a:ln w="76200">
            <a:solidFill>
              <a:srgbClr val="33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090" name="Object 10"/>
          <p:cNvGraphicFramePr>
            <a:graphicFrameLocks noChangeAspect="1"/>
          </p:cNvGraphicFramePr>
          <p:nvPr/>
        </p:nvGraphicFramePr>
        <p:xfrm>
          <a:off x="9553575" y="1156335"/>
          <a:ext cx="2056130" cy="1252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67" name="公式" r:id="rId5" imgW="1130300" imgH="698500" progId="Equation.3">
                  <p:embed/>
                </p:oleObj>
              </mc:Choice>
              <mc:Fallback>
                <p:oleObj name="公式" r:id="rId5" imgW="1130300" imgH="6985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3575" y="1156335"/>
                        <a:ext cx="2056130" cy="12528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91" name="Text Box 11"/>
          <p:cNvSpPr txBox="1">
            <a:spLocks noChangeArrowheads="1"/>
          </p:cNvSpPr>
          <p:nvPr/>
        </p:nvSpPr>
        <p:spPr bwMode="auto">
          <a:xfrm>
            <a:off x="484839" y="2490471"/>
            <a:ext cx="554545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/>
              <a:t>以电感电流为变量时的</a:t>
            </a:r>
            <a:r>
              <a:rPr kumimoji="1" lang="zh-CN" altLang="en-US">
                <a:latin typeface="Times New Roman" panose="02020603050405020304" pitchFamily="18" charset="0"/>
              </a:rPr>
              <a:t>初始条件：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174092" name="Text Box 12"/>
          <p:cNvSpPr txBox="1">
            <a:spLocks noChangeArrowheads="1"/>
          </p:cNvSpPr>
          <p:nvPr/>
        </p:nvSpPr>
        <p:spPr bwMode="auto">
          <a:xfrm>
            <a:off x="5938838" y="2420653"/>
            <a:ext cx="13512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093" name="Text Box 13"/>
          <p:cNvSpPr txBox="1">
            <a:spLocks noChangeArrowheads="1"/>
          </p:cNvSpPr>
          <p:nvPr/>
        </p:nvSpPr>
        <p:spPr bwMode="auto">
          <a:xfrm>
            <a:off x="7380313" y="2420653"/>
            <a:ext cx="18395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094" name="Line 14"/>
          <p:cNvSpPr>
            <a:spLocks noChangeShapeType="1"/>
          </p:cNvSpPr>
          <p:nvPr/>
        </p:nvSpPr>
        <p:spPr bwMode="auto">
          <a:xfrm>
            <a:off x="1056017" y="3866515"/>
            <a:ext cx="576263" cy="0"/>
          </a:xfrm>
          <a:prstGeom prst="line">
            <a:avLst/>
          </a:prstGeom>
          <a:noFill/>
          <a:ln w="76200">
            <a:solidFill>
              <a:srgbClr val="33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095" name="Object 15"/>
          <p:cNvGraphicFramePr>
            <a:graphicFrameLocks noChangeAspect="1"/>
          </p:cNvGraphicFramePr>
          <p:nvPr/>
        </p:nvGraphicFramePr>
        <p:xfrm>
          <a:off x="1848804" y="3283903"/>
          <a:ext cx="48561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68" name="公式" r:id="rId7" imgW="2933700" imgH="698500" progId="Equation.3">
                  <p:embed/>
                </p:oleObj>
              </mc:Choice>
              <mc:Fallback>
                <p:oleObj name="公式" r:id="rId7" imgW="2933700" imgH="6985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8804" y="3283903"/>
                        <a:ext cx="4856162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96" name="Line 16"/>
          <p:cNvSpPr>
            <a:spLocks noChangeShapeType="1"/>
          </p:cNvSpPr>
          <p:nvPr/>
        </p:nvSpPr>
        <p:spPr bwMode="auto">
          <a:xfrm>
            <a:off x="6745622" y="3860483"/>
            <a:ext cx="576263" cy="0"/>
          </a:xfrm>
          <a:prstGeom prst="line">
            <a:avLst/>
          </a:prstGeom>
          <a:noFill/>
          <a:ln w="76200">
            <a:solidFill>
              <a:srgbClr val="33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097" name="Object 17"/>
          <p:cNvGraphicFramePr>
            <a:graphicFrameLocks noChangeAspect="1"/>
          </p:cNvGraphicFramePr>
          <p:nvPr/>
        </p:nvGraphicFramePr>
        <p:xfrm>
          <a:off x="7537785" y="3284220"/>
          <a:ext cx="1908175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69" name="公式" r:id="rId9" imgW="1155700" imgH="698500" progId="Equation.3">
                  <p:embed/>
                </p:oleObj>
              </mc:Choice>
              <mc:Fallback>
                <p:oleObj name="公式" r:id="rId9" imgW="1155700" imgH="6985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7785" y="3284220"/>
                        <a:ext cx="1908175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098" name="Group 1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74099" name="Picture 19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100" name="Text Box 2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4101" name="Group 2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74102" name="Picture 22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103" name="Text Box 2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4104" name="Group 2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74105" name="Picture 25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106" name="Text Box 26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0930" y="5588228"/>
            <a:ext cx="55981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解的形式</a:t>
            </a:r>
            <a:r>
              <a:rPr lang="zh-CN" altLang="en-US" b="0" dirty="0" smtClean="0">
                <a:solidFill>
                  <a:srgbClr val="FF0000"/>
                </a:solidFill>
              </a:rPr>
              <a:t>：</a:t>
            </a:r>
            <a:r>
              <a:rPr lang="en-US" altLang="zh-CN" b="0" i="1" dirty="0" err="1" smtClean="0">
                <a:solidFill>
                  <a:srgbClr val="FF0000"/>
                </a:solidFill>
              </a:rPr>
              <a:t>u</a:t>
            </a:r>
            <a:r>
              <a:rPr lang="en-US" altLang="zh-CN" b="0" i="1" baseline="-25000" dirty="0" err="1" smtClean="0">
                <a:solidFill>
                  <a:srgbClr val="FF0000"/>
                </a:solidFill>
              </a:rPr>
              <a:t>c</a:t>
            </a:r>
            <a:r>
              <a:rPr lang="en-US" altLang="zh-CN" b="0" i="1" dirty="0" smtClean="0">
                <a:solidFill>
                  <a:srgbClr val="FF0000"/>
                </a:solidFill>
              </a:rPr>
              <a:t>=</a:t>
            </a:r>
            <a:r>
              <a:rPr lang="en-US" altLang="zh-CN" b="0" i="1" dirty="0" err="1" smtClean="0">
                <a:solidFill>
                  <a:srgbClr val="FF0000"/>
                </a:solidFill>
              </a:rPr>
              <a:t>Ae</a:t>
            </a:r>
            <a:r>
              <a:rPr lang="en-US" altLang="zh-CN" b="0" i="1" baseline="30000" dirty="0" err="1" smtClean="0">
                <a:solidFill>
                  <a:srgbClr val="FF0000"/>
                </a:solidFill>
              </a:rPr>
              <a:t>pt</a:t>
            </a:r>
            <a:r>
              <a:rPr lang="zh-CN" altLang="en-US" b="0" dirty="0" smtClean="0">
                <a:solidFill>
                  <a:srgbClr val="FF0000"/>
                </a:solidFill>
              </a:rPr>
              <a:t>，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代入方程得：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68812" y="5012670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解二阶微分方程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7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17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7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7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0"/>
                                        <p:tgtEl>
                                          <p:spTgt spid="17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174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17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74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17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17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17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3" grpId="0" autoUpdateAnimBg="0"/>
      <p:bldP spid="174084" grpId="0" autoUpdateAnimBg="0"/>
      <p:bldP spid="174086" grpId="0" autoUpdateAnimBg="0"/>
      <p:bldP spid="174087" grpId="0" autoUpdateAnimBg="0"/>
      <p:bldP spid="174088" grpId="0" autoUpdateAnimBg="0"/>
      <p:bldP spid="174089" grpId="0" bldLvl="0" animBg="1"/>
      <p:bldP spid="174091" grpId="0" autoUpdateAnimBg="0"/>
      <p:bldP spid="174092" grpId="0" autoUpdateAnimBg="0"/>
      <p:bldP spid="174093" grpId="0" autoUpdateAnimBg="0"/>
      <p:bldP spid="174094" grpId="0" bldLvl="0" animBg="1"/>
      <p:bldP spid="174096" grpId="0" bldLvl="0" animBg="1"/>
      <p:bldP spid="2" grpId="0"/>
      <p:bldP spid="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auto">
          <a:xfrm>
            <a:off x="1059180" y="2633345"/>
            <a:ext cx="45472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en-US" altLang="zh-CN" dirty="0">
                <a:solidFill>
                  <a:schemeClr val="bg1"/>
                </a:solidFill>
                <a:latin typeface="楷体_GB2312" pitchFamily="49" charset="-122"/>
              </a:rPr>
              <a:t>2. </a:t>
            </a:r>
            <a:r>
              <a:rPr kumimoji="1" lang="zh-CN" altLang="en-US" dirty="0">
                <a:solidFill>
                  <a:schemeClr val="bg1"/>
                </a:solidFill>
                <a:latin typeface="楷体_GB2312" pitchFamily="49" charset="-122"/>
              </a:rPr>
              <a:t>零</a:t>
            </a:r>
            <a:r>
              <a:rPr kumimoji="1" lang="zh-CN" altLang="en-US" dirty="0">
                <a:solidFill>
                  <a:schemeClr val="bg1"/>
                </a:solidFill>
                <a:latin typeface="楷体_GB2312" pitchFamily="49" charset="-122"/>
              </a:rPr>
              <a:t>输入响应的三种情况</a:t>
            </a:r>
            <a:endParaRPr kumimoji="1" lang="zh-CN" altLang="en-US" dirty="0">
              <a:solidFill>
                <a:schemeClr val="bg1"/>
              </a:solidFill>
              <a:latin typeface="楷体_GB2312" pitchFamily="49" charset="-122"/>
            </a:endParaRPr>
          </a:p>
        </p:txBody>
      </p:sp>
      <p:graphicFrame>
        <p:nvGraphicFramePr>
          <p:cNvPr id="175107" name="Object 3"/>
          <p:cNvGraphicFramePr>
            <a:graphicFrameLocks noChangeAspect="1"/>
          </p:cNvGraphicFramePr>
          <p:nvPr/>
        </p:nvGraphicFramePr>
        <p:xfrm>
          <a:off x="1995805" y="3125470"/>
          <a:ext cx="4378325" cy="921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78" name="公式" r:id="rId1" imgW="2933700" imgH="660400" progId="Equation.3">
                  <p:embed/>
                </p:oleObj>
              </mc:Choice>
              <mc:Fallback>
                <p:oleObj name="公式" r:id="rId1" imgW="2933700" imgH="660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805" y="3125470"/>
                        <a:ext cx="4378325" cy="921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8" name="Object 4"/>
          <p:cNvGraphicFramePr>
            <a:graphicFrameLocks noChangeAspect="1"/>
          </p:cNvGraphicFramePr>
          <p:nvPr/>
        </p:nvGraphicFramePr>
        <p:xfrm>
          <a:off x="1922780" y="4107815"/>
          <a:ext cx="4457065" cy="913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79" name="公式" r:id="rId3" imgW="2933700" imgH="660400" progId="Equation.3">
                  <p:embed/>
                </p:oleObj>
              </mc:Choice>
              <mc:Fallback>
                <p:oleObj name="公式" r:id="rId3" imgW="2933700" imgH="66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780" y="4107815"/>
                        <a:ext cx="4457065" cy="913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9" name="Object 5"/>
          <p:cNvGraphicFramePr>
            <a:graphicFrameLocks noChangeAspect="1"/>
          </p:cNvGraphicFramePr>
          <p:nvPr/>
        </p:nvGraphicFramePr>
        <p:xfrm>
          <a:off x="1851660" y="5050155"/>
          <a:ext cx="4528185" cy="1004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80" name="公式" r:id="rId5" imgW="2679700" imgH="660400" progId="Equation.3">
                  <p:embed/>
                </p:oleObj>
              </mc:Choice>
              <mc:Fallback>
                <p:oleObj name="公式" r:id="rId5" imgW="2679700" imgH="660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660" y="5050155"/>
                        <a:ext cx="4528185" cy="1004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0" name="Object 6"/>
          <p:cNvGraphicFramePr>
            <a:graphicFrameLocks noChangeAspect="1"/>
          </p:cNvGraphicFramePr>
          <p:nvPr/>
        </p:nvGraphicFramePr>
        <p:xfrm>
          <a:off x="2427289" y="1482090"/>
          <a:ext cx="3313112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81" name="公式" r:id="rId7" imgW="2247900" imgH="647700" progId="Equation.3">
                  <p:embed/>
                </p:oleObj>
              </mc:Choice>
              <mc:Fallback>
                <p:oleObj name="公式" r:id="rId7" imgW="2247900" imgH="647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289" y="1482090"/>
                        <a:ext cx="3313112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1" name="Text Box 7" descr="绿色大理石"/>
          <p:cNvSpPr txBox="1">
            <a:spLocks noChangeArrowheads="1"/>
          </p:cNvSpPr>
          <p:nvPr/>
        </p:nvSpPr>
        <p:spPr bwMode="auto">
          <a:xfrm>
            <a:off x="6816166" y="3288645"/>
            <a:ext cx="1511300" cy="521970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过阻尼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5112" name="Text Box 8" descr="绿色大理石"/>
          <p:cNvSpPr txBox="1">
            <a:spLocks noChangeArrowheads="1"/>
          </p:cNvSpPr>
          <p:nvPr/>
        </p:nvSpPr>
        <p:spPr bwMode="auto">
          <a:xfrm>
            <a:off x="6816107" y="4346167"/>
            <a:ext cx="1871663" cy="521970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临界阻尼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5113" name="Text Box 9" descr="绿色大理石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6887545" y="5291276"/>
            <a:ext cx="1730375" cy="521970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欠阻尼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75114" name="Object 10"/>
          <p:cNvGraphicFramePr>
            <a:graphicFrameLocks noChangeAspect="1"/>
          </p:cNvGraphicFramePr>
          <p:nvPr/>
        </p:nvGraphicFramePr>
        <p:xfrm>
          <a:off x="5740400" y="1482092"/>
          <a:ext cx="3240088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82" name="公式" r:id="rId10" imgW="2222500" imgH="660400" progId="Equation.3">
                  <p:embed/>
                </p:oleObj>
              </mc:Choice>
              <mc:Fallback>
                <p:oleObj name="公式" r:id="rId10" imgW="2222500" imgH="660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400" y="1482092"/>
                        <a:ext cx="3240088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5" name="Text Box 11"/>
          <p:cNvSpPr txBox="1">
            <a:spLocks noChangeArrowheads="1"/>
          </p:cNvSpPr>
          <p:nvPr/>
        </p:nvSpPr>
        <p:spPr bwMode="auto">
          <a:xfrm>
            <a:off x="1056975" y="1772920"/>
            <a:ext cx="1612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dirty="0">
                <a:latin typeface="Times New Roman" panose="02020603050405020304" pitchFamily="18" charset="0"/>
              </a:rPr>
              <a:t>特征根：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75116" name="Group 12"/>
          <p:cNvGrpSpPr/>
          <p:nvPr/>
        </p:nvGrpSpPr>
        <p:grpSpPr bwMode="auto">
          <a:xfrm>
            <a:off x="11204226" y="6446871"/>
            <a:ext cx="792162" cy="368300"/>
            <a:chOff x="5193" y="4020"/>
            <a:chExt cx="499" cy="232"/>
          </a:xfrm>
        </p:grpSpPr>
        <p:pic>
          <p:nvPicPr>
            <p:cNvPr id="175117" name="Picture 13" descr="7890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118" name="Text Box 1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5119" name="Group 15"/>
          <p:cNvGrpSpPr/>
          <p:nvPr/>
        </p:nvGrpSpPr>
        <p:grpSpPr bwMode="auto">
          <a:xfrm>
            <a:off x="10340626" y="6446871"/>
            <a:ext cx="792162" cy="368300"/>
            <a:chOff x="4649" y="4020"/>
            <a:chExt cx="499" cy="232"/>
          </a:xfrm>
        </p:grpSpPr>
        <p:pic>
          <p:nvPicPr>
            <p:cNvPr id="175120" name="Picture 16" descr="7890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121" name="Text Box 1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5122" name="Group 18"/>
          <p:cNvGrpSpPr/>
          <p:nvPr/>
        </p:nvGrpSpPr>
        <p:grpSpPr bwMode="auto">
          <a:xfrm>
            <a:off x="9475447" y="6446871"/>
            <a:ext cx="792163" cy="368300"/>
            <a:chOff x="4649" y="4020"/>
            <a:chExt cx="499" cy="232"/>
          </a:xfrm>
        </p:grpSpPr>
        <p:pic>
          <p:nvPicPr>
            <p:cNvPr id="175123" name="Picture 19" descr="7890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124" name="Text Box 20">
              <a:hlinkClick r:id="rId13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072945" y="5876513"/>
                <a:ext cx="4734560" cy="793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𝑳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𝑪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亨</m:t>
                        </m:r>
                      </m:num>
                      <m:den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法</m:t>
                        </m:r>
                      </m:den>
                    </m:f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韦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/</m:t>
                        </m:r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安</m:t>
                        </m:r>
                      </m:num>
                      <m:den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库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/</m:t>
                        </m:r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伏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伏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·</m:t>
                        </m:r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秒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/</m:t>
                        </m:r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安</m:t>
                        </m:r>
                      </m:num>
                      <m:den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安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·</m:t>
                        </m:r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秒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/</m:t>
                        </m:r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伏</m:t>
                        </m:r>
                      </m:den>
                    </m:f>
                    <m:r>
                      <m:rPr>
                        <m:nor/>
                      </m:rPr>
                      <a:rPr lang="en-US" altLang="zh-CN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伏</m:t>
                        </m:r>
                        <m:r>
                          <a:rPr lang="en-US" altLang="zh-CN" b="1" i="1" baseline="30000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𝟐</m:t>
                        </m:r>
                      </m:num>
                      <m:den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安</m:t>
                        </m:r>
                        <m:r>
                          <a:rPr lang="en-US" altLang="zh-CN" b="1" i="1" baseline="30000" smtClean="0">
                            <a:solidFill>
                              <a:srgbClr val="FF0000"/>
                            </a:solidFill>
                            <a:latin typeface="Cambria Math" panose="02040503050406030204"/>
                          </a:rPr>
                          <m:t>𝟐</m:t>
                        </m:r>
                      </m:den>
                    </m:f>
                    <m:r>
                      <m:rPr>
                        <m:nor/>
                      </m:rPr>
                      <a:rPr lang="en-US" altLang="zh-CN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欧</a:t>
                </a:r>
                <a:r>
                  <a:rPr lang="en-US" altLang="zh-CN" baseline="30000" dirty="0" smtClean="0">
                    <a:solidFill>
                      <a:srgbClr val="FF0000"/>
                    </a:solidFill>
                  </a:rPr>
                  <a:t>2</a:t>
                </a:r>
                <a:endParaRPr lang="zh-CN" alt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945" y="5876513"/>
                <a:ext cx="4734560" cy="793115"/>
              </a:xfrm>
              <a:prstGeom prst="rect">
                <a:avLst/>
              </a:prstGeom>
              <a:blipFill rotWithShape="1">
                <a:blip r:embed="rId14"/>
                <a:stretch>
                  <a:fillRect l="-1" t="-5472" r="1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9336718" y="1552116"/>
                <a:ext cx="2392045" cy="87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−</m:t>
                          </m:r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𝑏</m:t>
                          </m:r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  <m:t>−</m:t>
                              </m:r>
                              <m: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  <m:t>4</m:t>
                              </m:r>
                              <m: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2</m:t>
                          </m:r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718" y="1552116"/>
                <a:ext cx="2392045" cy="878205"/>
              </a:xfrm>
              <a:prstGeom prst="rect">
                <a:avLst/>
              </a:prstGeom>
              <a:blipFill rotWithShape="1">
                <a:blip r:embed="rId15"/>
                <a:stretch>
                  <a:fillRect l="-13" t="-20" r="13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零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输入响应的三种情况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7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7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7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6" grpId="0"/>
      <p:bldP spid="175111" grpId="0" bldLvl="0" animBg="1"/>
      <p:bldP spid="175112" grpId="0" bldLvl="0" animBg="1"/>
      <p:bldP spid="175113" grpId="0" bldLvl="0" animBg="1" autoUpdateAnimBg="0"/>
      <p:bldP spid="175115" grpId="0" autoUpdateAnimBg="0"/>
      <p:bldP spid="2" grpId="0"/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130" name="Object 2"/>
          <p:cNvGraphicFramePr>
            <a:graphicFrameLocks noChangeAspect="1"/>
          </p:cNvGraphicFramePr>
          <p:nvPr/>
        </p:nvGraphicFramePr>
        <p:xfrm>
          <a:off x="1274445" y="1697990"/>
          <a:ext cx="26082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05" name="公式" r:id="rId1" imgW="1638300" imgH="660400" progId="Equation.3">
                  <p:embed/>
                </p:oleObj>
              </mc:Choice>
              <mc:Fallback>
                <p:oleObj name="公式" r:id="rId1" imgW="1638300" imgH="660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445" y="1697990"/>
                        <a:ext cx="2608263" cy="10493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1" name="Object 3"/>
          <p:cNvGraphicFramePr>
            <a:graphicFrameLocks noChangeAspect="1"/>
          </p:cNvGraphicFramePr>
          <p:nvPr/>
        </p:nvGraphicFramePr>
        <p:xfrm>
          <a:off x="5281615" y="1721837"/>
          <a:ext cx="47990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06" name="公式" r:id="rId3" imgW="1790700" imgH="317500" progId="Equation.3">
                  <p:embed/>
                </p:oleObj>
              </mc:Choice>
              <mc:Fallback>
                <p:oleObj name="公式" r:id="rId3" imgW="1790700" imgH="317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615" y="1721837"/>
                        <a:ext cx="4799012" cy="91757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33CCFF"/>
                          </a:gs>
                          <a:gs pos="50000">
                            <a:schemeClr val="bg1"/>
                          </a:gs>
                          <a:gs pos="100000">
                            <a:srgbClr val="33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2" name="Object 4"/>
          <p:cNvGraphicFramePr>
            <a:graphicFrameLocks noChangeAspect="1"/>
          </p:cNvGraphicFramePr>
          <p:nvPr/>
        </p:nvGraphicFramePr>
        <p:xfrm>
          <a:off x="1992630" y="3066132"/>
          <a:ext cx="4503738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07" name="公式" r:id="rId5" imgW="2590800" imgH="317500" progId="Equation.3">
                  <p:embed/>
                </p:oleObj>
              </mc:Choice>
              <mc:Fallback>
                <p:oleObj name="公式" r:id="rId5" imgW="2590800" imgH="317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630" y="3066132"/>
                        <a:ext cx="4503738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3" name="Object 5"/>
          <p:cNvGraphicFramePr>
            <a:graphicFrameLocks noChangeAspect="1"/>
          </p:cNvGraphicFramePr>
          <p:nvPr/>
        </p:nvGraphicFramePr>
        <p:xfrm>
          <a:off x="1894523" y="3786505"/>
          <a:ext cx="4611687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08" name="公式" r:id="rId7" imgW="2451100" imgH="698500" progId="Equation.3">
                  <p:embed/>
                </p:oleObj>
              </mc:Choice>
              <mc:Fallback>
                <p:oleObj name="公式" r:id="rId7" imgW="2451100" imgH="698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523" y="3786505"/>
                        <a:ext cx="4611687" cy="130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4" name="Object 6"/>
          <p:cNvGraphicFramePr>
            <a:graphicFrameLocks noChangeAspect="1"/>
          </p:cNvGraphicFramePr>
          <p:nvPr/>
        </p:nvGraphicFramePr>
        <p:xfrm>
          <a:off x="7546040" y="3018790"/>
          <a:ext cx="2930525" cy="211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09" name="公式" r:id="rId9" imgW="1612900" imgH="1371600" progId="Equation.3">
                  <p:embed/>
                </p:oleObj>
              </mc:Choice>
              <mc:Fallback>
                <p:oleObj name="公式" r:id="rId9" imgW="1612900" imgH="1371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040" y="3018790"/>
                        <a:ext cx="2930525" cy="211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5" name="Object 7"/>
          <p:cNvGraphicFramePr>
            <a:graphicFrameLocks noChangeAspect="1"/>
          </p:cNvGraphicFramePr>
          <p:nvPr/>
        </p:nvGraphicFramePr>
        <p:xfrm>
          <a:off x="2423593" y="5154949"/>
          <a:ext cx="5348288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10" name="公式" r:id="rId11" imgW="2387600" imgH="571500" progId="Equation.3">
                  <p:embed/>
                </p:oleObj>
              </mc:Choice>
              <mc:Fallback>
                <p:oleObj name="公式" r:id="rId11" imgW="2387600" imgH="571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3" y="5154949"/>
                        <a:ext cx="5348288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6136" name="Group 8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76137" name="Picture 9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138" name="Text Box 10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6139" name="Group 11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76140" name="Picture 12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141" name="Text Box 13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6142" name="Group 14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76143" name="Picture 15" descr="7890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144" name="Text Box 16">
              <a:hlinkClick r:id="rId1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一、过阻尼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4094" name="Line 1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6724662" y="4081780"/>
            <a:ext cx="576263" cy="0"/>
          </a:xfrm>
          <a:prstGeom prst="line">
            <a:avLst/>
          </a:prstGeom>
          <a:noFill/>
          <a:ln w="76200">
            <a:solidFill>
              <a:srgbClr val="33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2000"/>
                                        <p:tgtEl>
                                          <p:spTgt spid="17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76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7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7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7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4" grpId="0" bldLvl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154" name="Object 2"/>
          <p:cNvGraphicFramePr>
            <a:graphicFrameLocks noChangeAspect="1"/>
          </p:cNvGraphicFramePr>
          <p:nvPr/>
        </p:nvGraphicFramePr>
        <p:xfrm>
          <a:off x="5629595" y="1481773"/>
          <a:ext cx="5216525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0" name="公式" r:id="rId1" imgW="2603500" imgH="660400" progId="Equation.3">
                  <p:embed/>
                </p:oleObj>
              </mc:Choice>
              <mc:Fallback>
                <p:oleObj name="公式" r:id="rId1" imgW="2603500" imgH="660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595" y="1481773"/>
                        <a:ext cx="5216525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55" name="Freeform 3"/>
          <p:cNvSpPr/>
          <p:nvPr/>
        </p:nvSpPr>
        <p:spPr bwMode="auto">
          <a:xfrm>
            <a:off x="2498462" y="3098858"/>
            <a:ext cx="4381500" cy="1058863"/>
          </a:xfrm>
          <a:custGeom>
            <a:avLst/>
            <a:gdLst>
              <a:gd name="T0" fmla="*/ 0 w 1958"/>
              <a:gd name="T1" fmla="*/ 0 h 653"/>
              <a:gd name="T2" fmla="*/ 384 w 1958"/>
              <a:gd name="T3" fmla="*/ 240 h 653"/>
              <a:gd name="T4" fmla="*/ 1200 w 1958"/>
              <a:gd name="T5" fmla="*/ 528 h 653"/>
              <a:gd name="T6" fmla="*/ 1958 w 1958"/>
              <a:gd name="T7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8" h="653">
                <a:moveTo>
                  <a:pt x="0" y="0"/>
                </a:moveTo>
                <a:cubicBezTo>
                  <a:pt x="92" y="76"/>
                  <a:pt x="184" y="152"/>
                  <a:pt x="384" y="240"/>
                </a:cubicBezTo>
                <a:cubicBezTo>
                  <a:pt x="584" y="328"/>
                  <a:pt x="938" y="459"/>
                  <a:pt x="1200" y="528"/>
                </a:cubicBezTo>
                <a:cubicBezTo>
                  <a:pt x="1462" y="597"/>
                  <a:pt x="1800" y="627"/>
                  <a:pt x="1958" y="653"/>
                </a:cubicBezTo>
              </a:path>
            </a:pathLst>
          </a:custGeom>
          <a:noFill/>
          <a:ln w="28575" cap="rnd" cmpd="sng">
            <a:solidFill>
              <a:srgbClr val="66FF66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7156" name="Freeform 4"/>
          <p:cNvSpPr/>
          <p:nvPr/>
        </p:nvSpPr>
        <p:spPr bwMode="auto">
          <a:xfrm>
            <a:off x="2512750" y="4683183"/>
            <a:ext cx="2565400" cy="403225"/>
          </a:xfrm>
          <a:custGeom>
            <a:avLst/>
            <a:gdLst>
              <a:gd name="T0" fmla="*/ 0 w 1616"/>
              <a:gd name="T1" fmla="*/ 254 h 254"/>
              <a:gd name="T2" fmla="*/ 359 w 1616"/>
              <a:gd name="T3" fmla="*/ 144 h 254"/>
              <a:gd name="T4" fmla="*/ 762 w 1616"/>
              <a:gd name="T5" fmla="*/ 77 h 254"/>
              <a:gd name="T6" fmla="*/ 1232 w 1616"/>
              <a:gd name="T7" fmla="*/ 19 h 254"/>
              <a:gd name="T8" fmla="*/ 1616 w 1616"/>
              <a:gd name="T9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6" h="254">
                <a:moveTo>
                  <a:pt x="0" y="254"/>
                </a:moveTo>
                <a:cubicBezTo>
                  <a:pt x="60" y="236"/>
                  <a:pt x="232" y="173"/>
                  <a:pt x="359" y="144"/>
                </a:cubicBezTo>
                <a:cubicBezTo>
                  <a:pt x="486" y="115"/>
                  <a:pt x="617" y="98"/>
                  <a:pt x="762" y="77"/>
                </a:cubicBezTo>
                <a:cubicBezTo>
                  <a:pt x="907" y="56"/>
                  <a:pt x="1090" y="32"/>
                  <a:pt x="1232" y="19"/>
                </a:cubicBezTo>
                <a:cubicBezTo>
                  <a:pt x="1374" y="6"/>
                  <a:pt x="1536" y="4"/>
                  <a:pt x="1616" y="0"/>
                </a:cubicBezTo>
              </a:path>
            </a:pathLst>
          </a:custGeom>
          <a:noFill/>
          <a:ln w="28575" cap="rnd" cmpd="sng">
            <a:solidFill>
              <a:srgbClr val="00FFFF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7157" name="Freeform 5"/>
          <p:cNvSpPr/>
          <p:nvPr/>
        </p:nvSpPr>
        <p:spPr bwMode="auto">
          <a:xfrm>
            <a:off x="2498479" y="3621113"/>
            <a:ext cx="4130675" cy="820737"/>
          </a:xfrm>
          <a:custGeom>
            <a:avLst/>
            <a:gdLst>
              <a:gd name="T0" fmla="*/ 0 w 2602"/>
              <a:gd name="T1" fmla="*/ 8 h 517"/>
              <a:gd name="T2" fmla="*/ 125 w 2602"/>
              <a:gd name="T3" fmla="*/ 8 h 517"/>
              <a:gd name="T4" fmla="*/ 279 w 2602"/>
              <a:gd name="T5" fmla="*/ 56 h 517"/>
              <a:gd name="T6" fmla="*/ 634 w 2602"/>
              <a:gd name="T7" fmla="*/ 181 h 517"/>
              <a:gd name="T8" fmla="*/ 711 w 2602"/>
              <a:gd name="T9" fmla="*/ 210 h 517"/>
              <a:gd name="T10" fmla="*/ 903 w 2602"/>
              <a:gd name="T11" fmla="*/ 267 h 517"/>
              <a:gd name="T12" fmla="*/ 1152 w 2602"/>
              <a:gd name="T13" fmla="*/ 325 h 517"/>
              <a:gd name="T14" fmla="*/ 1939 w 2602"/>
              <a:gd name="T15" fmla="*/ 450 h 517"/>
              <a:gd name="T16" fmla="*/ 2602 w 2602"/>
              <a:gd name="T17" fmla="*/ 517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02" h="517">
                <a:moveTo>
                  <a:pt x="0" y="8"/>
                </a:moveTo>
                <a:cubicBezTo>
                  <a:pt x="39" y="4"/>
                  <a:pt x="79" y="0"/>
                  <a:pt x="125" y="8"/>
                </a:cubicBezTo>
                <a:cubicBezTo>
                  <a:pt x="171" y="16"/>
                  <a:pt x="194" y="27"/>
                  <a:pt x="279" y="56"/>
                </a:cubicBezTo>
                <a:cubicBezTo>
                  <a:pt x="364" y="85"/>
                  <a:pt x="562" y="155"/>
                  <a:pt x="634" y="181"/>
                </a:cubicBezTo>
                <a:cubicBezTo>
                  <a:pt x="706" y="207"/>
                  <a:pt x="666" y="196"/>
                  <a:pt x="711" y="210"/>
                </a:cubicBezTo>
                <a:cubicBezTo>
                  <a:pt x="756" y="224"/>
                  <a:pt x="830" y="248"/>
                  <a:pt x="903" y="267"/>
                </a:cubicBezTo>
                <a:cubicBezTo>
                  <a:pt x="976" y="286"/>
                  <a:pt x="979" y="294"/>
                  <a:pt x="1152" y="325"/>
                </a:cubicBezTo>
                <a:cubicBezTo>
                  <a:pt x="1325" y="356"/>
                  <a:pt x="1697" y="418"/>
                  <a:pt x="1939" y="450"/>
                </a:cubicBezTo>
                <a:cubicBezTo>
                  <a:pt x="2181" y="482"/>
                  <a:pt x="2492" y="506"/>
                  <a:pt x="2602" y="517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7158" name="Text Box 6"/>
          <p:cNvSpPr txBox="1">
            <a:spLocks noChangeArrowheads="1"/>
          </p:cNvSpPr>
          <p:nvPr/>
        </p:nvSpPr>
        <p:spPr bwMode="auto">
          <a:xfrm>
            <a:off x="1992050" y="3440137"/>
            <a:ext cx="5549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77159" name="Group 7"/>
          <p:cNvGrpSpPr/>
          <p:nvPr/>
        </p:nvGrpSpPr>
        <p:grpSpPr bwMode="auto">
          <a:xfrm>
            <a:off x="2171453" y="2590824"/>
            <a:ext cx="5499099" cy="3295650"/>
            <a:chOff x="1061" y="1117"/>
            <a:chExt cx="3464" cy="2076"/>
          </a:xfrm>
        </p:grpSpPr>
        <p:sp>
          <p:nvSpPr>
            <p:cNvPr id="177160" name="Line 8"/>
            <p:cNvSpPr>
              <a:spLocks noChangeShapeType="1"/>
            </p:cNvSpPr>
            <p:nvPr/>
          </p:nvSpPr>
          <p:spPr bwMode="auto">
            <a:xfrm>
              <a:off x="1061" y="2400"/>
              <a:ext cx="3265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7161" name="Line 9"/>
            <p:cNvSpPr>
              <a:spLocks noChangeShapeType="1"/>
            </p:cNvSpPr>
            <p:nvPr/>
          </p:nvSpPr>
          <p:spPr bwMode="auto">
            <a:xfrm>
              <a:off x="1272" y="1265"/>
              <a:ext cx="9" cy="192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7162" name="Text Box 10"/>
            <p:cNvSpPr txBox="1">
              <a:spLocks noChangeArrowheads="1"/>
            </p:cNvSpPr>
            <p:nvPr/>
          </p:nvSpPr>
          <p:spPr bwMode="auto">
            <a:xfrm>
              <a:off x="4347" y="2382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7163" name="Text Box 11"/>
            <p:cNvSpPr txBox="1">
              <a:spLocks noChangeArrowheads="1"/>
            </p:cNvSpPr>
            <p:nvPr/>
          </p:nvSpPr>
          <p:spPr bwMode="auto">
            <a:xfrm>
              <a:off x="1372" y="1117"/>
              <a:ext cx="32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77164" name="Object 12"/>
          <p:cNvGraphicFramePr>
            <a:graphicFrameLocks noChangeAspect="1"/>
          </p:cNvGraphicFramePr>
          <p:nvPr/>
        </p:nvGraphicFramePr>
        <p:xfrm>
          <a:off x="4036751" y="2730558"/>
          <a:ext cx="1747838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1" name="公式" r:id="rId3" imgW="977900" imgH="571500" progId="Equation.3">
                  <p:embed/>
                </p:oleObj>
              </mc:Choice>
              <mc:Fallback>
                <p:oleObj name="公式" r:id="rId3" imgW="977900" imgH="571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6751" y="2730558"/>
                        <a:ext cx="1747838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65" name="Object 13"/>
          <p:cNvGraphicFramePr>
            <a:graphicFrameLocks noChangeAspect="1"/>
          </p:cNvGraphicFramePr>
          <p:nvPr/>
        </p:nvGraphicFramePr>
        <p:xfrm>
          <a:off x="3055674" y="4868887"/>
          <a:ext cx="1781175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92" name="公式" r:id="rId5" imgW="1054100" imgH="660400" progId="Equation.3">
                  <p:embed/>
                </p:oleObj>
              </mc:Choice>
              <mc:Fallback>
                <p:oleObj name="公式" r:id="rId5" imgW="1054100" imgH="6604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5674" y="4868887"/>
                        <a:ext cx="1781175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66" name="Rectangle 14"/>
          <p:cNvSpPr>
            <a:spLocks noChangeArrowheads="1"/>
          </p:cNvSpPr>
          <p:nvPr/>
        </p:nvSpPr>
        <p:spPr bwMode="auto">
          <a:xfrm>
            <a:off x="3270885" y="1557020"/>
            <a:ext cx="22110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zh-CN" altLang="en-US" dirty="0">
                <a:latin typeface="Times New Roman" panose="02020603050405020304" pitchFamily="18" charset="0"/>
              </a:rPr>
              <a:t>设   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|&gt;|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endParaRPr kumimoji="1"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77167" name="Group 15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77168" name="Picture 16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169" name="Text Box 1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7170" name="Group 18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77171" name="Picture 19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172" name="Text Box 20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77173" name="Text Box 21"/>
          <p:cNvSpPr txBox="1">
            <a:spLocks noChangeArrowheads="1"/>
          </p:cNvSpPr>
          <p:nvPr/>
        </p:nvSpPr>
        <p:spPr bwMode="auto">
          <a:xfrm>
            <a:off x="2100016" y="4653021"/>
            <a:ext cx="35877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endParaRPr lang="en-US" altLang="zh-CN" sz="2000" b="0" i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77174" name="Rectangle 22"/>
          <p:cNvSpPr>
            <a:spLocks noChangeArrowheads="1"/>
          </p:cNvSpPr>
          <p:nvPr/>
        </p:nvSpPr>
        <p:spPr bwMode="auto">
          <a:xfrm>
            <a:off x="1198580" y="1569720"/>
            <a:ext cx="237648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Tx/>
              <a:buAutoNum type="circleNumDbPlain"/>
            </a:pPr>
            <a:r>
              <a:rPr kumimoji="1" lang="zh-CN" altLang="en-US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电容电压</a:t>
            </a:r>
            <a:endParaRPr kumimoji="1" lang="zh-CN" altLang="en-US" sz="3200" b="0" dirty="0">
              <a:solidFill>
                <a:srgbClr val="FF99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77175" name="Group 23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77176" name="Picture 24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177" name="Text Box 25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991774" y="2706137"/>
                <a:ext cx="3553460" cy="96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p</a:t>
                </a:r>
                <a:r>
                  <a:rPr lang="en-US" altLang="zh-CN" b="0" baseline="-2500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2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 panose="02040503050406030204"/>
                        <a:ea typeface="华文行楷" panose="020108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  <m:t>𝑅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  <m:t>𝐿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/>
                        <a:ea typeface="华文行楷" panose="02010800040101010101" pitchFamily="2" charset="-122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  <m:r>
                          <a:rPr lang="en-US" altLang="zh-CN" b="0" i="1" baseline="30000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zh-CN" altLang="en-US" b="0" dirty="0" smtClean="0">
                  <a:solidFill>
                    <a:srgbClr val="FF0000"/>
                  </a:solidFill>
                  <a:latin typeface="+mn-lt"/>
                  <a:ea typeface="华文行楷" panose="02010800040101010101" pitchFamily="2" charset="-122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774" y="2706137"/>
                <a:ext cx="3553460" cy="960755"/>
              </a:xfrm>
              <a:prstGeom prst="rect">
                <a:avLst/>
              </a:prstGeom>
              <a:blipFill rotWithShape="1">
                <a:blip r:embed="rId9"/>
                <a:stretch>
                  <a:fillRect l="-8" t="-4536" r="8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8106658" y="3857506"/>
                <a:ext cx="3553460" cy="96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p</a:t>
                </a:r>
                <a:r>
                  <a:rPr lang="en-US" altLang="zh-CN" b="0" baseline="-2500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1</a:t>
                </a:r>
                <a:r>
                  <a:rPr lang="en-US" altLang="zh-CN" b="0" dirty="0" smtClean="0">
                    <a:solidFill>
                      <a:srgbClr val="FF0000"/>
                    </a:solidFill>
                    <a:latin typeface="+mn-lt"/>
                    <a:ea typeface="华文行楷" panose="02010800040101010101" pitchFamily="2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 panose="02040503050406030204"/>
                        <a:ea typeface="华文行楷" panose="020108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  <m:t>𝑅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华文行楷" panose="02010800040101010101" pitchFamily="2" charset="-122"/>
                          </a:rPr>
                          <m:t>𝐿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/>
                        <a:ea typeface="华文行楷" panose="02010800040101010101" pitchFamily="2" charset="-122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/>
                                    <a:ea typeface="Cambria Math" panose="02040503050406030204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  <m:r>
                          <a:rPr lang="en-US" altLang="zh-CN" b="0" i="1" baseline="30000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/>
                            <a:ea typeface="Cambria Math" panose="02040503050406030204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>
                                <a:solidFill>
                                  <a:srgbClr val="FF0000"/>
                                </a:solidFill>
                                <a:latin typeface="Cambria Math" panose="02040503050406030204"/>
                                <a:ea typeface="Cambria Math" panose="02040503050406030204"/>
                              </a:rPr>
                              <m:t>𝐿𝐶</m:t>
                            </m:r>
                          </m:den>
                        </m:f>
                      </m:e>
                    </m:rad>
                  </m:oMath>
                </a14:m>
                <a:endParaRPr lang="zh-CN" altLang="en-US" b="0" dirty="0" smtClean="0">
                  <a:solidFill>
                    <a:srgbClr val="FF0000"/>
                  </a:solidFill>
                  <a:latin typeface="+mn-lt"/>
                  <a:ea typeface="华文行楷" panose="02010800040101010101" pitchFamily="2" charset="-122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658" y="3857506"/>
                <a:ext cx="3553460" cy="960755"/>
              </a:xfrm>
              <a:prstGeom prst="rect">
                <a:avLst/>
              </a:prstGeom>
              <a:blipFill rotWithShape="1">
                <a:blip r:embed="rId10"/>
                <a:stretch>
                  <a:fillRect l="-7" t="-4548" r="7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电容电压波形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7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7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7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ldLvl="0" animBg="1"/>
      <p:bldP spid="177156" grpId="0" bldLvl="0" animBg="1"/>
      <p:bldP spid="177157" grpId="0" bldLvl="0" animBg="1"/>
      <p:bldP spid="177158" grpId="0" autoUpdateAnimBg="0"/>
      <p:bldP spid="177166" grpId="0" autoUpdateAnimBg="0"/>
      <p:bldP spid="177173" grpId="0" bldLvl="0" animBg="1"/>
      <p:bldP spid="177174" grpId="0" autoUpdateAnimBg="0"/>
      <p:bldP spid="2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90" name="Text Box 34"/>
          <p:cNvSpPr txBox="1">
            <a:spLocks noChangeArrowheads="1"/>
          </p:cNvSpPr>
          <p:nvPr/>
        </p:nvSpPr>
        <p:spPr bwMode="auto">
          <a:xfrm>
            <a:off x="1346859" y="2868772"/>
            <a:ext cx="3400425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>
                <a:solidFill>
                  <a:srgbClr val="FF9900"/>
                </a:solidFill>
                <a:latin typeface="Times New Roman" panose="02020603050405020304" pitchFamily="18" charset="0"/>
              </a:rPr>
              <a:t>过渡过程产生的原因</a:t>
            </a:r>
            <a:endParaRPr kumimoji="1" lang="zh-CN" altLang="en-US">
              <a:solidFill>
                <a:srgbClr val="FF99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91" name="Text Box 35"/>
          <p:cNvSpPr txBox="1">
            <a:spLocks noChangeArrowheads="1"/>
          </p:cNvSpPr>
          <p:nvPr/>
        </p:nvSpPr>
        <p:spPr bwMode="auto">
          <a:xfrm>
            <a:off x="1238250" y="3466465"/>
            <a:ext cx="10352405" cy="11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latin typeface="楷体_GB2312" pitchFamily="49" charset="-122"/>
              </a:rPr>
              <a:t>    </a:t>
            </a:r>
            <a:r>
              <a:rPr kumimoji="1" lang="zh-CN" altLang="en-US" dirty="0">
                <a:latin typeface="楷体_GB2312" pitchFamily="49" charset="-122"/>
              </a:rPr>
              <a:t>电路内部含有储能元件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楷体_GB2312" pitchFamily="49" charset="-122"/>
              </a:rPr>
              <a:t>，电路在换路时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能量发生变化</a:t>
            </a:r>
            <a:r>
              <a:rPr kumimoji="1" lang="zh-CN" altLang="en-US" dirty="0">
                <a:latin typeface="楷体_GB2312" pitchFamily="49" charset="-122"/>
              </a:rPr>
              <a:t>，</a:t>
            </a:r>
            <a:endParaRPr kumimoji="1" lang="zh-CN" altLang="en-US" dirty="0">
              <a:latin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楷体_GB2312" pitchFamily="49" charset="-122"/>
              </a:rPr>
              <a:t>而能量的储存和释放都需要一定的时间来完成</a:t>
            </a:r>
            <a:r>
              <a:rPr kumimoji="1" lang="zh-CN" altLang="en-US" dirty="0" smtClean="0">
                <a:latin typeface="楷体_GB2312" pitchFamily="49" charset="-122"/>
              </a:rPr>
              <a:t>。</a:t>
            </a:r>
            <a:endParaRPr kumimoji="1" lang="zh-CN" altLang="en-US" dirty="0">
              <a:latin typeface="楷体_GB2312" pitchFamily="49" charset="-122"/>
            </a:endParaRPr>
          </a:p>
        </p:txBody>
      </p:sp>
      <p:graphicFrame>
        <p:nvGraphicFramePr>
          <p:cNvPr id="96293" name="Object 37"/>
          <p:cNvGraphicFramePr>
            <a:graphicFrameLocks noChangeAspect="1"/>
          </p:cNvGraphicFramePr>
          <p:nvPr/>
        </p:nvGraphicFramePr>
        <p:xfrm>
          <a:off x="2548590" y="4724400"/>
          <a:ext cx="1874837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3" name="公式" r:id="rId1" imgW="863600" imgH="609600" progId="Equation.3">
                  <p:embed/>
                </p:oleObj>
              </mc:Choice>
              <mc:Fallback>
                <p:oleObj name="公式" r:id="rId1" imgW="863600" imgH="6096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8590" y="4724400"/>
                        <a:ext cx="1874837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94" name="Text Box 38"/>
          <p:cNvSpPr txBox="1">
            <a:spLocks noChangeArrowheads="1"/>
          </p:cNvSpPr>
          <p:nvPr/>
        </p:nvSpPr>
        <p:spPr bwMode="auto">
          <a:xfrm>
            <a:off x="3362660" y="2054067"/>
            <a:ext cx="411543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>
                <a:latin typeface="Times New Roman" panose="02020603050405020304" pitchFamily="18" charset="0"/>
              </a:rPr>
              <a:t>电路结构、状态发生变化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96299" name="Text Box 43"/>
          <p:cNvSpPr txBox="1">
            <a:spLocks noChangeArrowheads="1"/>
          </p:cNvSpPr>
          <p:nvPr/>
        </p:nvSpPr>
        <p:spPr bwMode="auto">
          <a:xfrm>
            <a:off x="1346837" y="1985010"/>
            <a:ext cx="1079500" cy="52197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9900"/>
                </a:solidFill>
              </a:rPr>
              <a:t>换路</a:t>
            </a:r>
            <a:endParaRPr lang="zh-CN" altLang="en-US">
              <a:solidFill>
                <a:srgbClr val="FF9900"/>
              </a:solidFill>
            </a:endParaRPr>
          </a:p>
        </p:txBody>
      </p:sp>
      <p:sp>
        <p:nvSpPr>
          <p:cNvPr id="96300" name="AutoShape 44"/>
          <p:cNvSpPr>
            <a:spLocks noChangeArrowheads="1"/>
          </p:cNvSpPr>
          <p:nvPr/>
        </p:nvSpPr>
        <p:spPr bwMode="auto">
          <a:xfrm>
            <a:off x="2642570" y="2199640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6366" name="Group 110"/>
          <p:cNvGrpSpPr/>
          <p:nvPr/>
        </p:nvGrpSpPr>
        <p:grpSpPr bwMode="auto">
          <a:xfrm>
            <a:off x="7597138" y="1719360"/>
            <a:ext cx="2960851" cy="1240794"/>
            <a:chOff x="1882" y="809"/>
            <a:chExt cx="1691" cy="685"/>
          </a:xfrm>
        </p:grpSpPr>
        <p:sp>
          <p:nvSpPr>
            <p:cNvPr id="96295" name="Text Box 39"/>
            <p:cNvSpPr txBox="1">
              <a:spLocks noChangeArrowheads="1"/>
            </p:cNvSpPr>
            <p:nvPr/>
          </p:nvSpPr>
          <p:spPr bwMode="auto">
            <a:xfrm>
              <a:off x="2039" y="809"/>
              <a:ext cx="15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支路接入或断开</a:t>
              </a:r>
              <a:endPara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301" name="AutoShape 45"/>
            <p:cNvSpPr/>
            <p:nvPr/>
          </p:nvSpPr>
          <p:spPr bwMode="auto">
            <a:xfrm>
              <a:off x="1882" y="931"/>
              <a:ext cx="110" cy="434"/>
            </a:xfrm>
            <a:prstGeom prst="leftBrace">
              <a:avLst>
                <a:gd name="adj1" fmla="val 54029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302" name="Text Box 46"/>
            <p:cNvSpPr txBox="1">
              <a:spLocks noChangeArrowheads="1"/>
            </p:cNvSpPr>
            <p:nvPr/>
          </p:nvSpPr>
          <p:spPr bwMode="auto">
            <a:xfrm>
              <a:off x="1970" y="1206"/>
              <a:ext cx="1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电路参数变化</a:t>
              </a:r>
              <a:endPara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6304" name="AutoShape 48"/>
          <p:cNvSpPr>
            <a:spLocks noChangeArrowheads="1"/>
          </p:cNvSpPr>
          <p:nvPr/>
        </p:nvSpPr>
        <p:spPr bwMode="auto">
          <a:xfrm>
            <a:off x="4875230" y="2995295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rgbClr val="00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6345" name="Object 89"/>
          <p:cNvGraphicFramePr>
            <a:graphicFrameLocks noChangeAspect="1"/>
          </p:cNvGraphicFramePr>
          <p:nvPr/>
        </p:nvGraphicFramePr>
        <p:xfrm>
          <a:off x="6910722" y="5070509"/>
          <a:ext cx="170656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4" name="Equation" r:id="rId3" imgW="622300" imgH="241300" progId="Equation.DSMT4">
                  <p:embed/>
                </p:oleObj>
              </mc:Choice>
              <mc:Fallback>
                <p:oleObj name="Equation" r:id="rId3" imgW="622300" imgH="241300" progId="Equation.DSMT4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722" y="5070509"/>
                        <a:ext cx="170656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346" name="Object 90"/>
          <p:cNvGraphicFramePr>
            <a:graphicFrameLocks noChangeAspect="1"/>
          </p:cNvGraphicFramePr>
          <p:nvPr/>
        </p:nvGraphicFramePr>
        <p:xfrm>
          <a:off x="5088573" y="5157788"/>
          <a:ext cx="130810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5" name="公式" r:id="rId5" imgW="723900" imgH="254000" progId="Equation.3">
                  <p:embed/>
                </p:oleObj>
              </mc:Choice>
              <mc:Fallback>
                <p:oleObj name="公式" r:id="rId5" imgW="723900" imgH="254000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8573" y="5157788"/>
                        <a:ext cx="1308100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6348" name="Group 9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96349" name="Picture 93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350" name="Text Box 9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6351" name="Group 9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96352" name="Picture 96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353" name="Text Box 9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96363" name="Group 107"/>
          <p:cNvGrpSpPr/>
          <p:nvPr/>
        </p:nvGrpSpPr>
        <p:grpSpPr bwMode="auto">
          <a:xfrm>
            <a:off x="8112102" y="6445251"/>
            <a:ext cx="792163" cy="368300"/>
            <a:chOff x="4649" y="4020"/>
            <a:chExt cx="499" cy="232"/>
          </a:xfrm>
        </p:grpSpPr>
        <p:pic>
          <p:nvPicPr>
            <p:cNvPr id="96364" name="Picture 108" descr="7890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365" name="Text Box 109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产生过渡过程的原因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9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4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6294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4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294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6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6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6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6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"/>
                                        <p:tgtEl>
                                          <p:spTgt spid="96291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9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"/>
                                        <p:tgtEl>
                                          <p:spTgt spid="96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"/>
                                        <p:tgtEl>
                                          <p:spTgt spid="9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96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3000"/>
                                        <p:tgtEl>
                                          <p:spTgt spid="9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3000"/>
                                        <p:tgtEl>
                                          <p:spTgt spid="96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3000"/>
                                        <p:tgtEl>
                                          <p:spTgt spid="96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90" grpId="0" bldLvl="0" animBg="1"/>
      <p:bldP spid="96291" grpId="0" autoUpdateAnimBg="0" build="p"/>
      <p:bldP spid="96294" grpId="0" autoUpdateAnimBg="0" build="p"/>
      <p:bldP spid="96299" grpId="0" bldLvl="0" animBg="1"/>
      <p:bldP spid="96300" grpId="0" bldLvl="0" animBg="1"/>
      <p:bldP spid="96304" grpId="0" bldLvl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178" name="Object 2"/>
          <p:cNvGraphicFramePr>
            <a:graphicFrameLocks noChangeAspect="1"/>
          </p:cNvGraphicFramePr>
          <p:nvPr/>
        </p:nvGraphicFramePr>
        <p:xfrm>
          <a:off x="1232759" y="3455302"/>
          <a:ext cx="5518904" cy="1056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23" name="公式" r:id="rId1" imgW="3365500" imgH="660400" progId="Equation.3">
                  <p:embed/>
                </p:oleObj>
              </mc:Choice>
              <mc:Fallback>
                <p:oleObj name="公式" r:id="rId1" imgW="3365500" imgH="660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2759" y="3455302"/>
                        <a:ext cx="5518904" cy="10560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79" name="Rectangle 3"/>
          <p:cNvSpPr>
            <a:spLocks noChangeArrowheads="1"/>
          </p:cNvSpPr>
          <p:nvPr/>
        </p:nvSpPr>
        <p:spPr bwMode="auto">
          <a:xfrm>
            <a:off x="1237997" y="4651533"/>
            <a:ext cx="41402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en-US" altLang="zh-CN" sz="3200" b="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  , 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t=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</a:t>
            </a:r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kumimoji="1" lang="en-US" altLang="zh-CN" sz="3200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=0</a:t>
            </a:r>
            <a:endParaRPr kumimoji="1"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78180" name="Rectangle 4"/>
          <p:cNvSpPr>
            <a:spLocks noChangeArrowheads="1"/>
          </p:cNvSpPr>
          <p:nvPr/>
        </p:nvSpPr>
        <p:spPr bwMode="auto">
          <a:xfrm>
            <a:off x="1202179" y="5371360"/>
            <a:ext cx="44640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&gt;0    </a:t>
            </a:r>
            <a:r>
              <a:rPr kumimoji="1" lang="en-US" altLang="zh-CN" sz="32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= t</a:t>
            </a:r>
            <a:r>
              <a:rPr kumimoji="1" lang="en-US" altLang="zh-CN" sz="3200" b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b="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时</a:t>
            </a:r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最大</a:t>
            </a:r>
            <a:endParaRPr kumimoji="1" lang="zh-CN" alt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8181" name="Freeform 5"/>
          <p:cNvSpPr/>
          <p:nvPr/>
        </p:nvSpPr>
        <p:spPr bwMode="auto">
          <a:xfrm>
            <a:off x="6768165" y="2429193"/>
            <a:ext cx="3527425" cy="436562"/>
          </a:xfrm>
          <a:custGeom>
            <a:avLst/>
            <a:gdLst>
              <a:gd name="T0" fmla="*/ 0 w 2151"/>
              <a:gd name="T1" fmla="*/ 254 h 254"/>
              <a:gd name="T2" fmla="*/ 125 w 2151"/>
              <a:gd name="T3" fmla="*/ 101 h 254"/>
              <a:gd name="T4" fmla="*/ 336 w 2151"/>
              <a:gd name="T5" fmla="*/ 5 h 254"/>
              <a:gd name="T6" fmla="*/ 576 w 2151"/>
              <a:gd name="T7" fmla="*/ 72 h 254"/>
              <a:gd name="T8" fmla="*/ 951 w 2151"/>
              <a:gd name="T9" fmla="*/ 158 h 254"/>
              <a:gd name="T10" fmla="*/ 1316 w 2151"/>
              <a:gd name="T11" fmla="*/ 197 h 254"/>
              <a:gd name="T12" fmla="*/ 1661 w 2151"/>
              <a:gd name="T13" fmla="*/ 225 h 254"/>
              <a:gd name="T14" fmla="*/ 2151 w 2151"/>
              <a:gd name="T15" fmla="*/ 24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1" h="254">
                <a:moveTo>
                  <a:pt x="0" y="254"/>
                </a:moveTo>
                <a:cubicBezTo>
                  <a:pt x="21" y="229"/>
                  <a:pt x="69" y="142"/>
                  <a:pt x="125" y="101"/>
                </a:cubicBezTo>
                <a:cubicBezTo>
                  <a:pt x="181" y="60"/>
                  <a:pt x="261" y="10"/>
                  <a:pt x="336" y="5"/>
                </a:cubicBezTo>
                <a:cubicBezTo>
                  <a:pt x="411" y="0"/>
                  <a:pt x="474" y="47"/>
                  <a:pt x="576" y="72"/>
                </a:cubicBezTo>
                <a:cubicBezTo>
                  <a:pt x="678" y="97"/>
                  <a:pt x="828" y="137"/>
                  <a:pt x="951" y="158"/>
                </a:cubicBezTo>
                <a:cubicBezTo>
                  <a:pt x="1074" y="179"/>
                  <a:pt x="1198" y="186"/>
                  <a:pt x="1316" y="197"/>
                </a:cubicBezTo>
                <a:cubicBezTo>
                  <a:pt x="1434" y="208"/>
                  <a:pt x="1522" y="217"/>
                  <a:pt x="1661" y="225"/>
                </a:cubicBezTo>
                <a:cubicBezTo>
                  <a:pt x="1800" y="233"/>
                  <a:pt x="2049" y="241"/>
                  <a:pt x="2151" y="245"/>
                </a:cubicBezTo>
              </a:path>
            </a:pathLst>
          </a:custGeom>
          <a:noFill/>
          <a:ln w="28575" cmpd="sng">
            <a:solidFill>
              <a:srgbClr val="66FF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8182" name="Text Box 6"/>
          <p:cNvSpPr txBox="1">
            <a:spLocks noChangeArrowheads="1"/>
          </p:cNvSpPr>
          <p:nvPr/>
        </p:nvSpPr>
        <p:spPr bwMode="auto">
          <a:xfrm>
            <a:off x="7090410" y="2707006"/>
            <a:ext cx="4616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8183" name="Text Box 7"/>
          <p:cNvSpPr txBox="1">
            <a:spLocks noChangeArrowheads="1"/>
          </p:cNvSpPr>
          <p:nvPr/>
        </p:nvSpPr>
        <p:spPr bwMode="auto">
          <a:xfrm>
            <a:off x="7449185" y="2037114"/>
            <a:ext cx="5048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kumimoji="1" lang="en-US" altLang="zh-CN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8184" name="Line 8"/>
          <p:cNvSpPr>
            <a:spLocks noChangeShapeType="1"/>
          </p:cNvSpPr>
          <p:nvPr/>
        </p:nvSpPr>
        <p:spPr bwMode="auto">
          <a:xfrm flipV="1">
            <a:off x="7330429" y="2435200"/>
            <a:ext cx="0" cy="431800"/>
          </a:xfrm>
          <a:prstGeom prst="line">
            <a:avLst/>
          </a:prstGeom>
          <a:noFill/>
          <a:ln w="38100" cap="rnd">
            <a:solidFill>
              <a:schemeClr val="bg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8185" name="Object 9"/>
          <p:cNvGraphicFramePr>
            <a:graphicFrameLocks noChangeAspect="1"/>
          </p:cNvGraphicFramePr>
          <p:nvPr/>
        </p:nvGraphicFramePr>
        <p:xfrm>
          <a:off x="1268112" y="2003108"/>
          <a:ext cx="49688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24" name="公式" r:id="rId3" imgW="2603500" imgH="660400" progId="Equation.3">
                  <p:embed/>
                </p:oleObj>
              </mc:Choice>
              <mc:Fallback>
                <p:oleObj name="公式" r:id="rId3" imgW="2603500" imgH="660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112" y="2003108"/>
                        <a:ext cx="4968875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8186" name="Group 10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78187" name="Picture 11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188" name="Text Box 12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8189" name="Group 13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78190" name="Picture 14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191" name="Text Box 15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8192" name="Group 16"/>
          <p:cNvGrpSpPr/>
          <p:nvPr/>
        </p:nvGrpSpPr>
        <p:grpSpPr bwMode="auto">
          <a:xfrm>
            <a:off x="6231581" y="1348139"/>
            <a:ext cx="5611829" cy="2182813"/>
            <a:chOff x="930" y="2075"/>
            <a:chExt cx="3535" cy="1375"/>
          </a:xfrm>
        </p:grpSpPr>
        <p:sp>
          <p:nvSpPr>
            <p:cNvPr id="178193" name="Line 17"/>
            <p:cNvSpPr>
              <a:spLocks noChangeShapeType="1"/>
            </p:cNvSpPr>
            <p:nvPr/>
          </p:nvSpPr>
          <p:spPr bwMode="auto">
            <a:xfrm flipV="1">
              <a:off x="1075" y="3022"/>
              <a:ext cx="3166" cy="1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8194" name="Line 18"/>
            <p:cNvSpPr>
              <a:spLocks noChangeShapeType="1"/>
            </p:cNvSpPr>
            <p:nvPr/>
          </p:nvSpPr>
          <p:spPr bwMode="auto">
            <a:xfrm>
              <a:off x="1292" y="2157"/>
              <a:ext cx="0" cy="1293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8195" name="Text Box 19"/>
            <p:cNvSpPr txBox="1">
              <a:spLocks noChangeArrowheads="1"/>
            </p:cNvSpPr>
            <p:nvPr/>
          </p:nvSpPr>
          <p:spPr bwMode="auto">
            <a:xfrm>
              <a:off x="4287" y="2840"/>
              <a:ext cx="1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8196" name="Freeform 20"/>
            <p:cNvSpPr/>
            <p:nvPr/>
          </p:nvSpPr>
          <p:spPr bwMode="auto">
            <a:xfrm>
              <a:off x="1307" y="2390"/>
              <a:ext cx="2687" cy="560"/>
            </a:xfrm>
            <a:custGeom>
              <a:avLst/>
              <a:gdLst>
                <a:gd name="T0" fmla="*/ 0 w 2602"/>
                <a:gd name="T1" fmla="*/ 8 h 517"/>
                <a:gd name="T2" fmla="*/ 125 w 2602"/>
                <a:gd name="T3" fmla="*/ 8 h 517"/>
                <a:gd name="T4" fmla="*/ 279 w 2602"/>
                <a:gd name="T5" fmla="*/ 56 h 517"/>
                <a:gd name="T6" fmla="*/ 634 w 2602"/>
                <a:gd name="T7" fmla="*/ 181 h 517"/>
                <a:gd name="T8" fmla="*/ 711 w 2602"/>
                <a:gd name="T9" fmla="*/ 210 h 517"/>
                <a:gd name="T10" fmla="*/ 903 w 2602"/>
                <a:gd name="T11" fmla="*/ 267 h 517"/>
                <a:gd name="T12" fmla="*/ 1152 w 2602"/>
                <a:gd name="T13" fmla="*/ 325 h 517"/>
                <a:gd name="T14" fmla="*/ 1939 w 2602"/>
                <a:gd name="T15" fmla="*/ 450 h 517"/>
                <a:gd name="T16" fmla="*/ 2602 w 2602"/>
                <a:gd name="T17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2" h="517">
                  <a:moveTo>
                    <a:pt x="0" y="8"/>
                  </a:moveTo>
                  <a:cubicBezTo>
                    <a:pt x="39" y="4"/>
                    <a:pt x="79" y="0"/>
                    <a:pt x="125" y="8"/>
                  </a:cubicBezTo>
                  <a:cubicBezTo>
                    <a:pt x="171" y="16"/>
                    <a:pt x="194" y="27"/>
                    <a:pt x="279" y="56"/>
                  </a:cubicBezTo>
                  <a:cubicBezTo>
                    <a:pt x="364" y="85"/>
                    <a:pt x="562" y="155"/>
                    <a:pt x="634" y="181"/>
                  </a:cubicBezTo>
                  <a:cubicBezTo>
                    <a:pt x="706" y="207"/>
                    <a:pt x="666" y="196"/>
                    <a:pt x="711" y="210"/>
                  </a:cubicBezTo>
                  <a:cubicBezTo>
                    <a:pt x="756" y="224"/>
                    <a:pt x="830" y="248"/>
                    <a:pt x="903" y="267"/>
                  </a:cubicBezTo>
                  <a:cubicBezTo>
                    <a:pt x="976" y="286"/>
                    <a:pt x="979" y="294"/>
                    <a:pt x="1152" y="325"/>
                  </a:cubicBezTo>
                  <a:cubicBezTo>
                    <a:pt x="1325" y="356"/>
                    <a:pt x="1697" y="418"/>
                    <a:pt x="1939" y="450"/>
                  </a:cubicBezTo>
                  <a:cubicBezTo>
                    <a:pt x="2181" y="482"/>
                    <a:pt x="2492" y="506"/>
                    <a:pt x="2602" y="517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8197" name="Text Box 21"/>
            <p:cNvSpPr txBox="1">
              <a:spLocks noChangeArrowheads="1"/>
            </p:cNvSpPr>
            <p:nvPr/>
          </p:nvSpPr>
          <p:spPr bwMode="auto">
            <a:xfrm>
              <a:off x="930" y="2208"/>
              <a:ext cx="350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8198" name="Text Box 22"/>
            <p:cNvSpPr txBox="1">
              <a:spLocks noChangeArrowheads="1"/>
            </p:cNvSpPr>
            <p:nvPr/>
          </p:nvSpPr>
          <p:spPr bwMode="auto">
            <a:xfrm>
              <a:off x="1765" y="2075"/>
              <a:ext cx="32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8199" name="Text Box 23"/>
          <p:cNvSpPr txBox="1">
            <a:spLocks noChangeArrowheads="1"/>
          </p:cNvSpPr>
          <p:nvPr/>
        </p:nvSpPr>
        <p:spPr bwMode="auto">
          <a:xfrm>
            <a:off x="6369702" y="2849914"/>
            <a:ext cx="35877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endParaRPr lang="en-US" altLang="zh-CN" sz="2000" b="0" i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78200" name="Rectangle 24"/>
          <p:cNvSpPr>
            <a:spLocks noChangeArrowheads="1"/>
          </p:cNvSpPr>
          <p:nvPr/>
        </p:nvSpPr>
        <p:spPr bwMode="auto">
          <a:xfrm>
            <a:off x="880110" y="1444625"/>
            <a:ext cx="31591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Tx/>
              <a:buAutoNum type="circleNumDbPlain" startAt="2"/>
            </a:pPr>
            <a:r>
              <a:rPr kumimoji="1" lang="zh-CN" altLang="en-US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电容和电感电流</a:t>
            </a:r>
            <a:endParaRPr kumimoji="1" lang="zh-CN" altLang="en-US" sz="3200" b="0">
              <a:solidFill>
                <a:srgbClr val="FF99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78201" name="Group 25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78202" name="Picture 2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203" name="Text Box 27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458870" y="3121298"/>
            <a:ext cx="20040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solidFill>
                  <a:srgbClr val="FF0000"/>
                </a:solidFill>
              </a:rPr>
              <a:t>p</a:t>
            </a:r>
            <a:r>
              <a:rPr lang="en-US" altLang="zh-CN" i="1" baseline="-25000" dirty="0">
                <a:solidFill>
                  <a:srgbClr val="FF0000"/>
                </a:solidFill>
              </a:rPr>
              <a:t>1</a:t>
            </a:r>
            <a:r>
              <a:rPr lang="en-US" altLang="zh-CN" sz="3600" i="1" dirty="0">
                <a:solidFill>
                  <a:srgbClr val="FF0000"/>
                </a:solidFill>
              </a:rPr>
              <a:t>·</a:t>
            </a:r>
            <a:r>
              <a:rPr lang="en-US" altLang="zh-CN" i="1" dirty="0" smtClean="0">
                <a:solidFill>
                  <a:srgbClr val="FF0000"/>
                </a:solidFill>
              </a:rPr>
              <a:t>p</a:t>
            </a:r>
            <a:r>
              <a:rPr lang="en-US" altLang="zh-CN" i="1" baseline="-25000" dirty="0" smtClean="0">
                <a:solidFill>
                  <a:srgbClr val="FF0000"/>
                </a:solidFill>
              </a:rPr>
              <a:t>2</a:t>
            </a:r>
            <a:r>
              <a:rPr lang="en-US" altLang="zh-CN" i="1" dirty="0" smtClean="0">
                <a:solidFill>
                  <a:srgbClr val="FF0000"/>
                </a:solidFill>
              </a:rPr>
              <a:t>=1/LC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grpSp>
        <p:nvGrpSpPr>
          <p:cNvPr id="29" name="Group 14"/>
          <p:cNvGrpSpPr/>
          <p:nvPr/>
        </p:nvGrpSpPr>
        <p:grpSpPr bwMode="auto">
          <a:xfrm>
            <a:off x="7681375" y="3873747"/>
            <a:ext cx="2729667" cy="2218229"/>
            <a:chOff x="3722" y="1122"/>
            <a:chExt cx="1394" cy="1067"/>
          </a:xfrm>
          <a:noFill/>
        </p:grpSpPr>
        <p:sp>
          <p:nvSpPr>
            <p:cNvPr id="30" name="Line 15"/>
            <p:cNvSpPr>
              <a:spLocks noChangeShapeType="1"/>
            </p:cNvSpPr>
            <p:nvPr/>
          </p:nvSpPr>
          <p:spPr bwMode="auto">
            <a:xfrm>
              <a:off x="3759" y="1920"/>
              <a:ext cx="1344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3951" y="1200"/>
              <a:ext cx="0" cy="960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Freeform 17"/>
            <p:cNvSpPr/>
            <p:nvPr/>
          </p:nvSpPr>
          <p:spPr bwMode="auto">
            <a:xfrm>
              <a:off x="3936" y="1440"/>
              <a:ext cx="1041" cy="288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grpFill/>
            <a:ln w="28575" cap="flat" cmpd="sng">
              <a:solidFill>
                <a:srgbClr val="FF3300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722" y="1378"/>
              <a:ext cx="171" cy="22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0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4972" y="1938"/>
              <a:ext cx="144" cy="25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3986" y="1122"/>
              <a:ext cx="266" cy="25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b="0" i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b="0" i="1" baseline="30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pt</a:t>
              </a:r>
              <a:endParaRPr kumimoji="1" lang="en-US" altLang="zh-CN" b="0" baseline="30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3769" y="1919"/>
              <a:ext cx="187" cy="19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Line 22"/>
            <p:cNvSpPr>
              <a:spLocks noChangeShapeType="1"/>
            </p:cNvSpPr>
            <p:nvPr/>
          </p:nvSpPr>
          <p:spPr bwMode="auto">
            <a:xfrm>
              <a:off x="3888" y="1440"/>
              <a:ext cx="96" cy="0"/>
            </a:xfrm>
            <a:prstGeom prst="line">
              <a:avLst/>
            </a:prstGeom>
            <a:grpFill/>
            <a:ln w="25400">
              <a:solidFill>
                <a:srgbClr val="FF33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Freeform 23"/>
            <p:cNvSpPr/>
            <p:nvPr/>
          </p:nvSpPr>
          <p:spPr bwMode="auto">
            <a:xfrm>
              <a:off x="3936" y="1440"/>
              <a:ext cx="768" cy="432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grpFill/>
            <a:ln w="28575" cap="flat" cmpd="sng">
              <a:solidFill>
                <a:srgbClr val="00FFFF"/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Text Box 24"/>
            <p:cNvSpPr txBox="1">
              <a:spLocks noChangeArrowheads="1"/>
            </p:cNvSpPr>
            <p:nvPr/>
          </p:nvSpPr>
          <p:spPr bwMode="auto">
            <a:xfrm>
              <a:off x="4747" y="1705"/>
              <a:ext cx="264" cy="22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kumimoji="1" lang="en-US" altLang="zh-CN" sz="2400" b="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rPr>
                <a:t>p2</a:t>
              </a:r>
              <a:endParaRPr kumimoji="1" lang="zh-CN" altLang="en-US" sz="2400" b="0" dirty="0">
                <a:solidFill>
                  <a:schemeClr val="bg1"/>
                </a:solidFill>
                <a:latin typeface="Cambria Math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0" name="Text Box 25"/>
            <p:cNvSpPr txBox="1">
              <a:spLocks noChangeArrowheads="1"/>
            </p:cNvSpPr>
            <p:nvPr/>
          </p:nvSpPr>
          <p:spPr bwMode="auto">
            <a:xfrm>
              <a:off x="4747" y="1447"/>
              <a:ext cx="264" cy="22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kumimoji="1" lang="en-US" altLang="zh-CN" sz="2400" b="0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anose="05050102010706020507" pitchFamily="18" charset="2"/>
                </a:rPr>
                <a:t>p1</a:t>
              </a:r>
              <a:endParaRPr kumimoji="1" lang="zh-CN" altLang="en-US" sz="2400" b="0" dirty="0">
                <a:solidFill>
                  <a:schemeClr val="bg1"/>
                </a:solidFill>
                <a:latin typeface="Cambria Math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9278676" y="3976206"/>
            <a:ext cx="113805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en-US" altLang="zh-CN" sz="2400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|&gt;|</a:t>
            </a:r>
            <a:r>
              <a:rPr kumimoji="1" lang="en-US" altLang="zh-CN" sz="2400" b="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24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endParaRPr kumimoji="1" lang="en-US" altLang="zh-CN" sz="2400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电流波形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7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8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7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8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17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 autoUpdateAnimBg="0"/>
      <p:bldP spid="178180" grpId="0" autoUpdateAnimBg="0" build="p"/>
      <p:bldP spid="178181" grpId="0" bldLvl="0" animBg="1"/>
      <p:bldP spid="178182" grpId="0" autoUpdateAnimBg="0"/>
      <p:bldP spid="178183" grpId="0" autoUpdateAnimBg="0"/>
      <p:bldP spid="178184" grpId="0" bldLvl="0" animBg="1"/>
      <p:bldP spid="178200" grpId="0" autoUpdateAnimBg="0"/>
      <p:bldP spid="2" grpId="0"/>
      <p:bldP spid="41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02" name="Group 2"/>
          <p:cNvGrpSpPr/>
          <p:nvPr/>
        </p:nvGrpSpPr>
        <p:grpSpPr bwMode="auto">
          <a:xfrm>
            <a:off x="985839" y="1990408"/>
            <a:ext cx="5888045" cy="2232025"/>
            <a:chOff x="946" y="232"/>
            <a:chExt cx="3709" cy="1406"/>
          </a:xfrm>
        </p:grpSpPr>
        <p:sp>
          <p:nvSpPr>
            <p:cNvPr id="179203" name="Line 3"/>
            <p:cNvSpPr>
              <a:spLocks noChangeShapeType="1"/>
            </p:cNvSpPr>
            <p:nvPr/>
          </p:nvSpPr>
          <p:spPr bwMode="auto">
            <a:xfrm>
              <a:off x="1091" y="1188"/>
              <a:ext cx="308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4" name="Line 4"/>
            <p:cNvSpPr>
              <a:spLocks noChangeShapeType="1"/>
            </p:cNvSpPr>
            <p:nvPr/>
          </p:nvSpPr>
          <p:spPr bwMode="auto">
            <a:xfrm>
              <a:off x="1323" y="232"/>
              <a:ext cx="0" cy="1406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5" name="Text Box 5"/>
            <p:cNvSpPr txBox="1">
              <a:spLocks noChangeArrowheads="1"/>
            </p:cNvSpPr>
            <p:nvPr/>
          </p:nvSpPr>
          <p:spPr bwMode="auto">
            <a:xfrm>
              <a:off x="4460" y="1182"/>
              <a:ext cx="19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9206" name="Freeform 6"/>
            <p:cNvSpPr/>
            <p:nvPr/>
          </p:nvSpPr>
          <p:spPr bwMode="auto">
            <a:xfrm>
              <a:off x="1323" y="555"/>
              <a:ext cx="2687" cy="560"/>
            </a:xfrm>
            <a:custGeom>
              <a:avLst/>
              <a:gdLst>
                <a:gd name="T0" fmla="*/ 0 w 2602"/>
                <a:gd name="T1" fmla="*/ 8 h 517"/>
                <a:gd name="T2" fmla="*/ 125 w 2602"/>
                <a:gd name="T3" fmla="*/ 8 h 517"/>
                <a:gd name="T4" fmla="*/ 279 w 2602"/>
                <a:gd name="T5" fmla="*/ 56 h 517"/>
                <a:gd name="T6" fmla="*/ 634 w 2602"/>
                <a:gd name="T7" fmla="*/ 181 h 517"/>
                <a:gd name="T8" fmla="*/ 711 w 2602"/>
                <a:gd name="T9" fmla="*/ 210 h 517"/>
                <a:gd name="T10" fmla="*/ 903 w 2602"/>
                <a:gd name="T11" fmla="*/ 267 h 517"/>
                <a:gd name="T12" fmla="*/ 1152 w 2602"/>
                <a:gd name="T13" fmla="*/ 325 h 517"/>
                <a:gd name="T14" fmla="*/ 1939 w 2602"/>
                <a:gd name="T15" fmla="*/ 450 h 517"/>
                <a:gd name="T16" fmla="*/ 2602 w 2602"/>
                <a:gd name="T17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2" h="517">
                  <a:moveTo>
                    <a:pt x="0" y="8"/>
                  </a:moveTo>
                  <a:cubicBezTo>
                    <a:pt x="39" y="4"/>
                    <a:pt x="79" y="0"/>
                    <a:pt x="125" y="8"/>
                  </a:cubicBezTo>
                  <a:cubicBezTo>
                    <a:pt x="171" y="16"/>
                    <a:pt x="194" y="27"/>
                    <a:pt x="279" y="56"/>
                  </a:cubicBezTo>
                  <a:cubicBezTo>
                    <a:pt x="364" y="85"/>
                    <a:pt x="562" y="155"/>
                    <a:pt x="634" y="181"/>
                  </a:cubicBezTo>
                  <a:cubicBezTo>
                    <a:pt x="706" y="207"/>
                    <a:pt x="666" y="196"/>
                    <a:pt x="711" y="210"/>
                  </a:cubicBezTo>
                  <a:cubicBezTo>
                    <a:pt x="756" y="224"/>
                    <a:pt x="830" y="248"/>
                    <a:pt x="903" y="267"/>
                  </a:cubicBezTo>
                  <a:cubicBezTo>
                    <a:pt x="976" y="286"/>
                    <a:pt x="979" y="294"/>
                    <a:pt x="1152" y="325"/>
                  </a:cubicBezTo>
                  <a:cubicBezTo>
                    <a:pt x="1325" y="356"/>
                    <a:pt x="1697" y="418"/>
                    <a:pt x="1939" y="450"/>
                  </a:cubicBezTo>
                  <a:cubicBezTo>
                    <a:pt x="2181" y="482"/>
                    <a:pt x="2492" y="506"/>
                    <a:pt x="2602" y="517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7" name="Text Box 7"/>
            <p:cNvSpPr txBox="1">
              <a:spLocks noChangeArrowheads="1"/>
            </p:cNvSpPr>
            <p:nvPr/>
          </p:nvSpPr>
          <p:spPr bwMode="auto">
            <a:xfrm>
              <a:off x="946" y="373"/>
              <a:ext cx="350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9208" name="Text Box 8"/>
            <p:cNvSpPr txBox="1">
              <a:spLocks noChangeArrowheads="1"/>
            </p:cNvSpPr>
            <p:nvPr/>
          </p:nvSpPr>
          <p:spPr bwMode="auto">
            <a:xfrm>
              <a:off x="1781" y="240"/>
              <a:ext cx="32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9209" name="Freeform 9"/>
          <p:cNvSpPr/>
          <p:nvPr/>
        </p:nvSpPr>
        <p:spPr bwMode="auto">
          <a:xfrm>
            <a:off x="1600217" y="3077879"/>
            <a:ext cx="3527425" cy="436563"/>
          </a:xfrm>
          <a:custGeom>
            <a:avLst/>
            <a:gdLst>
              <a:gd name="T0" fmla="*/ 0 w 2151"/>
              <a:gd name="T1" fmla="*/ 254 h 254"/>
              <a:gd name="T2" fmla="*/ 125 w 2151"/>
              <a:gd name="T3" fmla="*/ 101 h 254"/>
              <a:gd name="T4" fmla="*/ 336 w 2151"/>
              <a:gd name="T5" fmla="*/ 5 h 254"/>
              <a:gd name="T6" fmla="*/ 576 w 2151"/>
              <a:gd name="T7" fmla="*/ 72 h 254"/>
              <a:gd name="T8" fmla="*/ 951 w 2151"/>
              <a:gd name="T9" fmla="*/ 158 h 254"/>
              <a:gd name="T10" fmla="*/ 1316 w 2151"/>
              <a:gd name="T11" fmla="*/ 197 h 254"/>
              <a:gd name="T12" fmla="*/ 1661 w 2151"/>
              <a:gd name="T13" fmla="*/ 225 h 254"/>
              <a:gd name="T14" fmla="*/ 2151 w 2151"/>
              <a:gd name="T15" fmla="*/ 24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1" h="254">
                <a:moveTo>
                  <a:pt x="0" y="254"/>
                </a:moveTo>
                <a:cubicBezTo>
                  <a:pt x="21" y="229"/>
                  <a:pt x="69" y="142"/>
                  <a:pt x="125" y="101"/>
                </a:cubicBezTo>
                <a:cubicBezTo>
                  <a:pt x="181" y="60"/>
                  <a:pt x="261" y="10"/>
                  <a:pt x="336" y="5"/>
                </a:cubicBezTo>
                <a:cubicBezTo>
                  <a:pt x="411" y="0"/>
                  <a:pt x="474" y="47"/>
                  <a:pt x="576" y="72"/>
                </a:cubicBezTo>
                <a:cubicBezTo>
                  <a:pt x="678" y="97"/>
                  <a:pt x="828" y="137"/>
                  <a:pt x="951" y="158"/>
                </a:cubicBezTo>
                <a:cubicBezTo>
                  <a:pt x="1074" y="179"/>
                  <a:pt x="1198" y="186"/>
                  <a:pt x="1316" y="197"/>
                </a:cubicBezTo>
                <a:cubicBezTo>
                  <a:pt x="1434" y="208"/>
                  <a:pt x="1522" y="217"/>
                  <a:pt x="1661" y="225"/>
                </a:cubicBezTo>
                <a:cubicBezTo>
                  <a:pt x="1800" y="233"/>
                  <a:pt x="2049" y="241"/>
                  <a:pt x="2151" y="245"/>
                </a:cubicBezTo>
              </a:path>
            </a:pathLst>
          </a:custGeom>
          <a:noFill/>
          <a:ln w="28575" cmpd="sng">
            <a:solidFill>
              <a:srgbClr val="66FF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9210" name="Freeform 10"/>
          <p:cNvSpPr/>
          <p:nvPr/>
        </p:nvSpPr>
        <p:spPr bwMode="auto">
          <a:xfrm>
            <a:off x="1633538" y="2541304"/>
            <a:ext cx="3651250" cy="1787525"/>
          </a:xfrm>
          <a:custGeom>
            <a:avLst/>
            <a:gdLst>
              <a:gd name="T0" fmla="*/ 0 w 2227"/>
              <a:gd name="T1" fmla="*/ 0 h 1039"/>
              <a:gd name="T2" fmla="*/ 201 w 2227"/>
              <a:gd name="T3" fmla="*/ 327 h 1039"/>
              <a:gd name="T4" fmla="*/ 480 w 2227"/>
              <a:gd name="T5" fmla="*/ 711 h 1039"/>
              <a:gd name="T6" fmla="*/ 758 w 2227"/>
              <a:gd name="T7" fmla="*/ 999 h 1039"/>
              <a:gd name="T8" fmla="*/ 979 w 2227"/>
              <a:gd name="T9" fmla="*/ 951 h 1039"/>
              <a:gd name="T10" fmla="*/ 1238 w 2227"/>
              <a:gd name="T11" fmla="*/ 768 h 1039"/>
              <a:gd name="T12" fmla="*/ 1613 w 2227"/>
              <a:gd name="T13" fmla="*/ 663 h 1039"/>
              <a:gd name="T14" fmla="*/ 2227 w 2227"/>
              <a:gd name="T15" fmla="*/ 5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27" h="1039">
                <a:moveTo>
                  <a:pt x="0" y="0"/>
                </a:moveTo>
                <a:cubicBezTo>
                  <a:pt x="34" y="55"/>
                  <a:pt x="121" y="209"/>
                  <a:pt x="201" y="327"/>
                </a:cubicBezTo>
                <a:cubicBezTo>
                  <a:pt x="281" y="445"/>
                  <a:pt x="387" y="599"/>
                  <a:pt x="480" y="711"/>
                </a:cubicBezTo>
                <a:cubicBezTo>
                  <a:pt x="573" y="823"/>
                  <a:pt x="675" y="959"/>
                  <a:pt x="758" y="999"/>
                </a:cubicBezTo>
                <a:cubicBezTo>
                  <a:pt x="841" y="1039"/>
                  <a:pt x="899" y="989"/>
                  <a:pt x="979" y="951"/>
                </a:cubicBezTo>
                <a:cubicBezTo>
                  <a:pt x="1059" y="913"/>
                  <a:pt x="1132" y="816"/>
                  <a:pt x="1238" y="768"/>
                </a:cubicBezTo>
                <a:cubicBezTo>
                  <a:pt x="1344" y="720"/>
                  <a:pt x="1448" y="692"/>
                  <a:pt x="1613" y="663"/>
                </a:cubicBezTo>
                <a:cubicBezTo>
                  <a:pt x="1778" y="634"/>
                  <a:pt x="2125" y="606"/>
                  <a:pt x="2227" y="595"/>
                </a:cubicBezTo>
              </a:path>
            </a:pathLst>
          </a:custGeom>
          <a:noFill/>
          <a:ln w="28575" cmpd="sng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9211" name="Text Box 11"/>
          <p:cNvSpPr txBox="1">
            <a:spLocks noChangeArrowheads="1"/>
          </p:cNvSpPr>
          <p:nvPr/>
        </p:nvSpPr>
        <p:spPr bwMode="auto">
          <a:xfrm>
            <a:off x="1922464" y="3355658"/>
            <a:ext cx="4616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2" name="Text Box 12"/>
          <p:cNvSpPr txBox="1">
            <a:spLocks noChangeArrowheads="1"/>
          </p:cNvSpPr>
          <p:nvPr/>
        </p:nvSpPr>
        <p:spPr bwMode="auto">
          <a:xfrm>
            <a:off x="2786079" y="3427096"/>
            <a:ext cx="6394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3" name="Text Box 13"/>
          <p:cNvSpPr txBox="1">
            <a:spLocks noChangeArrowheads="1"/>
          </p:cNvSpPr>
          <p:nvPr/>
        </p:nvSpPr>
        <p:spPr bwMode="auto">
          <a:xfrm>
            <a:off x="3722689" y="3642996"/>
            <a:ext cx="488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9214" name="Text Box 14"/>
          <p:cNvSpPr txBox="1">
            <a:spLocks noChangeArrowheads="1"/>
          </p:cNvSpPr>
          <p:nvPr/>
        </p:nvSpPr>
        <p:spPr bwMode="auto">
          <a:xfrm>
            <a:off x="2281240" y="2685733"/>
            <a:ext cx="5048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79215" name="Object 15"/>
          <p:cNvGraphicFramePr>
            <a:graphicFrameLocks noChangeAspect="1"/>
          </p:cNvGraphicFramePr>
          <p:nvPr/>
        </p:nvGraphicFramePr>
        <p:xfrm>
          <a:off x="5298759" y="3787458"/>
          <a:ext cx="5773737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92" name="公式" r:id="rId1" imgW="3365500" imgH="660400" progId="Equation.3">
                  <p:embed/>
                </p:oleObj>
              </mc:Choice>
              <mc:Fallback>
                <p:oleObj name="公式" r:id="rId1" imgW="3365500" imgH="660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8759" y="3787458"/>
                        <a:ext cx="5773737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16" name="Line 16"/>
          <p:cNvSpPr>
            <a:spLocks noChangeShapeType="1"/>
          </p:cNvSpPr>
          <p:nvPr/>
        </p:nvSpPr>
        <p:spPr bwMode="auto">
          <a:xfrm>
            <a:off x="3001963" y="3519170"/>
            <a:ext cx="0" cy="750888"/>
          </a:xfrm>
          <a:prstGeom prst="line">
            <a:avLst/>
          </a:prstGeom>
          <a:noFill/>
          <a:ln w="38100" cap="rnd">
            <a:solidFill>
              <a:schemeClr val="bg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9217" name="Line 17"/>
          <p:cNvSpPr>
            <a:spLocks noChangeShapeType="1"/>
          </p:cNvSpPr>
          <p:nvPr/>
        </p:nvSpPr>
        <p:spPr bwMode="auto">
          <a:xfrm flipV="1">
            <a:off x="2238375" y="3071495"/>
            <a:ext cx="0" cy="431800"/>
          </a:xfrm>
          <a:prstGeom prst="line">
            <a:avLst/>
          </a:prstGeom>
          <a:noFill/>
          <a:ln w="38100" cap="rnd">
            <a:solidFill>
              <a:schemeClr val="bg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9256" name="Group 56"/>
          <p:cNvGrpSpPr/>
          <p:nvPr/>
        </p:nvGrpSpPr>
        <p:grpSpPr bwMode="auto">
          <a:xfrm>
            <a:off x="1848168" y="4989830"/>
            <a:ext cx="8312149" cy="1120775"/>
            <a:chOff x="385" y="2917"/>
            <a:chExt cx="5236" cy="706"/>
          </a:xfrm>
        </p:grpSpPr>
        <p:sp>
          <p:nvSpPr>
            <p:cNvPr id="179220" name="Text Box 20"/>
            <p:cNvSpPr txBox="1">
              <a:spLocks noChangeArrowheads="1"/>
            </p:cNvSpPr>
            <p:nvPr/>
          </p:nvSpPr>
          <p:spPr bwMode="auto">
            <a:xfrm>
              <a:off x="385" y="3294"/>
              <a:ext cx="2533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0&lt; </a:t>
              </a: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&lt; </a:t>
              </a: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r>
                <a:rPr kumimoji="1" lang="en-US" altLang="zh-CN" b="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zh-CN" altLang="en-US" b="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， </a:t>
              </a:r>
              <a:r>
                <a:rPr kumimoji="1" lang="en-US" altLang="zh-CN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增加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,  </a:t>
              </a:r>
              <a:r>
                <a:rPr kumimoji="1" lang="en-US" altLang="zh-CN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&gt;0</a:t>
              </a:r>
              <a:r>
                <a:rPr kumimoji="1" lang="zh-CN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endPara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9221" name="Text Box 21"/>
            <p:cNvSpPr txBox="1">
              <a:spLocks noChangeArrowheads="1"/>
            </p:cNvSpPr>
            <p:nvPr/>
          </p:nvSpPr>
          <p:spPr bwMode="auto">
            <a:xfrm>
              <a:off x="2970" y="3294"/>
              <a:ext cx="206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 &gt; t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 </a:t>
              </a:r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减小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,  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&lt;0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9222" name="Text Box 22"/>
            <p:cNvSpPr txBox="1">
              <a:spLocks noChangeArrowheads="1"/>
            </p:cNvSpPr>
            <p:nvPr/>
          </p:nvSpPr>
          <p:spPr bwMode="auto">
            <a:xfrm>
              <a:off x="3912" y="2917"/>
              <a:ext cx="1709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0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=2</a:t>
              </a:r>
              <a:r>
                <a:rPr kumimoji="1" lang="en-US" altLang="zh-CN" b="0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时</a:t>
              </a:r>
              <a:r>
                <a:rPr kumimoji="1" lang="zh-CN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</a:t>
              </a:r>
              <a:r>
                <a:rPr kumimoji="1" lang="zh-CN" altLang="en-US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 i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</a:t>
              </a:r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最大</a:t>
              </a:r>
              <a:endPara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79223" name="Object 23"/>
            <p:cNvGraphicFramePr>
              <a:graphicFrameLocks noChangeAspect="1"/>
            </p:cNvGraphicFramePr>
            <p:nvPr/>
          </p:nvGraphicFramePr>
          <p:xfrm>
            <a:off x="417" y="2931"/>
            <a:ext cx="3289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893" name="Equation" r:id="rId3" imgW="2844800" imgH="317500" progId="Equation.DSMT4">
                    <p:embed/>
                  </p:oleObj>
                </mc:Choice>
                <mc:Fallback>
                  <p:oleObj name="Equation" r:id="rId3" imgW="2844800" imgH="3175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" y="2931"/>
                          <a:ext cx="3289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9224" name="Group 24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79225" name="Picture 25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9226" name="Text Box 26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9227" name="Group 27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79228" name="Picture 28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9229" name="Text Box 29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79250" name="Text Box 50"/>
          <p:cNvSpPr txBox="1">
            <a:spLocks noChangeArrowheads="1"/>
          </p:cNvSpPr>
          <p:nvPr/>
        </p:nvSpPr>
        <p:spPr bwMode="auto">
          <a:xfrm>
            <a:off x="5524183" y="3477929"/>
            <a:ext cx="50482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endParaRPr lang="en-US" altLang="zh-CN" b="0" i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79251" name="Text Box 51"/>
          <p:cNvSpPr txBox="1">
            <a:spLocks noChangeArrowheads="1"/>
          </p:cNvSpPr>
          <p:nvPr/>
        </p:nvSpPr>
        <p:spPr bwMode="auto">
          <a:xfrm>
            <a:off x="1201755" y="3549367"/>
            <a:ext cx="35877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endParaRPr lang="en-US" altLang="zh-CN" sz="2000" b="0" i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79252" name="Rectangle 52"/>
          <p:cNvSpPr>
            <a:spLocks noChangeArrowheads="1"/>
          </p:cNvSpPr>
          <p:nvPr/>
        </p:nvSpPr>
        <p:spPr bwMode="auto">
          <a:xfrm>
            <a:off x="915670" y="1409700"/>
            <a:ext cx="2037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Tx/>
              <a:buAutoNum type="circleNumDbPlain" startAt="3"/>
            </a:pPr>
            <a:r>
              <a:rPr kumimoji="1" lang="zh-CN" altLang="en-US" dirty="0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电感电压</a:t>
            </a:r>
            <a:endParaRPr kumimoji="1" lang="zh-CN" altLang="en-US" sz="3200" b="0" dirty="0">
              <a:solidFill>
                <a:srgbClr val="FF99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79253" name="Group 53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79254" name="Picture 54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9255" name="Text Box 55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179257" name="Object 57"/>
          <p:cNvGraphicFramePr>
            <a:graphicFrameLocks noChangeAspect="1"/>
          </p:cNvGraphicFramePr>
          <p:nvPr/>
        </p:nvGraphicFramePr>
        <p:xfrm>
          <a:off x="3220420" y="1409065"/>
          <a:ext cx="49688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94" name="公式" r:id="rId7" imgW="2603500" imgH="660400" progId="Equation.3">
                  <p:embed/>
                </p:oleObj>
              </mc:Choice>
              <mc:Fallback>
                <p:oleObj name="公式" r:id="rId7" imgW="2603500" imgH="66040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0420" y="1409065"/>
                        <a:ext cx="4968875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9263" name="Group 63"/>
          <p:cNvGrpSpPr/>
          <p:nvPr/>
        </p:nvGrpSpPr>
        <p:grpSpPr bwMode="auto">
          <a:xfrm>
            <a:off x="8754762" y="2156078"/>
            <a:ext cx="2663825" cy="1631950"/>
            <a:chOff x="3696" y="1026"/>
            <a:chExt cx="1678" cy="1028"/>
          </a:xfrm>
        </p:grpSpPr>
        <p:sp>
          <p:nvSpPr>
            <p:cNvPr id="179231" name="Line 31"/>
            <p:cNvSpPr>
              <a:spLocks noChangeShapeType="1"/>
            </p:cNvSpPr>
            <p:nvPr/>
          </p:nvSpPr>
          <p:spPr bwMode="auto">
            <a:xfrm>
              <a:off x="5294" y="1026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232" name="Line 32"/>
            <p:cNvSpPr>
              <a:spLocks noChangeShapeType="1"/>
            </p:cNvSpPr>
            <p:nvPr/>
          </p:nvSpPr>
          <p:spPr bwMode="auto">
            <a:xfrm>
              <a:off x="5284" y="1661"/>
              <a:ext cx="1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233" name="Line 33"/>
            <p:cNvSpPr>
              <a:spLocks noChangeShapeType="1"/>
            </p:cNvSpPr>
            <p:nvPr/>
          </p:nvSpPr>
          <p:spPr bwMode="auto">
            <a:xfrm>
              <a:off x="3832" y="1979"/>
              <a:ext cx="14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234" name="Line 34"/>
            <p:cNvSpPr>
              <a:spLocks noChangeShapeType="1"/>
            </p:cNvSpPr>
            <p:nvPr/>
          </p:nvSpPr>
          <p:spPr bwMode="auto">
            <a:xfrm>
              <a:off x="3832" y="1026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235" name="Line 35"/>
            <p:cNvSpPr>
              <a:spLocks noChangeShapeType="1"/>
            </p:cNvSpPr>
            <p:nvPr/>
          </p:nvSpPr>
          <p:spPr bwMode="auto">
            <a:xfrm flipH="1">
              <a:off x="3832" y="1525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236" name="Rectangle 36"/>
            <p:cNvSpPr>
              <a:spLocks noChangeArrowheads="1"/>
            </p:cNvSpPr>
            <p:nvPr/>
          </p:nvSpPr>
          <p:spPr bwMode="auto">
            <a:xfrm>
              <a:off x="4513" y="1616"/>
              <a:ext cx="34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9237" name="Rectangle 37"/>
            <p:cNvSpPr>
              <a:spLocks noChangeArrowheads="1"/>
            </p:cNvSpPr>
            <p:nvPr/>
          </p:nvSpPr>
          <p:spPr bwMode="auto">
            <a:xfrm>
              <a:off x="5148" y="1344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9238" name="Rectangle 38"/>
            <p:cNvSpPr>
              <a:spLocks noChangeArrowheads="1"/>
            </p:cNvSpPr>
            <p:nvPr/>
          </p:nvSpPr>
          <p:spPr bwMode="auto">
            <a:xfrm>
              <a:off x="4014" y="1344"/>
              <a:ext cx="31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9239" name="Rectangle 39"/>
            <p:cNvSpPr>
              <a:spLocks noChangeArrowheads="1"/>
            </p:cNvSpPr>
            <p:nvPr/>
          </p:nvSpPr>
          <p:spPr bwMode="auto">
            <a:xfrm>
              <a:off x="3878" y="1071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9240" name="Rectangle 40"/>
            <p:cNvSpPr>
              <a:spLocks noChangeArrowheads="1"/>
            </p:cNvSpPr>
            <p:nvPr/>
          </p:nvSpPr>
          <p:spPr bwMode="auto">
            <a:xfrm>
              <a:off x="3878" y="1570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9241" name="Line 41"/>
            <p:cNvSpPr>
              <a:spLocks noChangeShapeType="1"/>
            </p:cNvSpPr>
            <p:nvPr/>
          </p:nvSpPr>
          <p:spPr bwMode="auto">
            <a:xfrm>
              <a:off x="3832" y="1026"/>
              <a:ext cx="145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9242" name="Group 42"/>
            <p:cNvGrpSpPr/>
            <p:nvPr/>
          </p:nvGrpSpPr>
          <p:grpSpPr bwMode="auto">
            <a:xfrm>
              <a:off x="3696" y="1434"/>
              <a:ext cx="240" cy="90"/>
              <a:chOff x="4604" y="2478"/>
              <a:chExt cx="240" cy="90"/>
            </a:xfrm>
          </p:grpSpPr>
          <p:sp>
            <p:nvSpPr>
              <p:cNvPr id="179243" name="Line 43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244" name="Line 44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9249" name="Rectangle 49"/>
            <p:cNvSpPr>
              <a:spLocks noChangeArrowheads="1"/>
            </p:cNvSpPr>
            <p:nvPr/>
          </p:nvSpPr>
          <p:spPr bwMode="auto">
            <a:xfrm>
              <a:off x="4468" y="1918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9258" name="Group 58"/>
            <p:cNvGrpSpPr/>
            <p:nvPr/>
          </p:nvGrpSpPr>
          <p:grpSpPr bwMode="auto">
            <a:xfrm rot="10800000">
              <a:off x="5284" y="1298"/>
              <a:ext cx="90" cy="363"/>
              <a:chOff x="1565" y="2614"/>
              <a:chExt cx="90" cy="486"/>
            </a:xfrm>
          </p:grpSpPr>
          <p:sp>
            <p:nvSpPr>
              <p:cNvPr id="179259" name="Arc 59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260" name="Arc 60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261" name="Arc 61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262" name="Arc 62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219981" y="1539080"/>
          <a:ext cx="551815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95" name="公式" r:id="rId9" imgW="3365500" imgH="660400" progId="Equation.3">
                  <p:embed/>
                </p:oleObj>
              </mc:Choice>
              <mc:Fallback>
                <p:oleObj name="公式" r:id="rId9" imgW="3365500" imgH="660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981" y="1539080"/>
                        <a:ext cx="5518150" cy="10572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电感电压波形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7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79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9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0" grpId="0" bldLvl="0" animBg="1"/>
      <p:bldP spid="179212" grpId="0" autoUpdateAnimBg="0"/>
      <p:bldP spid="179213" grpId="0" autoUpdateAnimBg="0"/>
      <p:bldP spid="179216" grpId="0" bldLvl="0" animBg="1"/>
      <p:bldP spid="179252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 Box 2"/>
          <p:cNvSpPr txBox="1">
            <a:spLocks noChangeArrowheads="1"/>
          </p:cNvSpPr>
          <p:nvPr/>
        </p:nvSpPr>
        <p:spPr bwMode="auto">
          <a:xfrm>
            <a:off x="1561147" y="2776856"/>
            <a:ext cx="65722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kumimoji="1" lang="zh-CN" altLang="en-US">
                <a:latin typeface="Times New Roman" panose="02020603050405020304" pitchFamily="18" charset="0"/>
              </a:rPr>
              <a:t>为极值时，即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时的</a:t>
            </a:r>
            <a:r>
              <a:rPr kumimoji="1" lang="zh-CN" altLang="en-US" b="0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计算如下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kumimoji="1" lang="en-US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0227" name="Object 3"/>
          <p:cNvGraphicFramePr>
            <a:graphicFrameLocks noChangeAspect="1"/>
          </p:cNvGraphicFramePr>
          <p:nvPr/>
        </p:nvGraphicFramePr>
        <p:xfrm>
          <a:off x="1562435" y="3497614"/>
          <a:ext cx="345598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19" name="公式" r:id="rId1" imgW="1778000" imgH="342900" progId="Equation.3">
                  <p:embed/>
                </p:oleObj>
              </mc:Choice>
              <mc:Fallback>
                <p:oleObj name="公式" r:id="rId1" imgW="1778000" imgH="342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435" y="3497614"/>
                        <a:ext cx="3455987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9" name="Text Box 5"/>
          <p:cNvSpPr txBox="1">
            <a:spLocks noChangeArrowheads="1"/>
          </p:cNvSpPr>
          <p:nvPr/>
        </p:nvSpPr>
        <p:spPr bwMode="auto">
          <a:xfrm>
            <a:off x="1345883" y="4577081"/>
            <a:ext cx="52857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dirty="0">
                <a:latin typeface="Times New Roman" panose="02020603050405020304" pitchFamily="18" charset="0"/>
              </a:rPr>
              <a:t>由 </a:t>
            </a:r>
            <a:r>
              <a:rPr kumimoji="1" lang="en-US" altLang="zh-CN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kumimoji="1" lang="en-US" altLang="zh-CN" b="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dirty="0">
                <a:latin typeface="Times New Roman" panose="02020603050405020304" pitchFamily="18" charset="0"/>
              </a:rPr>
              <a:t>可确定 </a:t>
            </a: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b="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dirty="0">
                <a:latin typeface="Times New Roman" panose="02020603050405020304" pitchFamily="18" charset="0"/>
              </a:rPr>
              <a:t>为极小时的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b="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kumimoji="1"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0230" name="Object 6"/>
          <p:cNvGraphicFramePr>
            <a:graphicFrameLocks noChangeAspect="1"/>
          </p:cNvGraphicFramePr>
          <p:nvPr/>
        </p:nvGraphicFramePr>
        <p:xfrm>
          <a:off x="1528145" y="5281652"/>
          <a:ext cx="40354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20" name="公式" r:id="rId3" imgW="1739900" imgH="317500" progId="Equation.3">
                  <p:embed/>
                </p:oleObj>
              </mc:Choice>
              <mc:Fallback>
                <p:oleObj name="公式" r:id="rId3" imgW="1739900" imgH="317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145" y="5281652"/>
                        <a:ext cx="403542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1" name="Object 7"/>
          <p:cNvGraphicFramePr>
            <a:graphicFrameLocks noChangeAspect="1"/>
          </p:cNvGraphicFramePr>
          <p:nvPr/>
        </p:nvGraphicFramePr>
        <p:xfrm>
          <a:off x="9389428" y="5330914"/>
          <a:ext cx="12446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21" name="公式" r:id="rId5" imgW="647700" imgH="317500" progId="Equation.3">
                  <p:embed/>
                </p:oleObj>
              </mc:Choice>
              <mc:Fallback>
                <p:oleObj name="公式" r:id="rId5" imgW="647700" imgH="317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9428" y="5330914"/>
                        <a:ext cx="12446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3" name="Object 9"/>
          <p:cNvGraphicFramePr>
            <a:graphicFrameLocks noChangeAspect="1"/>
          </p:cNvGraphicFramePr>
          <p:nvPr/>
        </p:nvGraphicFramePr>
        <p:xfrm>
          <a:off x="6320440" y="4737011"/>
          <a:ext cx="1760538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22" name="公式" r:id="rId7" imgW="1016000" imgH="863600" progId="Equation.3">
                  <p:embed/>
                </p:oleObj>
              </mc:Choice>
              <mc:Fallback>
                <p:oleObj name="公式" r:id="rId7" imgW="1016000" imgH="863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0440" y="4737011"/>
                        <a:ext cx="1760538" cy="149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4" name="Object 10"/>
          <p:cNvGraphicFramePr>
            <a:graphicFrameLocks noChangeAspect="1"/>
          </p:cNvGraphicFramePr>
          <p:nvPr/>
        </p:nvGraphicFramePr>
        <p:xfrm>
          <a:off x="5544820" y="3353118"/>
          <a:ext cx="1900238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23" name="公式" r:id="rId9" imgW="965200" imgH="673100" progId="Equation.3">
                  <p:embed/>
                </p:oleObj>
              </mc:Choice>
              <mc:Fallback>
                <p:oleObj name="公式" r:id="rId9" imgW="965200" imgH="6731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4820" y="3353118"/>
                        <a:ext cx="1900238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35" name="Line 11"/>
          <p:cNvSpPr>
            <a:spLocks noChangeShapeType="1"/>
          </p:cNvSpPr>
          <p:nvPr/>
        </p:nvSpPr>
        <p:spPr bwMode="auto">
          <a:xfrm>
            <a:off x="8451534" y="5691560"/>
            <a:ext cx="649287" cy="0"/>
          </a:xfrm>
          <a:prstGeom prst="line">
            <a:avLst/>
          </a:prstGeom>
          <a:noFill/>
          <a:ln w="76200">
            <a:solidFill>
              <a:srgbClr val="33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80236" name="Group 1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80237" name="Picture 13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0238" name="Text Box 1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0239" name="Group 1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80240" name="Picture 16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0241" name="Text Box 1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0242" name="Group 18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80243" name="Picture 19" descr="7890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0244" name="Text Box 20">
              <a:hlinkClick r:id="rId1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180245" name="Object 21"/>
          <p:cNvGraphicFramePr>
            <a:graphicFrameLocks noChangeAspect="1"/>
          </p:cNvGraphicFramePr>
          <p:nvPr/>
        </p:nvGraphicFramePr>
        <p:xfrm>
          <a:off x="1708150" y="1480820"/>
          <a:ext cx="5773738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24" name="公式" r:id="rId13" imgW="3365500" imgH="660400" progId="Equation.3">
                  <p:embed/>
                </p:oleObj>
              </mc:Choice>
              <mc:Fallback>
                <p:oleObj name="公式" r:id="rId13" imgW="3365500" imgH="6604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1480820"/>
                        <a:ext cx="5773738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46" name="Object 22"/>
          <p:cNvGraphicFramePr>
            <a:graphicFrameLocks noChangeAspect="1"/>
          </p:cNvGraphicFramePr>
          <p:nvPr/>
        </p:nvGraphicFramePr>
        <p:xfrm>
          <a:off x="8616027" y="3137426"/>
          <a:ext cx="18129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25" name="公式" r:id="rId15" imgW="1054100" imgH="863600" progId="Equation.3">
                  <p:embed/>
                </p:oleObj>
              </mc:Choice>
              <mc:Fallback>
                <p:oleObj name="公式" r:id="rId15" imgW="1054100" imgH="863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6027" y="3137426"/>
                        <a:ext cx="1812925" cy="148907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3399FF"/>
                          </a:gs>
                          <a:gs pos="50000">
                            <a:schemeClr val="bg1"/>
                          </a:gs>
                          <a:gs pos="100000">
                            <a:srgbClr val="3399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极值时间点推导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80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80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8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80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80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80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80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18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6" grpId="0" autoUpdateAnimBg="0" build="p"/>
      <p:bldP spid="180229" grpId="0" autoUpdateAnimBg="0" build="p"/>
      <p:bldP spid="180235" grpId="0" bldLvl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ext Box 2" descr="绿色大理石"/>
          <p:cNvSpPr txBox="1">
            <a:spLocks noChangeArrowheads="1"/>
          </p:cNvSpPr>
          <p:nvPr/>
        </p:nvSpPr>
        <p:spPr bwMode="auto">
          <a:xfrm>
            <a:off x="1130300" y="1769110"/>
            <a:ext cx="2773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1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Tx/>
              <a:buAutoNum type="circleNumDbPlain" startAt="4"/>
            </a:pPr>
            <a:r>
              <a:rPr kumimoji="1" lang="zh-CN" altLang="en-US">
                <a:solidFill>
                  <a:srgbClr val="FF9900"/>
                </a:solidFill>
                <a:latin typeface="Times New Roman" panose="02020603050405020304" pitchFamily="18" charset="0"/>
                <a:ea typeface="楷体_GB2312" pitchFamily="49" charset="-122"/>
              </a:rPr>
              <a:t>能量转换关系</a:t>
            </a:r>
            <a:endParaRPr kumimoji="1" lang="zh-CN" altLang="en-US">
              <a:solidFill>
                <a:srgbClr val="FF99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81266" name="Text Box 18"/>
          <p:cNvSpPr txBox="1">
            <a:spLocks noChangeArrowheads="1"/>
          </p:cNvSpPr>
          <p:nvPr/>
        </p:nvSpPr>
        <p:spPr bwMode="auto">
          <a:xfrm>
            <a:off x="1561784" y="3744918"/>
            <a:ext cx="47390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&lt;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sz="3200" b="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减小</a:t>
            </a:r>
            <a:r>
              <a:rPr kumimoji="1" lang="zh-CN" altLang="en-US" b="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 ，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增加</a:t>
            </a:r>
            <a:r>
              <a:rPr kumimoji="1"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zh-CN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7" name="Text Box 19"/>
          <p:cNvSpPr txBox="1">
            <a:spLocks noChangeArrowheads="1"/>
          </p:cNvSpPr>
          <p:nvPr/>
        </p:nvSpPr>
        <p:spPr bwMode="auto">
          <a:xfrm>
            <a:off x="6600841" y="3721107"/>
            <a:ext cx="40328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&gt;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>
                <a:latin typeface="Times New Roman" panose="02020603050405020304" pitchFamily="18" charset="0"/>
              </a:rPr>
              <a:t>减小</a:t>
            </a:r>
            <a:r>
              <a:rPr kumimoji="1" lang="zh-CN" altLang="en-US" b="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 ，</a:t>
            </a:r>
            <a:r>
              <a:rPr kumimoji="1" lang="en-US" altLang="zh-CN" sz="32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减小</a:t>
            </a:r>
            <a:r>
              <a:rPr kumimoji="1"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zh-CN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1270" name="Group 22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81271" name="Picture 23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1272" name="Text Box 24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1273" name="Group 25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81274" name="Picture 26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1275" name="Text Box 27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81316" name="AutoShape 68"/>
          <p:cNvSpPr>
            <a:spLocks noChangeArrowheads="1"/>
          </p:cNvSpPr>
          <p:nvPr/>
        </p:nvSpPr>
        <p:spPr bwMode="auto">
          <a:xfrm rot="10800000">
            <a:off x="8543625" y="5016500"/>
            <a:ext cx="720725" cy="503238"/>
          </a:xfrm>
          <a:custGeom>
            <a:avLst/>
            <a:gdLst>
              <a:gd name="G0" fmla="+- 10990 0 0"/>
              <a:gd name="G1" fmla="+- 17270 0 0"/>
              <a:gd name="G2" fmla="+- 6405 0 0"/>
              <a:gd name="G3" fmla="*/ 10990 1 2"/>
              <a:gd name="G4" fmla="+- G3 10800 0"/>
              <a:gd name="G5" fmla="+- 21600 10990 17270"/>
              <a:gd name="G6" fmla="+- 17270 6405 0"/>
              <a:gd name="G7" fmla="*/ G6 1 2"/>
              <a:gd name="G8" fmla="*/ 1727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7270 1 2"/>
              <a:gd name="G15" fmla="+- G5 0 G4"/>
              <a:gd name="G16" fmla="+- G0 0 G4"/>
              <a:gd name="G17" fmla="*/ G2 G15 G16"/>
              <a:gd name="T0" fmla="*/ 16295 w 21600"/>
              <a:gd name="T1" fmla="*/ 0 h 21600"/>
              <a:gd name="T2" fmla="*/ 10990 w 21600"/>
              <a:gd name="T3" fmla="*/ 6405 h 21600"/>
              <a:gd name="T4" fmla="*/ 0 w 21600"/>
              <a:gd name="T5" fmla="*/ 20381 h 21600"/>
              <a:gd name="T6" fmla="*/ 8635 w 21600"/>
              <a:gd name="T7" fmla="*/ 21600 h 21600"/>
              <a:gd name="T8" fmla="*/ 17270 w 21600"/>
              <a:gd name="T9" fmla="*/ 14806 h 21600"/>
              <a:gd name="T10" fmla="*/ 21600 w 21600"/>
              <a:gd name="T11" fmla="*/ 6405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95" y="0"/>
                </a:moveTo>
                <a:lnTo>
                  <a:pt x="10990" y="6405"/>
                </a:lnTo>
                <a:lnTo>
                  <a:pt x="15320" y="6405"/>
                </a:lnTo>
                <a:lnTo>
                  <a:pt x="15320" y="19161"/>
                </a:lnTo>
                <a:lnTo>
                  <a:pt x="0" y="19161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1317" name="AutoShape 69"/>
          <p:cNvSpPr>
            <a:spLocks noChangeArrowheads="1"/>
          </p:cNvSpPr>
          <p:nvPr/>
        </p:nvSpPr>
        <p:spPr bwMode="auto">
          <a:xfrm flipV="1">
            <a:off x="7822900" y="5016500"/>
            <a:ext cx="720725" cy="503238"/>
          </a:xfrm>
          <a:custGeom>
            <a:avLst/>
            <a:gdLst>
              <a:gd name="G0" fmla="+- 10990 0 0"/>
              <a:gd name="G1" fmla="+- 17270 0 0"/>
              <a:gd name="G2" fmla="+- 6405 0 0"/>
              <a:gd name="G3" fmla="*/ 10990 1 2"/>
              <a:gd name="G4" fmla="+- G3 10800 0"/>
              <a:gd name="G5" fmla="+- 21600 10990 17270"/>
              <a:gd name="G6" fmla="+- 17270 6405 0"/>
              <a:gd name="G7" fmla="*/ G6 1 2"/>
              <a:gd name="G8" fmla="*/ 1727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7270 1 2"/>
              <a:gd name="G15" fmla="+- G5 0 G4"/>
              <a:gd name="G16" fmla="+- G0 0 G4"/>
              <a:gd name="G17" fmla="*/ G2 G15 G16"/>
              <a:gd name="T0" fmla="*/ 16295 w 21600"/>
              <a:gd name="T1" fmla="*/ 0 h 21600"/>
              <a:gd name="T2" fmla="*/ 10990 w 21600"/>
              <a:gd name="T3" fmla="*/ 6405 h 21600"/>
              <a:gd name="T4" fmla="*/ 0 w 21600"/>
              <a:gd name="T5" fmla="*/ 20381 h 21600"/>
              <a:gd name="T6" fmla="*/ 8635 w 21600"/>
              <a:gd name="T7" fmla="*/ 21600 h 21600"/>
              <a:gd name="T8" fmla="*/ 17270 w 21600"/>
              <a:gd name="T9" fmla="*/ 14806 h 21600"/>
              <a:gd name="T10" fmla="*/ 21600 w 21600"/>
              <a:gd name="T11" fmla="*/ 6405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95" y="0"/>
                </a:moveTo>
                <a:lnTo>
                  <a:pt x="10990" y="6405"/>
                </a:lnTo>
                <a:lnTo>
                  <a:pt x="15320" y="6405"/>
                </a:lnTo>
                <a:lnTo>
                  <a:pt x="15320" y="19161"/>
                </a:lnTo>
                <a:lnTo>
                  <a:pt x="0" y="19161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1318" name="AutoShape 70"/>
          <p:cNvSpPr>
            <a:spLocks noChangeArrowheads="1"/>
          </p:cNvSpPr>
          <p:nvPr/>
        </p:nvSpPr>
        <p:spPr bwMode="auto">
          <a:xfrm flipV="1">
            <a:off x="3503930" y="5160997"/>
            <a:ext cx="720725" cy="503237"/>
          </a:xfrm>
          <a:custGeom>
            <a:avLst/>
            <a:gdLst>
              <a:gd name="G0" fmla="+- 10847 0 0"/>
              <a:gd name="G1" fmla="+- 17270 0 0"/>
              <a:gd name="G2" fmla="+- 6405 0 0"/>
              <a:gd name="G3" fmla="*/ 10847 1 2"/>
              <a:gd name="G4" fmla="+- G3 10800 0"/>
              <a:gd name="G5" fmla="+- 21600 10847 17270"/>
              <a:gd name="G6" fmla="+- 17270 6405 0"/>
              <a:gd name="G7" fmla="*/ G6 1 2"/>
              <a:gd name="G8" fmla="*/ 1727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7270 1 2"/>
              <a:gd name="G15" fmla="+- G5 0 G4"/>
              <a:gd name="G16" fmla="+- G0 0 G4"/>
              <a:gd name="G17" fmla="*/ G2 G15 G16"/>
              <a:gd name="T0" fmla="*/ 16224 w 21600"/>
              <a:gd name="T1" fmla="*/ 0 h 21600"/>
              <a:gd name="T2" fmla="*/ 10847 w 21600"/>
              <a:gd name="T3" fmla="*/ 6405 h 21600"/>
              <a:gd name="T4" fmla="*/ 0 w 21600"/>
              <a:gd name="T5" fmla="*/ 20292 h 21600"/>
              <a:gd name="T6" fmla="*/ 8635 w 21600"/>
              <a:gd name="T7" fmla="*/ 21600 h 21600"/>
              <a:gd name="T8" fmla="*/ 17270 w 21600"/>
              <a:gd name="T9" fmla="*/ 14806 h 21600"/>
              <a:gd name="T10" fmla="*/ 21600 w 21600"/>
              <a:gd name="T11" fmla="*/ 6405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24" y="0"/>
                </a:moveTo>
                <a:lnTo>
                  <a:pt x="10847" y="6405"/>
                </a:lnTo>
                <a:lnTo>
                  <a:pt x="15177" y="6405"/>
                </a:lnTo>
                <a:lnTo>
                  <a:pt x="15177" y="18982"/>
                </a:lnTo>
                <a:lnTo>
                  <a:pt x="0" y="18982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1319" name="AutoShape 71"/>
          <p:cNvSpPr>
            <a:spLocks noChangeArrowheads="1"/>
          </p:cNvSpPr>
          <p:nvPr/>
        </p:nvSpPr>
        <p:spPr bwMode="auto">
          <a:xfrm>
            <a:off x="3434080" y="4946650"/>
            <a:ext cx="1150938" cy="141288"/>
          </a:xfrm>
          <a:prstGeom prst="rightArrow">
            <a:avLst>
              <a:gd name="adj1" fmla="val 50000"/>
              <a:gd name="adj2" fmla="val 203651"/>
            </a:avLst>
          </a:prstGeom>
          <a:solidFill>
            <a:srgbClr val="00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1324" name="Group 76"/>
          <p:cNvGrpSpPr/>
          <p:nvPr/>
        </p:nvGrpSpPr>
        <p:grpSpPr bwMode="auto">
          <a:xfrm>
            <a:off x="4585343" y="1630998"/>
            <a:ext cx="5903929" cy="2130425"/>
            <a:chOff x="1838" y="711"/>
            <a:chExt cx="3719" cy="1342"/>
          </a:xfrm>
        </p:grpSpPr>
        <p:grpSp>
          <p:nvGrpSpPr>
            <p:cNvPr id="181253" name="Group 5"/>
            <p:cNvGrpSpPr/>
            <p:nvPr/>
          </p:nvGrpSpPr>
          <p:grpSpPr bwMode="auto">
            <a:xfrm>
              <a:off x="1838" y="711"/>
              <a:ext cx="3719" cy="1288"/>
              <a:chOff x="946" y="373"/>
              <a:chExt cx="3719" cy="1288"/>
            </a:xfrm>
          </p:grpSpPr>
          <p:sp>
            <p:nvSpPr>
              <p:cNvPr id="181254" name="Line 6"/>
              <p:cNvSpPr>
                <a:spLocks noChangeShapeType="1"/>
              </p:cNvSpPr>
              <p:nvPr/>
            </p:nvSpPr>
            <p:spPr bwMode="auto">
              <a:xfrm>
                <a:off x="1091" y="1188"/>
                <a:ext cx="3372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55" name="Line 7"/>
              <p:cNvSpPr>
                <a:spLocks noChangeShapeType="1"/>
              </p:cNvSpPr>
              <p:nvPr/>
            </p:nvSpPr>
            <p:spPr bwMode="auto">
              <a:xfrm>
                <a:off x="1323" y="414"/>
                <a:ext cx="0" cy="1247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56" name="Text Box 8"/>
              <p:cNvSpPr txBox="1">
                <a:spLocks noChangeArrowheads="1"/>
              </p:cNvSpPr>
              <p:nvPr/>
            </p:nvSpPr>
            <p:spPr bwMode="auto">
              <a:xfrm>
                <a:off x="4487" y="1182"/>
                <a:ext cx="178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1257" name="Freeform 9"/>
              <p:cNvSpPr/>
              <p:nvPr/>
            </p:nvSpPr>
            <p:spPr bwMode="auto">
              <a:xfrm>
                <a:off x="1323" y="555"/>
                <a:ext cx="2687" cy="560"/>
              </a:xfrm>
              <a:custGeom>
                <a:avLst/>
                <a:gdLst>
                  <a:gd name="T0" fmla="*/ 0 w 2602"/>
                  <a:gd name="T1" fmla="*/ 8 h 517"/>
                  <a:gd name="T2" fmla="*/ 125 w 2602"/>
                  <a:gd name="T3" fmla="*/ 8 h 517"/>
                  <a:gd name="T4" fmla="*/ 279 w 2602"/>
                  <a:gd name="T5" fmla="*/ 56 h 517"/>
                  <a:gd name="T6" fmla="*/ 634 w 2602"/>
                  <a:gd name="T7" fmla="*/ 181 h 517"/>
                  <a:gd name="T8" fmla="*/ 711 w 2602"/>
                  <a:gd name="T9" fmla="*/ 210 h 517"/>
                  <a:gd name="T10" fmla="*/ 903 w 2602"/>
                  <a:gd name="T11" fmla="*/ 267 h 517"/>
                  <a:gd name="T12" fmla="*/ 1152 w 2602"/>
                  <a:gd name="T13" fmla="*/ 325 h 517"/>
                  <a:gd name="T14" fmla="*/ 1939 w 2602"/>
                  <a:gd name="T15" fmla="*/ 450 h 517"/>
                  <a:gd name="T16" fmla="*/ 2602 w 2602"/>
                  <a:gd name="T17" fmla="*/ 51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02" h="517">
                    <a:moveTo>
                      <a:pt x="0" y="8"/>
                    </a:moveTo>
                    <a:cubicBezTo>
                      <a:pt x="39" y="4"/>
                      <a:pt x="79" y="0"/>
                      <a:pt x="125" y="8"/>
                    </a:cubicBezTo>
                    <a:cubicBezTo>
                      <a:pt x="171" y="16"/>
                      <a:pt x="194" y="27"/>
                      <a:pt x="279" y="56"/>
                    </a:cubicBezTo>
                    <a:cubicBezTo>
                      <a:pt x="364" y="85"/>
                      <a:pt x="562" y="155"/>
                      <a:pt x="634" y="181"/>
                    </a:cubicBezTo>
                    <a:cubicBezTo>
                      <a:pt x="706" y="207"/>
                      <a:pt x="666" y="196"/>
                      <a:pt x="711" y="210"/>
                    </a:cubicBezTo>
                    <a:cubicBezTo>
                      <a:pt x="756" y="224"/>
                      <a:pt x="830" y="248"/>
                      <a:pt x="903" y="267"/>
                    </a:cubicBezTo>
                    <a:cubicBezTo>
                      <a:pt x="976" y="286"/>
                      <a:pt x="979" y="294"/>
                      <a:pt x="1152" y="325"/>
                    </a:cubicBezTo>
                    <a:cubicBezTo>
                      <a:pt x="1325" y="356"/>
                      <a:pt x="1697" y="418"/>
                      <a:pt x="1939" y="450"/>
                    </a:cubicBezTo>
                    <a:cubicBezTo>
                      <a:pt x="2181" y="482"/>
                      <a:pt x="2492" y="506"/>
                      <a:pt x="2602" y="517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58" name="Text Box 10"/>
              <p:cNvSpPr txBox="1">
                <a:spLocks noChangeArrowheads="1"/>
              </p:cNvSpPr>
              <p:nvPr/>
            </p:nvSpPr>
            <p:spPr bwMode="auto">
              <a:xfrm>
                <a:off x="946" y="373"/>
                <a:ext cx="350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1259" name="Text Box 11"/>
              <p:cNvSpPr txBox="1">
                <a:spLocks noChangeArrowheads="1"/>
              </p:cNvSpPr>
              <p:nvPr/>
            </p:nvSpPr>
            <p:spPr bwMode="auto">
              <a:xfrm>
                <a:off x="1826" y="420"/>
                <a:ext cx="324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1260" name="Freeform 12"/>
            <p:cNvSpPr/>
            <p:nvPr/>
          </p:nvSpPr>
          <p:spPr bwMode="auto">
            <a:xfrm>
              <a:off x="2215" y="1232"/>
              <a:ext cx="2222" cy="275"/>
            </a:xfrm>
            <a:custGeom>
              <a:avLst/>
              <a:gdLst>
                <a:gd name="T0" fmla="*/ 0 w 2151"/>
                <a:gd name="T1" fmla="*/ 254 h 254"/>
                <a:gd name="T2" fmla="*/ 125 w 2151"/>
                <a:gd name="T3" fmla="*/ 101 h 254"/>
                <a:gd name="T4" fmla="*/ 336 w 2151"/>
                <a:gd name="T5" fmla="*/ 5 h 254"/>
                <a:gd name="T6" fmla="*/ 576 w 2151"/>
                <a:gd name="T7" fmla="*/ 72 h 254"/>
                <a:gd name="T8" fmla="*/ 951 w 2151"/>
                <a:gd name="T9" fmla="*/ 158 h 254"/>
                <a:gd name="T10" fmla="*/ 1316 w 2151"/>
                <a:gd name="T11" fmla="*/ 197 h 254"/>
                <a:gd name="T12" fmla="*/ 1661 w 2151"/>
                <a:gd name="T13" fmla="*/ 225 h 254"/>
                <a:gd name="T14" fmla="*/ 2151 w 2151"/>
                <a:gd name="T15" fmla="*/ 2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1" h="254">
                  <a:moveTo>
                    <a:pt x="0" y="254"/>
                  </a:moveTo>
                  <a:cubicBezTo>
                    <a:pt x="21" y="229"/>
                    <a:pt x="69" y="142"/>
                    <a:pt x="125" y="101"/>
                  </a:cubicBezTo>
                  <a:cubicBezTo>
                    <a:pt x="181" y="60"/>
                    <a:pt x="261" y="10"/>
                    <a:pt x="336" y="5"/>
                  </a:cubicBezTo>
                  <a:cubicBezTo>
                    <a:pt x="411" y="0"/>
                    <a:pt x="474" y="47"/>
                    <a:pt x="576" y="72"/>
                  </a:cubicBezTo>
                  <a:cubicBezTo>
                    <a:pt x="678" y="97"/>
                    <a:pt x="828" y="137"/>
                    <a:pt x="951" y="158"/>
                  </a:cubicBezTo>
                  <a:cubicBezTo>
                    <a:pt x="1074" y="179"/>
                    <a:pt x="1198" y="186"/>
                    <a:pt x="1316" y="197"/>
                  </a:cubicBezTo>
                  <a:cubicBezTo>
                    <a:pt x="1434" y="208"/>
                    <a:pt x="1522" y="217"/>
                    <a:pt x="1661" y="225"/>
                  </a:cubicBezTo>
                  <a:cubicBezTo>
                    <a:pt x="1800" y="233"/>
                    <a:pt x="2049" y="241"/>
                    <a:pt x="2151" y="245"/>
                  </a:cubicBezTo>
                </a:path>
              </a:pathLst>
            </a:custGeom>
            <a:noFill/>
            <a:ln w="28575" cmpd="sng">
              <a:solidFill>
                <a:srgbClr val="00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1" name="Freeform 13"/>
            <p:cNvSpPr/>
            <p:nvPr/>
          </p:nvSpPr>
          <p:spPr bwMode="auto">
            <a:xfrm>
              <a:off x="2215" y="922"/>
              <a:ext cx="2300" cy="1126"/>
            </a:xfrm>
            <a:custGeom>
              <a:avLst/>
              <a:gdLst>
                <a:gd name="T0" fmla="*/ 0 w 2227"/>
                <a:gd name="T1" fmla="*/ 0 h 1039"/>
                <a:gd name="T2" fmla="*/ 201 w 2227"/>
                <a:gd name="T3" fmla="*/ 327 h 1039"/>
                <a:gd name="T4" fmla="*/ 480 w 2227"/>
                <a:gd name="T5" fmla="*/ 711 h 1039"/>
                <a:gd name="T6" fmla="*/ 758 w 2227"/>
                <a:gd name="T7" fmla="*/ 999 h 1039"/>
                <a:gd name="T8" fmla="*/ 979 w 2227"/>
                <a:gd name="T9" fmla="*/ 951 h 1039"/>
                <a:gd name="T10" fmla="*/ 1238 w 2227"/>
                <a:gd name="T11" fmla="*/ 768 h 1039"/>
                <a:gd name="T12" fmla="*/ 1613 w 2227"/>
                <a:gd name="T13" fmla="*/ 663 h 1039"/>
                <a:gd name="T14" fmla="*/ 2227 w 2227"/>
                <a:gd name="T15" fmla="*/ 595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7" h="1039">
                  <a:moveTo>
                    <a:pt x="0" y="0"/>
                  </a:moveTo>
                  <a:cubicBezTo>
                    <a:pt x="34" y="55"/>
                    <a:pt x="121" y="209"/>
                    <a:pt x="201" y="327"/>
                  </a:cubicBezTo>
                  <a:cubicBezTo>
                    <a:pt x="281" y="445"/>
                    <a:pt x="387" y="599"/>
                    <a:pt x="480" y="711"/>
                  </a:cubicBezTo>
                  <a:cubicBezTo>
                    <a:pt x="573" y="823"/>
                    <a:pt x="675" y="959"/>
                    <a:pt x="758" y="999"/>
                  </a:cubicBezTo>
                  <a:cubicBezTo>
                    <a:pt x="841" y="1039"/>
                    <a:pt x="899" y="989"/>
                    <a:pt x="979" y="951"/>
                  </a:cubicBezTo>
                  <a:cubicBezTo>
                    <a:pt x="1059" y="913"/>
                    <a:pt x="1132" y="816"/>
                    <a:pt x="1238" y="768"/>
                  </a:cubicBezTo>
                  <a:cubicBezTo>
                    <a:pt x="1344" y="720"/>
                    <a:pt x="1448" y="692"/>
                    <a:pt x="1613" y="663"/>
                  </a:cubicBezTo>
                  <a:cubicBezTo>
                    <a:pt x="1778" y="634"/>
                    <a:pt x="2125" y="606"/>
                    <a:pt x="2227" y="595"/>
                  </a:cubicBezTo>
                </a:path>
              </a:pathLst>
            </a:custGeom>
            <a:noFill/>
            <a:ln w="28575" cmpd="sng">
              <a:solidFill>
                <a:srgbClr val="66FF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2" name="Text Box 14"/>
            <p:cNvSpPr txBox="1">
              <a:spLocks noChangeArrowheads="1"/>
            </p:cNvSpPr>
            <p:nvPr/>
          </p:nvSpPr>
          <p:spPr bwMode="auto">
            <a:xfrm>
              <a:off x="2404" y="1440"/>
              <a:ext cx="291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63" name="Text Box 15"/>
            <p:cNvSpPr txBox="1">
              <a:spLocks noChangeArrowheads="1"/>
            </p:cNvSpPr>
            <p:nvPr/>
          </p:nvSpPr>
          <p:spPr bwMode="auto">
            <a:xfrm>
              <a:off x="2893" y="1475"/>
              <a:ext cx="403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64" name="Text Box 16"/>
            <p:cNvSpPr txBox="1">
              <a:spLocks noChangeArrowheads="1"/>
            </p:cNvSpPr>
            <p:nvPr/>
          </p:nvSpPr>
          <p:spPr bwMode="auto">
            <a:xfrm>
              <a:off x="3518" y="1638"/>
              <a:ext cx="30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65" name="Text Box 17"/>
            <p:cNvSpPr txBox="1">
              <a:spLocks noChangeArrowheads="1"/>
            </p:cNvSpPr>
            <p:nvPr/>
          </p:nvSpPr>
          <p:spPr bwMode="auto">
            <a:xfrm>
              <a:off x="2653" y="981"/>
              <a:ext cx="372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68" name="Line 20"/>
            <p:cNvSpPr>
              <a:spLocks noChangeShapeType="1"/>
            </p:cNvSpPr>
            <p:nvPr/>
          </p:nvSpPr>
          <p:spPr bwMode="auto">
            <a:xfrm flipV="1">
              <a:off x="2606" y="1237"/>
              <a:ext cx="0" cy="2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9" name="Line 21"/>
            <p:cNvSpPr>
              <a:spLocks noChangeShapeType="1"/>
            </p:cNvSpPr>
            <p:nvPr/>
          </p:nvSpPr>
          <p:spPr bwMode="auto">
            <a:xfrm>
              <a:off x="3038" y="1525"/>
              <a:ext cx="0" cy="52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20" name="Text Box 72"/>
            <p:cNvSpPr txBox="1">
              <a:spLocks noChangeArrowheads="1"/>
            </p:cNvSpPr>
            <p:nvPr/>
          </p:nvSpPr>
          <p:spPr bwMode="auto">
            <a:xfrm>
              <a:off x="1974" y="1525"/>
              <a:ext cx="22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CC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  <a:endParaRPr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181321" name="Group 73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81322" name="Picture 74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1323" name="Text Box 75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1330" name="Group 82"/>
          <p:cNvGrpSpPr/>
          <p:nvPr/>
        </p:nvGrpSpPr>
        <p:grpSpPr bwMode="auto">
          <a:xfrm>
            <a:off x="2280936" y="4508534"/>
            <a:ext cx="3094038" cy="2068513"/>
            <a:chOff x="748" y="2840"/>
            <a:chExt cx="1949" cy="1303"/>
          </a:xfrm>
        </p:grpSpPr>
        <p:sp>
          <p:nvSpPr>
            <p:cNvPr id="181251" name="Text Box 3"/>
            <p:cNvSpPr txBox="1">
              <a:spLocks noChangeArrowheads="1"/>
            </p:cNvSpPr>
            <p:nvPr/>
          </p:nvSpPr>
          <p:spPr bwMode="auto">
            <a:xfrm>
              <a:off x="902" y="3853"/>
              <a:ext cx="195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kumimoji="1" lang="zh-CN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97" name="Line 49"/>
            <p:cNvSpPr>
              <a:spLocks noChangeShapeType="1"/>
            </p:cNvSpPr>
            <p:nvPr/>
          </p:nvSpPr>
          <p:spPr bwMode="auto">
            <a:xfrm>
              <a:off x="2381" y="2840"/>
              <a:ext cx="0" cy="31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298" name="Line 50"/>
            <p:cNvSpPr>
              <a:spLocks noChangeShapeType="1"/>
            </p:cNvSpPr>
            <p:nvPr/>
          </p:nvSpPr>
          <p:spPr bwMode="auto">
            <a:xfrm>
              <a:off x="2381" y="3521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299" name="Line 51"/>
            <p:cNvSpPr>
              <a:spLocks noChangeShapeType="1"/>
            </p:cNvSpPr>
            <p:nvPr/>
          </p:nvSpPr>
          <p:spPr bwMode="auto">
            <a:xfrm>
              <a:off x="929" y="3793"/>
              <a:ext cx="14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00" name="Line 52"/>
            <p:cNvSpPr>
              <a:spLocks noChangeShapeType="1"/>
            </p:cNvSpPr>
            <p:nvPr/>
          </p:nvSpPr>
          <p:spPr bwMode="auto">
            <a:xfrm>
              <a:off x="929" y="2840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01" name="Line 53"/>
            <p:cNvSpPr>
              <a:spLocks noChangeShapeType="1"/>
            </p:cNvSpPr>
            <p:nvPr/>
          </p:nvSpPr>
          <p:spPr bwMode="auto">
            <a:xfrm flipH="1">
              <a:off x="929" y="3339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302" name="Rectangle 54"/>
            <p:cNvSpPr>
              <a:spLocks noChangeArrowheads="1"/>
            </p:cNvSpPr>
            <p:nvPr/>
          </p:nvSpPr>
          <p:spPr bwMode="auto">
            <a:xfrm>
              <a:off x="1654" y="3838"/>
              <a:ext cx="34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3" name="Rectangle 55"/>
            <p:cNvSpPr>
              <a:spLocks noChangeArrowheads="1"/>
            </p:cNvSpPr>
            <p:nvPr/>
          </p:nvSpPr>
          <p:spPr bwMode="auto">
            <a:xfrm>
              <a:off x="2573" y="3249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4" name="Rectangle 56"/>
            <p:cNvSpPr>
              <a:spLocks noChangeArrowheads="1"/>
            </p:cNvSpPr>
            <p:nvPr/>
          </p:nvSpPr>
          <p:spPr bwMode="auto">
            <a:xfrm>
              <a:off x="1111" y="3158"/>
              <a:ext cx="31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5" name="Rectangle 57"/>
            <p:cNvSpPr>
              <a:spLocks noChangeArrowheads="1"/>
            </p:cNvSpPr>
            <p:nvPr/>
          </p:nvSpPr>
          <p:spPr bwMode="auto">
            <a:xfrm>
              <a:off x="748" y="2931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306" name="Rectangle 58"/>
            <p:cNvSpPr>
              <a:spLocks noChangeArrowheads="1"/>
            </p:cNvSpPr>
            <p:nvPr/>
          </p:nvSpPr>
          <p:spPr bwMode="auto">
            <a:xfrm>
              <a:off x="748" y="3385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1307" name="Line 59"/>
            <p:cNvSpPr>
              <a:spLocks noChangeShapeType="1"/>
            </p:cNvSpPr>
            <p:nvPr/>
          </p:nvSpPr>
          <p:spPr bwMode="auto">
            <a:xfrm>
              <a:off x="929" y="2840"/>
              <a:ext cx="145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1308" name="Group 60"/>
            <p:cNvGrpSpPr/>
            <p:nvPr/>
          </p:nvGrpSpPr>
          <p:grpSpPr bwMode="auto">
            <a:xfrm>
              <a:off x="793" y="3248"/>
              <a:ext cx="240" cy="90"/>
              <a:chOff x="4604" y="2478"/>
              <a:chExt cx="240" cy="90"/>
            </a:xfrm>
          </p:grpSpPr>
          <p:sp>
            <p:nvSpPr>
              <p:cNvPr id="181309" name="Line 61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310" name="Line 62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1315" name="Rectangle 67"/>
            <p:cNvSpPr>
              <a:spLocks noChangeArrowheads="1"/>
            </p:cNvSpPr>
            <p:nvPr/>
          </p:nvSpPr>
          <p:spPr bwMode="auto">
            <a:xfrm>
              <a:off x="1565" y="3702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1325" name="Group 77"/>
            <p:cNvGrpSpPr/>
            <p:nvPr/>
          </p:nvGrpSpPr>
          <p:grpSpPr bwMode="auto">
            <a:xfrm rot="10800000">
              <a:off x="2382" y="3158"/>
              <a:ext cx="90" cy="363"/>
              <a:chOff x="1565" y="2614"/>
              <a:chExt cx="90" cy="486"/>
            </a:xfrm>
          </p:grpSpPr>
          <p:sp>
            <p:nvSpPr>
              <p:cNvPr id="181326" name="Arc 78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327" name="Arc 79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328" name="Arc 80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329" name="Arc 81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1336" name="Group 88"/>
          <p:cNvGrpSpPr/>
          <p:nvPr/>
        </p:nvGrpSpPr>
        <p:grpSpPr bwMode="auto">
          <a:xfrm>
            <a:off x="6959300" y="4440238"/>
            <a:ext cx="3094038" cy="2014537"/>
            <a:chOff x="3243" y="2797"/>
            <a:chExt cx="1949" cy="1269"/>
          </a:xfrm>
        </p:grpSpPr>
        <p:sp>
          <p:nvSpPr>
            <p:cNvPr id="181277" name="Line 29"/>
            <p:cNvSpPr>
              <a:spLocks noChangeShapeType="1"/>
            </p:cNvSpPr>
            <p:nvPr/>
          </p:nvSpPr>
          <p:spPr bwMode="auto">
            <a:xfrm>
              <a:off x="4876" y="2797"/>
              <a:ext cx="0" cy="31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278" name="Line 30"/>
            <p:cNvSpPr>
              <a:spLocks noChangeShapeType="1"/>
            </p:cNvSpPr>
            <p:nvPr/>
          </p:nvSpPr>
          <p:spPr bwMode="auto">
            <a:xfrm>
              <a:off x="4876" y="3475"/>
              <a:ext cx="0" cy="27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279" name="Line 31"/>
            <p:cNvSpPr>
              <a:spLocks noChangeShapeType="1"/>
            </p:cNvSpPr>
            <p:nvPr/>
          </p:nvSpPr>
          <p:spPr bwMode="auto">
            <a:xfrm>
              <a:off x="3424" y="3750"/>
              <a:ext cx="14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280" name="Line 32"/>
            <p:cNvSpPr>
              <a:spLocks noChangeShapeType="1"/>
            </p:cNvSpPr>
            <p:nvPr/>
          </p:nvSpPr>
          <p:spPr bwMode="auto">
            <a:xfrm>
              <a:off x="3424" y="2797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281" name="Line 33"/>
            <p:cNvSpPr>
              <a:spLocks noChangeShapeType="1"/>
            </p:cNvSpPr>
            <p:nvPr/>
          </p:nvSpPr>
          <p:spPr bwMode="auto">
            <a:xfrm flipH="1">
              <a:off x="3424" y="3296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282" name="Rectangle 34"/>
            <p:cNvSpPr>
              <a:spLocks noChangeArrowheads="1"/>
            </p:cNvSpPr>
            <p:nvPr/>
          </p:nvSpPr>
          <p:spPr bwMode="auto">
            <a:xfrm>
              <a:off x="4149" y="3795"/>
              <a:ext cx="34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83" name="Rectangle 35"/>
            <p:cNvSpPr>
              <a:spLocks noChangeArrowheads="1"/>
            </p:cNvSpPr>
            <p:nvPr/>
          </p:nvSpPr>
          <p:spPr bwMode="auto">
            <a:xfrm>
              <a:off x="5068" y="3206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84" name="Rectangle 36"/>
            <p:cNvSpPr>
              <a:spLocks noChangeArrowheads="1"/>
            </p:cNvSpPr>
            <p:nvPr/>
          </p:nvSpPr>
          <p:spPr bwMode="auto">
            <a:xfrm>
              <a:off x="3606" y="3115"/>
              <a:ext cx="31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85" name="Rectangle 37"/>
            <p:cNvSpPr>
              <a:spLocks noChangeArrowheads="1"/>
            </p:cNvSpPr>
            <p:nvPr/>
          </p:nvSpPr>
          <p:spPr bwMode="auto">
            <a:xfrm>
              <a:off x="3243" y="2888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1286" name="Rectangle 38"/>
            <p:cNvSpPr>
              <a:spLocks noChangeArrowheads="1"/>
            </p:cNvSpPr>
            <p:nvPr/>
          </p:nvSpPr>
          <p:spPr bwMode="auto">
            <a:xfrm>
              <a:off x="3243" y="3342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1287" name="Line 39"/>
            <p:cNvSpPr>
              <a:spLocks noChangeShapeType="1"/>
            </p:cNvSpPr>
            <p:nvPr/>
          </p:nvSpPr>
          <p:spPr bwMode="auto">
            <a:xfrm>
              <a:off x="3424" y="2797"/>
              <a:ext cx="145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1288" name="Group 40"/>
            <p:cNvGrpSpPr/>
            <p:nvPr/>
          </p:nvGrpSpPr>
          <p:grpSpPr bwMode="auto">
            <a:xfrm>
              <a:off x="3288" y="3205"/>
              <a:ext cx="240" cy="90"/>
              <a:chOff x="4604" y="2478"/>
              <a:chExt cx="240" cy="90"/>
            </a:xfrm>
          </p:grpSpPr>
          <p:sp>
            <p:nvSpPr>
              <p:cNvPr id="181289" name="Line 41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290" name="Line 42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1295" name="Rectangle 47"/>
            <p:cNvSpPr>
              <a:spLocks noChangeArrowheads="1"/>
            </p:cNvSpPr>
            <p:nvPr/>
          </p:nvSpPr>
          <p:spPr bwMode="auto">
            <a:xfrm>
              <a:off x="4060" y="365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1331" name="Group 83"/>
            <p:cNvGrpSpPr/>
            <p:nvPr/>
          </p:nvGrpSpPr>
          <p:grpSpPr bwMode="auto">
            <a:xfrm rot="10800000">
              <a:off x="4876" y="3113"/>
              <a:ext cx="90" cy="363"/>
              <a:chOff x="1565" y="2614"/>
              <a:chExt cx="90" cy="486"/>
            </a:xfrm>
          </p:grpSpPr>
          <p:sp>
            <p:nvSpPr>
              <p:cNvPr id="181332" name="Arc 84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333" name="Arc 85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334" name="Arc 86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1335" name="Arc 87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8559818" y="192913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非振荡放电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能量转换关系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8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8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0" grpId="0"/>
      <p:bldP spid="181266" grpId="0" autoUpdateAnimBg="0" build="p"/>
      <p:bldP spid="181267" grpId="0" autoUpdateAnimBg="0" build="p"/>
      <p:bldP spid="181316" grpId="0" bldLvl="0" animBg="1"/>
      <p:bldP spid="181317" grpId="0" bldLvl="0" animBg="1"/>
      <p:bldP spid="181318" grpId="0" bldLvl="0" animBg="1"/>
      <p:bldP spid="181319" grpId="0" bldLvl="0" animBg="1"/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74" name="Object 2"/>
          <p:cNvGraphicFramePr>
            <a:graphicFrameLocks noChangeAspect="1"/>
          </p:cNvGraphicFramePr>
          <p:nvPr/>
        </p:nvGraphicFramePr>
        <p:xfrm>
          <a:off x="771860" y="1553210"/>
          <a:ext cx="2643187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93" name="公式" r:id="rId1" imgW="1574800" imgH="660400" progId="Equation.3">
                  <p:embed/>
                </p:oleObj>
              </mc:Choice>
              <mc:Fallback>
                <p:oleObj name="公式" r:id="rId1" imgW="1574800" imgH="660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860" y="1553210"/>
                        <a:ext cx="2643187" cy="110648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5" name="Object 3"/>
          <p:cNvGraphicFramePr>
            <a:graphicFrameLocks noChangeAspect="1"/>
          </p:cNvGraphicFramePr>
          <p:nvPr/>
        </p:nvGraphicFramePr>
        <p:xfrm>
          <a:off x="4344353" y="1553845"/>
          <a:ext cx="42386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94" name="公式" r:id="rId3" imgW="2590800" imgH="660400" progId="Equation.3">
                  <p:embed/>
                </p:oleObj>
              </mc:Choice>
              <mc:Fallback>
                <p:oleObj name="公式" r:id="rId3" imgW="2590800" imgH="660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353" y="1553845"/>
                        <a:ext cx="42386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6" name="Object 4"/>
          <p:cNvGraphicFramePr>
            <a:graphicFrameLocks noChangeAspect="1"/>
          </p:cNvGraphicFramePr>
          <p:nvPr/>
        </p:nvGraphicFramePr>
        <p:xfrm>
          <a:off x="6689425" y="4074160"/>
          <a:ext cx="28225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95" name="公式" r:id="rId5" imgW="1574800" imgH="304800" progId="Equation.3">
                  <p:embed/>
                </p:oleObj>
              </mc:Choice>
              <mc:Fallback>
                <p:oleObj name="公式" r:id="rId5" imgW="1574800" imgH="304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425" y="4074160"/>
                        <a:ext cx="282257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7" name="Object 5"/>
          <p:cNvGraphicFramePr>
            <a:graphicFrameLocks noChangeAspect="1"/>
          </p:cNvGraphicFramePr>
          <p:nvPr/>
        </p:nvGraphicFramePr>
        <p:xfrm>
          <a:off x="1347170" y="2922905"/>
          <a:ext cx="7635875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96" name="公式" r:id="rId7" imgW="5270500" imgH="660400" progId="Equation.3">
                  <p:embed/>
                </p:oleObj>
              </mc:Choice>
              <mc:Fallback>
                <p:oleObj name="公式" r:id="rId7" imgW="5270500" imgH="660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170" y="2922905"/>
                        <a:ext cx="7635875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8" name="Object 6"/>
          <p:cNvGraphicFramePr>
            <a:graphicFrameLocks noChangeAspect="1"/>
          </p:cNvGraphicFramePr>
          <p:nvPr/>
        </p:nvGraphicFramePr>
        <p:xfrm>
          <a:off x="1274445" y="4074160"/>
          <a:ext cx="5170488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97" name="公式" r:id="rId9" imgW="3619500" imgH="406400" progId="Equation.3">
                  <p:embed/>
                </p:oleObj>
              </mc:Choice>
              <mc:Fallback>
                <p:oleObj name="公式" r:id="rId9" imgW="3619500" imgH="406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445" y="4074160"/>
                        <a:ext cx="5170488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9" name="Rectangle 7"/>
          <p:cNvSpPr>
            <a:spLocks noChangeArrowheads="1"/>
          </p:cNvSpPr>
          <p:nvPr/>
        </p:nvSpPr>
        <p:spPr bwMode="auto">
          <a:xfrm>
            <a:off x="1263969" y="4914584"/>
            <a:ext cx="28390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3200" b="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3200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3200" b="0" i="1" baseline="-25000" dirty="0">
                <a:latin typeface="楷体_GB2312" pitchFamily="49" charset="-122"/>
              </a:rPr>
              <a:t> </a:t>
            </a:r>
            <a:r>
              <a:rPr kumimoji="1" lang="zh-CN" altLang="en-US" dirty="0">
                <a:latin typeface="楷体_GB2312" pitchFamily="49" charset="-122"/>
              </a:rPr>
              <a:t>的解答形式：</a:t>
            </a:r>
            <a:endParaRPr kumimoji="1" lang="zh-CN" altLang="en-US" dirty="0">
              <a:latin typeface="楷体_GB2312" pitchFamily="49" charset="-122"/>
            </a:endParaRPr>
          </a:p>
        </p:txBody>
      </p:sp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3713411" y="4795401"/>
          <a:ext cx="80391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98" name="Equation" r:id="rId11" imgW="3759200" imgH="317500" progId="Equation.DSMT4">
                  <p:embed/>
                </p:oleObj>
              </mc:Choice>
              <mc:Fallback>
                <p:oleObj name="Equation" r:id="rId11" imgW="3759200" imgH="3175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411" y="4795401"/>
                        <a:ext cx="80391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99FF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81" name="Text Box 9"/>
          <p:cNvSpPr txBox="1">
            <a:spLocks noChangeArrowheads="1"/>
          </p:cNvSpPr>
          <p:nvPr/>
        </p:nvSpPr>
        <p:spPr bwMode="auto">
          <a:xfrm>
            <a:off x="2063449" y="5659438"/>
            <a:ext cx="19704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>
                <a:latin typeface="Times New Roman" panose="02020603050405020304" pitchFamily="18" charset="0"/>
              </a:rPr>
              <a:t>经常写为：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182282" name="Object 10"/>
          <p:cNvGraphicFramePr>
            <a:graphicFrameLocks noChangeAspect="1"/>
          </p:cNvGraphicFramePr>
          <p:nvPr/>
        </p:nvGraphicFramePr>
        <p:xfrm>
          <a:off x="4022885" y="5731193"/>
          <a:ext cx="48831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99" name="公式" r:id="rId13" imgW="1397000" imgH="241300" progId="Equation.3">
                  <p:embed/>
                </p:oleObj>
              </mc:Choice>
              <mc:Fallback>
                <p:oleObj name="公式" r:id="rId13" imgW="1397000" imgH="241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885" y="5731193"/>
                        <a:ext cx="4883150" cy="84137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2283" name="Group 11"/>
          <p:cNvGrpSpPr/>
          <p:nvPr/>
        </p:nvGrpSpPr>
        <p:grpSpPr bwMode="auto">
          <a:xfrm>
            <a:off x="11204226" y="6446871"/>
            <a:ext cx="792162" cy="368300"/>
            <a:chOff x="5193" y="4020"/>
            <a:chExt cx="499" cy="232"/>
          </a:xfrm>
        </p:grpSpPr>
        <p:pic>
          <p:nvPicPr>
            <p:cNvPr id="182284" name="Picture 12" descr="7890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285" name="Text Box 13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2286" name="Group 14"/>
          <p:cNvGrpSpPr/>
          <p:nvPr/>
        </p:nvGrpSpPr>
        <p:grpSpPr bwMode="auto">
          <a:xfrm>
            <a:off x="10340626" y="6446871"/>
            <a:ext cx="792162" cy="368300"/>
            <a:chOff x="4649" y="4020"/>
            <a:chExt cx="499" cy="232"/>
          </a:xfrm>
        </p:grpSpPr>
        <p:pic>
          <p:nvPicPr>
            <p:cNvPr id="182287" name="Picture 15" descr="7890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288" name="Text Box 16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82289" name="AutoShape 17" descr="羊皮纸"/>
          <p:cNvSpPr>
            <a:spLocks noChangeArrowheads="1"/>
          </p:cNvSpPr>
          <p:nvPr/>
        </p:nvSpPr>
        <p:spPr bwMode="auto">
          <a:xfrm>
            <a:off x="9266239" y="2421890"/>
            <a:ext cx="1871662" cy="504825"/>
          </a:xfrm>
          <a:prstGeom prst="wedgeRoundRectCallout">
            <a:avLst>
              <a:gd name="adj1" fmla="val -93070"/>
              <a:gd name="adj2" fmla="val -113773"/>
              <a:gd name="adj3" fmla="val 16667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</a:rPr>
              <a:t>共轭复根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82290" name="Group 18"/>
          <p:cNvGrpSpPr/>
          <p:nvPr/>
        </p:nvGrpSpPr>
        <p:grpSpPr bwMode="auto">
          <a:xfrm>
            <a:off x="9475447" y="6446871"/>
            <a:ext cx="792163" cy="368300"/>
            <a:chOff x="4649" y="4020"/>
            <a:chExt cx="499" cy="232"/>
          </a:xfrm>
        </p:grpSpPr>
        <p:pic>
          <p:nvPicPr>
            <p:cNvPr id="182291" name="Picture 19" descr="7890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292" name="Text Box 20">
              <a:hlinkClick r:id="rId1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二、欠阻尼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8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8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18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8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8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18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9" grpId="0" autoUpdateAnimBg="0"/>
      <p:bldP spid="182281" grpId="0" autoUpdateAnimBg="0"/>
      <p:bldP spid="182289" grpId="0" bldLvl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298" name="Object 2"/>
          <p:cNvGraphicFramePr>
            <a:graphicFrameLocks noChangeAspect="1"/>
          </p:cNvGraphicFramePr>
          <p:nvPr/>
        </p:nvGraphicFramePr>
        <p:xfrm>
          <a:off x="1186500" y="2706087"/>
          <a:ext cx="8497887" cy="158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45" name="公式" r:id="rId1" imgW="5334000" imgH="1003300" progId="Equation.3">
                  <p:embed/>
                </p:oleObj>
              </mc:Choice>
              <mc:Fallback>
                <p:oleObj name="公式" r:id="rId1" imgW="5334000" imgH="1003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6500" y="2706087"/>
                        <a:ext cx="8497887" cy="158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299" name="Object 3"/>
          <p:cNvGraphicFramePr>
            <a:graphicFrameLocks noChangeAspect="1"/>
          </p:cNvGraphicFramePr>
          <p:nvPr/>
        </p:nvGraphicFramePr>
        <p:xfrm>
          <a:off x="1198880" y="4577717"/>
          <a:ext cx="4400550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46" name="公式" r:id="rId3" imgW="2755900" imgH="647700" progId="Equation.3">
                  <p:embed/>
                </p:oleObj>
              </mc:Choice>
              <mc:Fallback>
                <p:oleObj name="公式" r:id="rId3" imgW="2755900" imgH="647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880" y="4577717"/>
                        <a:ext cx="4400550" cy="1027113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33CCFF"/>
                          </a:gs>
                          <a:gs pos="50000">
                            <a:schemeClr val="bg1"/>
                          </a:gs>
                          <a:gs pos="100000">
                            <a:srgbClr val="33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3300" name="Group 4"/>
          <p:cNvGrpSpPr/>
          <p:nvPr/>
        </p:nvGrpSpPr>
        <p:grpSpPr bwMode="auto">
          <a:xfrm>
            <a:off x="6961789" y="4217672"/>
            <a:ext cx="1622423" cy="1917700"/>
            <a:chOff x="4149" y="1888"/>
            <a:chExt cx="1022" cy="1208"/>
          </a:xfrm>
        </p:grpSpPr>
        <p:sp>
          <p:nvSpPr>
            <p:cNvPr id="183301" name="Line 5"/>
            <p:cNvSpPr>
              <a:spLocks noChangeShapeType="1"/>
            </p:cNvSpPr>
            <p:nvPr/>
          </p:nvSpPr>
          <p:spPr bwMode="auto">
            <a:xfrm>
              <a:off x="4873" y="1888"/>
              <a:ext cx="0" cy="86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302" name="Line 6"/>
            <p:cNvSpPr>
              <a:spLocks noChangeShapeType="1"/>
            </p:cNvSpPr>
            <p:nvPr/>
          </p:nvSpPr>
          <p:spPr bwMode="auto">
            <a:xfrm>
              <a:off x="4153" y="2800"/>
              <a:ext cx="72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303" name="Line 7"/>
            <p:cNvSpPr>
              <a:spLocks noChangeShapeType="1"/>
            </p:cNvSpPr>
            <p:nvPr/>
          </p:nvSpPr>
          <p:spPr bwMode="auto">
            <a:xfrm flipH="1">
              <a:off x="4153" y="1888"/>
              <a:ext cx="720" cy="91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304" name="Freeform 8"/>
            <p:cNvSpPr/>
            <p:nvPr/>
          </p:nvSpPr>
          <p:spPr bwMode="auto">
            <a:xfrm>
              <a:off x="4873" y="2704"/>
              <a:ext cx="1" cy="120"/>
            </a:xfrm>
            <a:custGeom>
              <a:avLst/>
              <a:gdLst>
                <a:gd name="T0" fmla="*/ 0 w 1"/>
                <a:gd name="T1" fmla="*/ 0 h 120"/>
                <a:gd name="T2" fmla="*/ 0 w 1"/>
                <a:gd name="T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20">
                  <a:moveTo>
                    <a:pt x="0" y="0"/>
                  </a:moveTo>
                  <a:lnTo>
                    <a:pt x="0" y="120"/>
                  </a:ln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305" name="Text Box 9"/>
            <p:cNvSpPr txBox="1">
              <a:spLocks noChangeArrowheads="1"/>
            </p:cNvSpPr>
            <p:nvPr/>
          </p:nvSpPr>
          <p:spPr bwMode="auto">
            <a:xfrm>
              <a:off x="4486" y="2767"/>
              <a:ext cx="219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δ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3306" name="Text Box 10"/>
            <p:cNvSpPr txBox="1">
              <a:spLocks noChangeArrowheads="1"/>
            </p:cNvSpPr>
            <p:nvPr/>
          </p:nvSpPr>
          <p:spPr bwMode="auto">
            <a:xfrm>
              <a:off x="4898" y="2160"/>
              <a:ext cx="273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3307" name="Text Box 11"/>
            <p:cNvSpPr txBox="1">
              <a:spLocks noChangeArrowheads="1"/>
            </p:cNvSpPr>
            <p:nvPr/>
          </p:nvSpPr>
          <p:spPr bwMode="auto">
            <a:xfrm>
              <a:off x="4149" y="2069"/>
              <a:ext cx="37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3308" name="Freeform 12"/>
            <p:cNvSpPr/>
            <p:nvPr/>
          </p:nvSpPr>
          <p:spPr bwMode="auto">
            <a:xfrm>
              <a:off x="4297" y="2608"/>
              <a:ext cx="80" cy="192"/>
            </a:xfrm>
            <a:custGeom>
              <a:avLst/>
              <a:gdLst>
                <a:gd name="T0" fmla="*/ 0 w 80"/>
                <a:gd name="T1" fmla="*/ 0 h 192"/>
                <a:gd name="T2" fmla="*/ 72 w 80"/>
                <a:gd name="T3" fmla="*/ 108 h 192"/>
                <a:gd name="T4" fmla="*/ 48 w 80"/>
                <a:gd name="T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92">
                  <a:moveTo>
                    <a:pt x="0" y="0"/>
                  </a:moveTo>
                  <a:cubicBezTo>
                    <a:pt x="12" y="18"/>
                    <a:pt x="64" y="76"/>
                    <a:pt x="72" y="108"/>
                  </a:cubicBezTo>
                  <a:cubicBezTo>
                    <a:pt x="80" y="140"/>
                    <a:pt x="53" y="175"/>
                    <a:pt x="48" y="192"/>
                  </a:cubicBez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309" name="Text Box 13"/>
            <p:cNvSpPr txBox="1">
              <a:spLocks noChangeArrowheads="1"/>
            </p:cNvSpPr>
            <p:nvPr/>
          </p:nvSpPr>
          <p:spPr bwMode="auto">
            <a:xfrm>
              <a:off x="4345" y="2432"/>
              <a:ext cx="23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3310" name="Group 14"/>
          <p:cNvGrpSpPr/>
          <p:nvPr/>
        </p:nvGrpSpPr>
        <p:grpSpPr bwMode="auto">
          <a:xfrm>
            <a:off x="11204226" y="6446871"/>
            <a:ext cx="792162" cy="368300"/>
            <a:chOff x="5193" y="4020"/>
            <a:chExt cx="499" cy="232"/>
          </a:xfrm>
        </p:grpSpPr>
        <p:pic>
          <p:nvPicPr>
            <p:cNvPr id="183311" name="Picture 15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3312" name="Text Box 16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3313" name="Group 17"/>
          <p:cNvGrpSpPr/>
          <p:nvPr/>
        </p:nvGrpSpPr>
        <p:grpSpPr bwMode="auto">
          <a:xfrm>
            <a:off x="10340626" y="6446871"/>
            <a:ext cx="792162" cy="368300"/>
            <a:chOff x="4649" y="4020"/>
            <a:chExt cx="499" cy="232"/>
          </a:xfrm>
        </p:grpSpPr>
        <p:pic>
          <p:nvPicPr>
            <p:cNvPr id="183314" name="Picture 18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3315" name="Text Box 19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aphicFrame>
        <p:nvGraphicFramePr>
          <p:cNvPr id="183316" name="Object 20"/>
          <p:cNvGraphicFramePr>
            <a:graphicFrameLocks noChangeAspect="1"/>
          </p:cNvGraphicFramePr>
          <p:nvPr/>
        </p:nvGraphicFramePr>
        <p:xfrm>
          <a:off x="2279576" y="1481807"/>
          <a:ext cx="5256213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47" name="公式" r:id="rId6" imgW="1548765" imgH="254000" progId="Equation.3">
                  <p:embed/>
                </p:oleObj>
              </mc:Choice>
              <mc:Fallback>
                <p:oleObj name="公式" r:id="rId6" imgW="1548765" imgH="2540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6" y="1481807"/>
                        <a:ext cx="5256213" cy="8588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7" name="Object 21"/>
          <p:cNvGraphicFramePr>
            <a:graphicFrameLocks noChangeAspect="1"/>
          </p:cNvGraphicFramePr>
          <p:nvPr/>
        </p:nvGraphicFramePr>
        <p:xfrm>
          <a:off x="9123380" y="4456748"/>
          <a:ext cx="15843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48" name="公式" r:id="rId8" imgW="1028700" imgH="673100" progId="Equation.3">
                  <p:embed/>
                </p:oleObj>
              </mc:Choice>
              <mc:Fallback>
                <p:oleObj name="公式" r:id="rId8" imgW="1028700" imgH="6731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3380" y="4456748"/>
                        <a:ext cx="1584325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8" name="Object 22"/>
          <p:cNvGraphicFramePr>
            <a:graphicFrameLocks noChangeAspect="1"/>
          </p:cNvGraphicFramePr>
          <p:nvPr/>
        </p:nvGraphicFramePr>
        <p:xfrm>
          <a:off x="9123363" y="5227672"/>
          <a:ext cx="166846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49" name="公式" r:id="rId10" imgW="965200" imgH="609600" progId="Equation.3">
                  <p:embed/>
                </p:oleObj>
              </mc:Choice>
              <mc:Fallback>
                <p:oleObj name="公式" r:id="rId10" imgW="965200" imgH="609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3363" y="5227672"/>
                        <a:ext cx="1668462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19" name="Line 23"/>
          <p:cNvSpPr>
            <a:spLocks noChangeShapeType="1"/>
          </p:cNvSpPr>
          <p:nvPr/>
        </p:nvSpPr>
        <p:spPr bwMode="auto">
          <a:xfrm>
            <a:off x="5882657" y="5009515"/>
            <a:ext cx="720725" cy="0"/>
          </a:xfrm>
          <a:prstGeom prst="line">
            <a:avLst/>
          </a:prstGeom>
          <a:noFill/>
          <a:ln w="76200">
            <a:solidFill>
              <a:srgbClr val="33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320" name="AutoShape 24" descr="羊皮纸"/>
          <p:cNvSpPr>
            <a:spLocks noChangeArrowheads="1"/>
          </p:cNvSpPr>
          <p:nvPr/>
        </p:nvSpPr>
        <p:spPr bwMode="auto">
          <a:xfrm>
            <a:off x="8616315" y="4077335"/>
            <a:ext cx="2891155" cy="422910"/>
          </a:xfrm>
          <a:prstGeom prst="wedgeRoundRectCallout">
            <a:avLst>
              <a:gd name="adj1" fmla="val -20964"/>
              <a:gd name="adj2" fmla="val -62162"/>
              <a:gd name="adj3" fmla="val 16667"/>
            </a:avLst>
          </a:prstGeom>
          <a:blipFill dpi="0" rotWithShape="1">
            <a:blip r:embed="rId1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kumimoji="1" lang="en-US" altLang="zh-CN" sz="2400" i="1">
                <a:solidFill>
                  <a:schemeClr val="tx1"/>
                </a:solidFill>
                <a:ea typeface="仿宋_GB2312" pitchFamily="49" charset="-122"/>
              </a:rPr>
              <a:t>ω</a:t>
            </a:r>
            <a:r>
              <a:rPr kumimoji="1" lang="zh-CN" altLang="en-US" sz="2400" i="1">
                <a:solidFill>
                  <a:schemeClr val="tx1"/>
                </a:solidFill>
                <a:ea typeface="仿宋_GB2312" pitchFamily="49" charset="-122"/>
              </a:rPr>
              <a:t>，</a:t>
            </a:r>
            <a:r>
              <a:rPr kumimoji="1" lang="en-US" altLang="zh-CN" sz="2400" i="1">
                <a:solidFill>
                  <a:schemeClr val="tx1"/>
                </a:solidFill>
                <a:ea typeface="仿宋_GB2312" pitchFamily="49" charset="-122"/>
              </a:rPr>
              <a:t>ω</a:t>
            </a:r>
            <a:r>
              <a:rPr kumimoji="1" lang="zh-CN" altLang="en-US" sz="2400" baseline="-25000">
                <a:solidFill>
                  <a:schemeClr val="tx1"/>
                </a:solidFill>
                <a:ea typeface="仿宋_GB2312" pitchFamily="49" charset="-122"/>
              </a:rPr>
              <a:t>０</a:t>
            </a:r>
            <a:r>
              <a:rPr kumimoji="1" lang="zh-CN" altLang="en-US" sz="2400" i="1">
                <a:solidFill>
                  <a:schemeClr val="tx1"/>
                </a:solidFill>
                <a:ea typeface="仿宋_GB2312" pitchFamily="49" charset="-122"/>
              </a:rPr>
              <a:t>，</a:t>
            </a:r>
            <a:r>
              <a:rPr kumimoji="1" lang="en-US" altLang="zh-CN" sz="2400" i="1">
                <a:solidFill>
                  <a:schemeClr val="tx1"/>
                </a:solidFill>
                <a:ea typeface="仿宋_GB2312" pitchFamily="49" charset="-122"/>
              </a:rPr>
              <a:t>δ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的关系</a:t>
            </a:r>
            <a:endParaRPr kumimoji="1" lang="zh-CN" altLang="en-US">
              <a:solidFill>
                <a:schemeClr val="tx1"/>
              </a:solidFill>
              <a:latin typeface="楷体_GB2312" pitchFamily="49" charset="-122"/>
            </a:endParaRPr>
          </a:p>
        </p:txBody>
      </p:sp>
      <p:graphicFrame>
        <p:nvGraphicFramePr>
          <p:cNvPr id="183321" name="Object 25"/>
          <p:cNvGraphicFramePr>
            <a:graphicFrameLocks noChangeAspect="1"/>
          </p:cNvGraphicFramePr>
          <p:nvPr/>
        </p:nvGraphicFramePr>
        <p:xfrm>
          <a:off x="2135577" y="1409740"/>
          <a:ext cx="5616575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50" name="公式" r:id="rId13" imgW="2692400" imgH="609600" progId="Equation.3">
                  <p:embed/>
                </p:oleObj>
              </mc:Choice>
              <mc:Fallback>
                <p:oleObj name="公式" r:id="rId13" imgW="2692400" imgH="609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77" y="1409740"/>
                        <a:ext cx="5616575" cy="1065212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3322" name="Group 26"/>
          <p:cNvGrpSpPr/>
          <p:nvPr/>
        </p:nvGrpSpPr>
        <p:grpSpPr bwMode="auto">
          <a:xfrm>
            <a:off x="9475447" y="6446871"/>
            <a:ext cx="792163" cy="368300"/>
            <a:chOff x="4649" y="4020"/>
            <a:chExt cx="499" cy="232"/>
          </a:xfrm>
        </p:grpSpPr>
        <p:pic>
          <p:nvPicPr>
            <p:cNvPr id="183323" name="Picture 27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3324" name="Text Box 28">
              <a:hlinkClick r:id="rId1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11880" y="5805805"/>
            <a:ext cx="43649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教材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P160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有</a:t>
            </a:r>
            <a:r>
              <a:rPr lang="zh-CN" altLang="en-US" b="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严格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推导，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用复数：</a:t>
            </a:r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e</a:t>
            </a:r>
            <a:r>
              <a:rPr lang="en-US" altLang="zh-CN" b="0" baseline="3000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j</a:t>
            </a:r>
            <a:r>
              <a:rPr lang="el-GR" altLang="zh-CN" b="0" baseline="3000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θ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=cos</a:t>
            </a:r>
            <a:r>
              <a:rPr lang="el-GR" altLang="zh-CN" b="0" dirty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θ</a:t>
            </a:r>
            <a:r>
              <a:rPr lang="en-US" altLang="zh-CN" b="0" dirty="0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+</a:t>
            </a:r>
            <a:r>
              <a:rPr lang="en-US" altLang="zh-CN" b="0" dirty="0" err="1" smtClean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jsin</a:t>
            </a:r>
            <a:r>
              <a:rPr lang="el-GR" altLang="zh-CN" b="0" dirty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θ</a:t>
            </a:r>
            <a:endParaRPr lang="zh-CN" altLang="en-US" b="0" dirty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电容电压表达式推导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8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8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1000"/>
                                        <p:tgtEl>
                                          <p:spTgt spid="18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19" grpId="0" bldLvl="0" animBg="1"/>
      <p:bldP spid="183320" grpId="0" bldLvl="0" animBg="1"/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2" name="Object 2"/>
          <p:cNvGraphicFramePr>
            <a:graphicFrameLocks noChangeAspect="1"/>
          </p:cNvGraphicFramePr>
          <p:nvPr/>
        </p:nvGraphicFramePr>
        <p:xfrm>
          <a:off x="1344930" y="1197009"/>
          <a:ext cx="460057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85" name="公式" r:id="rId1" imgW="2451100" imgH="609600" progId="Equation.3">
                  <p:embed/>
                </p:oleObj>
              </mc:Choice>
              <mc:Fallback>
                <p:oleObj name="公式" r:id="rId1" imgW="2451100" imgH="609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930" y="1197009"/>
                        <a:ext cx="4600575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3" name="Object 3"/>
          <p:cNvGraphicFramePr>
            <a:graphicFrameLocks noChangeAspect="1"/>
          </p:cNvGraphicFramePr>
          <p:nvPr/>
        </p:nvGraphicFramePr>
        <p:xfrm>
          <a:off x="3498535" y="2274888"/>
          <a:ext cx="826135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86" name="公式" r:id="rId3" imgW="5397500" imgH="609600" progId="Equation.3">
                  <p:embed/>
                </p:oleObj>
              </mc:Choice>
              <mc:Fallback>
                <p:oleObj name="公式" r:id="rId3" imgW="5397500" imgH="609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535" y="2274888"/>
                        <a:ext cx="8261350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4" name="Text Box 4"/>
          <p:cNvSpPr txBox="1">
            <a:spLocks noChangeArrowheads="1"/>
          </p:cNvSpPr>
          <p:nvPr/>
        </p:nvSpPr>
        <p:spPr bwMode="auto">
          <a:xfrm>
            <a:off x="3571558" y="3210243"/>
            <a:ext cx="30972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zh-CN" altLang="en-US">
                <a:latin typeface="Times New Roman" panose="02020603050405020304" pitchFamily="18" charset="0"/>
              </a:rPr>
              <a:t>时</a:t>
            </a:r>
            <a:r>
              <a:rPr kumimoji="1"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=U</a:t>
            </a:r>
            <a:r>
              <a:rPr kumimoji="1" lang="en-US" altLang="zh-CN" b="0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b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25" name="Text Box 5"/>
          <p:cNvSpPr txBox="1">
            <a:spLocks noChangeArrowheads="1"/>
          </p:cNvSpPr>
          <p:nvPr/>
        </p:nvSpPr>
        <p:spPr bwMode="auto">
          <a:xfrm>
            <a:off x="6164597" y="3138489"/>
            <a:ext cx="529336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</a:rPr>
              <a:t>=0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</a:t>
            </a:r>
            <a:r>
              <a:rPr kumimoji="1" lang="zh-CN" altLang="en-US" sz="20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－</a:t>
            </a:r>
            <a:r>
              <a: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2</a:t>
            </a:r>
            <a:r>
              <a:rPr kumimoji="1" lang="zh-CN" altLang="en-US" sz="20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－</a:t>
            </a:r>
            <a:r>
              <a: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...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kumimoji="1" lang="zh-CN" altLang="en-US" sz="2000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－</a:t>
            </a:r>
            <a:r>
              <a: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endParaRPr kumimoji="1" lang="zh-CN" altLang="en-US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84326" name="Group 6"/>
          <p:cNvGrpSpPr/>
          <p:nvPr/>
        </p:nvGrpSpPr>
        <p:grpSpPr bwMode="auto">
          <a:xfrm>
            <a:off x="473739" y="2565718"/>
            <a:ext cx="5840423" cy="3402012"/>
            <a:chOff x="1020" y="1797"/>
            <a:chExt cx="3679" cy="2143"/>
          </a:xfrm>
        </p:grpSpPr>
        <p:sp>
          <p:nvSpPr>
            <p:cNvPr id="184327" name="Freeform 7"/>
            <p:cNvSpPr/>
            <p:nvPr/>
          </p:nvSpPr>
          <p:spPr bwMode="auto">
            <a:xfrm>
              <a:off x="1308" y="2195"/>
              <a:ext cx="2405" cy="1289"/>
            </a:xfrm>
            <a:custGeom>
              <a:avLst/>
              <a:gdLst>
                <a:gd name="T0" fmla="*/ 5 w 2405"/>
                <a:gd name="T1" fmla="*/ 0 h 1289"/>
                <a:gd name="T2" fmla="*/ 5 w 2405"/>
                <a:gd name="T3" fmla="*/ 5 h 1289"/>
                <a:gd name="T4" fmla="*/ 15 w 2405"/>
                <a:gd name="T5" fmla="*/ 5 h 1289"/>
                <a:gd name="T6" fmla="*/ 96 w 2405"/>
                <a:gd name="T7" fmla="*/ 24 h 1289"/>
                <a:gd name="T8" fmla="*/ 202 w 2405"/>
                <a:gd name="T9" fmla="*/ 144 h 1289"/>
                <a:gd name="T10" fmla="*/ 399 w 2405"/>
                <a:gd name="T11" fmla="*/ 516 h 1289"/>
                <a:gd name="T12" fmla="*/ 547 w 2405"/>
                <a:gd name="T13" fmla="*/ 877 h 1289"/>
                <a:gd name="T14" fmla="*/ 600 w 2405"/>
                <a:gd name="T15" fmla="*/ 985 h 1289"/>
                <a:gd name="T16" fmla="*/ 734 w 2405"/>
                <a:gd name="T17" fmla="*/ 1174 h 1289"/>
                <a:gd name="T18" fmla="*/ 936 w 2405"/>
                <a:gd name="T19" fmla="*/ 1287 h 1289"/>
                <a:gd name="T20" fmla="*/ 1121 w 2405"/>
                <a:gd name="T21" fmla="*/ 1189 h 1289"/>
                <a:gd name="T22" fmla="*/ 1242 w 2405"/>
                <a:gd name="T23" fmla="*/ 1068 h 1289"/>
                <a:gd name="T24" fmla="*/ 1469 w 2405"/>
                <a:gd name="T25" fmla="*/ 755 h 1289"/>
                <a:gd name="T26" fmla="*/ 1657 w 2405"/>
                <a:gd name="T27" fmla="*/ 581 h 1289"/>
                <a:gd name="T28" fmla="*/ 1853 w 2405"/>
                <a:gd name="T29" fmla="*/ 504 h 1289"/>
                <a:gd name="T30" fmla="*/ 2138 w 2405"/>
                <a:gd name="T31" fmla="*/ 635 h 1289"/>
                <a:gd name="T32" fmla="*/ 2271 w 2405"/>
                <a:gd name="T33" fmla="*/ 755 h 1289"/>
                <a:gd name="T34" fmla="*/ 2405 w 2405"/>
                <a:gd name="T35" fmla="*/ 875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5" h="1289">
                  <a:moveTo>
                    <a:pt x="5" y="0"/>
                  </a:moveTo>
                  <a:cubicBezTo>
                    <a:pt x="5" y="1"/>
                    <a:pt x="3" y="4"/>
                    <a:pt x="5" y="5"/>
                  </a:cubicBezTo>
                  <a:cubicBezTo>
                    <a:pt x="7" y="6"/>
                    <a:pt x="0" y="2"/>
                    <a:pt x="15" y="5"/>
                  </a:cubicBezTo>
                  <a:cubicBezTo>
                    <a:pt x="30" y="8"/>
                    <a:pt x="65" y="1"/>
                    <a:pt x="96" y="24"/>
                  </a:cubicBezTo>
                  <a:cubicBezTo>
                    <a:pt x="127" y="47"/>
                    <a:pt x="152" y="62"/>
                    <a:pt x="202" y="144"/>
                  </a:cubicBezTo>
                  <a:cubicBezTo>
                    <a:pt x="252" y="226"/>
                    <a:pt x="342" y="394"/>
                    <a:pt x="399" y="516"/>
                  </a:cubicBezTo>
                  <a:cubicBezTo>
                    <a:pt x="456" y="638"/>
                    <a:pt x="513" y="799"/>
                    <a:pt x="547" y="877"/>
                  </a:cubicBezTo>
                  <a:cubicBezTo>
                    <a:pt x="580" y="956"/>
                    <a:pt x="569" y="935"/>
                    <a:pt x="600" y="985"/>
                  </a:cubicBezTo>
                  <a:cubicBezTo>
                    <a:pt x="630" y="1035"/>
                    <a:pt x="678" y="1124"/>
                    <a:pt x="734" y="1174"/>
                  </a:cubicBezTo>
                  <a:cubicBezTo>
                    <a:pt x="790" y="1224"/>
                    <a:pt x="872" y="1285"/>
                    <a:pt x="936" y="1287"/>
                  </a:cubicBezTo>
                  <a:cubicBezTo>
                    <a:pt x="1000" y="1289"/>
                    <a:pt x="1070" y="1225"/>
                    <a:pt x="1121" y="1189"/>
                  </a:cubicBezTo>
                  <a:cubicBezTo>
                    <a:pt x="1172" y="1153"/>
                    <a:pt x="1183" y="1141"/>
                    <a:pt x="1242" y="1068"/>
                  </a:cubicBezTo>
                  <a:cubicBezTo>
                    <a:pt x="1300" y="996"/>
                    <a:pt x="1399" y="836"/>
                    <a:pt x="1469" y="755"/>
                  </a:cubicBezTo>
                  <a:cubicBezTo>
                    <a:pt x="1539" y="675"/>
                    <a:pt x="1593" y="623"/>
                    <a:pt x="1657" y="581"/>
                  </a:cubicBezTo>
                  <a:cubicBezTo>
                    <a:pt x="1721" y="539"/>
                    <a:pt x="1773" y="495"/>
                    <a:pt x="1853" y="504"/>
                  </a:cubicBezTo>
                  <a:cubicBezTo>
                    <a:pt x="1933" y="513"/>
                    <a:pt x="2068" y="593"/>
                    <a:pt x="2138" y="635"/>
                  </a:cubicBezTo>
                  <a:cubicBezTo>
                    <a:pt x="2208" y="677"/>
                    <a:pt x="2227" y="716"/>
                    <a:pt x="2271" y="755"/>
                  </a:cubicBezTo>
                  <a:cubicBezTo>
                    <a:pt x="2316" y="795"/>
                    <a:pt x="2360" y="835"/>
                    <a:pt x="2405" y="875"/>
                  </a:cubicBezTo>
                </a:path>
              </a:pathLst>
            </a:cu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28" name="Freeform 8"/>
            <p:cNvSpPr/>
            <p:nvPr/>
          </p:nvSpPr>
          <p:spPr bwMode="auto">
            <a:xfrm>
              <a:off x="1299" y="2147"/>
              <a:ext cx="2727" cy="641"/>
            </a:xfrm>
            <a:custGeom>
              <a:avLst/>
              <a:gdLst>
                <a:gd name="T0" fmla="*/ 0 w 1958"/>
                <a:gd name="T1" fmla="*/ 0 h 653"/>
                <a:gd name="T2" fmla="*/ 384 w 1958"/>
                <a:gd name="T3" fmla="*/ 240 h 653"/>
                <a:gd name="T4" fmla="*/ 1200 w 1958"/>
                <a:gd name="T5" fmla="*/ 528 h 653"/>
                <a:gd name="T6" fmla="*/ 1958 w 1958"/>
                <a:gd name="T7" fmla="*/ 65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8" h="653">
                  <a:moveTo>
                    <a:pt x="0" y="0"/>
                  </a:moveTo>
                  <a:cubicBezTo>
                    <a:pt x="92" y="76"/>
                    <a:pt x="184" y="152"/>
                    <a:pt x="384" y="240"/>
                  </a:cubicBezTo>
                  <a:cubicBezTo>
                    <a:pt x="584" y="328"/>
                    <a:pt x="938" y="459"/>
                    <a:pt x="1200" y="528"/>
                  </a:cubicBezTo>
                  <a:cubicBezTo>
                    <a:pt x="1462" y="597"/>
                    <a:pt x="1800" y="627"/>
                    <a:pt x="1958" y="653"/>
                  </a:cubicBezTo>
                </a:path>
              </a:pathLst>
            </a:custGeom>
            <a:noFill/>
            <a:ln w="28575" cap="rnd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29" name="Freeform 9"/>
            <p:cNvSpPr/>
            <p:nvPr/>
          </p:nvSpPr>
          <p:spPr bwMode="auto">
            <a:xfrm>
              <a:off x="1339" y="3189"/>
              <a:ext cx="2875" cy="659"/>
            </a:xfrm>
            <a:custGeom>
              <a:avLst/>
              <a:gdLst>
                <a:gd name="T0" fmla="*/ 0 w 2064"/>
                <a:gd name="T1" fmla="*/ 672 h 672"/>
                <a:gd name="T2" fmla="*/ 432 w 2064"/>
                <a:gd name="T3" fmla="*/ 384 h 672"/>
                <a:gd name="T4" fmla="*/ 960 w 2064"/>
                <a:gd name="T5" fmla="*/ 192 h 672"/>
                <a:gd name="T6" fmla="*/ 1584 w 2064"/>
                <a:gd name="T7" fmla="*/ 48 h 672"/>
                <a:gd name="T8" fmla="*/ 2064 w 2064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4" h="672">
                  <a:moveTo>
                    <a:pt x="0" y="672"/>
                  </a:moveTo>
                  <a:cubicBezTo>
                    <a:pt x="136" y="568"/>
                    <a:pt x="272" y="464"/>
                    <a:pt x="432" y="384"/>
                  </a:cubicBezTo>
                  <a:cubicBezTo>
                    <a:pt x="592" y="304"/>
                    <a:pt x="768" y="248"/>
                    <a:pt x="960" y="192"/>
                  </a:cubicBezTo>
                  <a:cubicBezTo>
                    <a:pt x="1152" y="136"/>
                    <a:pt x="1400" y="80"/>
                    <a:pt x="1584" y="48"/>
                  </a:cubicBezTo>
                  <a:cubicBezTo>
                    <a:pt x="1768" y="16"/>
                    <a:pt x="1916" y="8"/>
                    <a:pt x="2064" y="0"/>
                  </a:cubicBezTo>
                </a:path>
              </a:pathLst>
            </a:custGeom>
            <a:noFill/>
            <a:ln w="28575" cap="rnd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0" name="Line 10"/>
            <p:cNvSpPr>
              <a:spLocks noChangeShapeType="1"/>
            </p:cNvSpPr>
            <p:nvPr/>
          </p:nvSpPr>
          <p:spPr bwMode="auto">
            <a:xfrm>
              <a:off x="1098" y="2951"/>
              <a:ext cx="3277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1" name="Line 11"/>
            <p:cNvSpPr>
              <a:spLocks noChangeShapeType="1"/>
            </p:cNvSpPr>
            <p:nvPr/>
          </p:nvSpPr>
          <p:spPr bwMode="auto">
            <a:xfrm>
              <a:off x="1299" y="2010"/>
              <a:ext cx="0" cy="193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2" name="Text Box 12"/>
            <p:cNvSpPr txBox="1">
              <a:spLocks noChangeArrowheads="1"/>
            </p:cNvSpPr>
            <p:nvPr/>
          </p:nvSpPr>
          <p:spPr bwMode="auto">
            <a:xfrm>
              <a:off x="4332" y="2810"/>
              <a:ext cx="36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l-GR" altLang="zh-CN" sz="3200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r>
                <a:rPr kumimoji="1" lang="en-US" altLang="zh-CN" sz="3200" b="0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33" name="Text Box 13"/>
            <p:cNvSpPr txBox="1">
              <a:spLocks noChangeArrowheads="1"/>
            </p:cNvSpPr>
            <p:nvPr/>
          </p:nvSpPr>
          <p:spPr bwMode="auto">
            <a:xfrm>
              <a:off x="1565" y="2869"/>
              <a:ext cx="50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  <a:r>
                <a:rPr kumimoji="1" lang="zh-CN" altLang="en-US" sz="18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－</a:t>
              </a:r>
              <a:r>
                <a:rPr kumimoji="1" lang="zh-CN" altLang="en-US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endPara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4334" name="Text Box 14"/>
            <p:cNvSpPr txBox="1">
              <a:spLocks noChangeArrowheads="1"/>
            </p:cNvSpPr>
            <p:nvPr/>
          </p:nvSpPr>
          <p:spPr bwMode="auto">
            <a:xfrm>
              <a:off x="2381" y="2869"/>
              <a:ext cx="61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</a:t>
              </a:r>
              <a:r>
                <a:rPr kumimoji="1" lang="zh-CN" altLang="en-US" sz="18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－</a:t>
              </a:r>
              <a:r>
                <a:rPr kumimoji="1" lang="zh-CN" altLang="en-US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endPara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4335" name="Text Box 15"/>
            <p:cNvSpPr txBox="1">
              <a:spLocks noChangeArrowheads="1"/>
            </p:cNvSpPr>
            <p:nvPr/>
          </p:nvSpPr>
          <p:spPr bwMode="auto">
            <a:xfrm>
              <a:off x="2983" y="2869"/>
              <a:ext cx="350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4336" name="Text Box 16"/>
            <p:cNvSpPr txBox="1">
              <a:spLocks noChangeArrowheads="1"/>
            </p:cNvSpPr>
            <p:nvPr/>
          </p:nvSpPr>
          <p:spPr bwMode="auto">
            <a:xfrm>
              <a:off x="2142" y="2869"/>
              <a:ext cx="23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4337" name="Text Box 17"/>
            <p:cNvSpPr txBox="1">
              <a:spLocks noChangeArrowheads="1"/>
            </p:cNvSpPr>
            <p:nvPr/>
          </p:nvSpPr>
          <p:spPr bwMode="auto">
            <a:xfrm>
              <a:off x="1296" y="2982"/>
              <a:ext cx="231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38" name="Line 18"/>
            <p:cNvSpPr>
              <a:spLocks noChangeShapeType="1"/>
            </p:cNvSpPr>
            <p:nvPr/>
          </p:nvSpPr>
          <p:spPr bwMode="auto">
            <a:xfrm>
              <a:off x="2251" y="2951"/>
              <a:ext cx="0" cy="53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9" name="Text Box 19"/>
            <p:cNvSpPr txBox="1">
              <a:spLocks noChangeArrowheads="1"/>
            </p:cNvSpPr>
            <p:nvPr/>
          </p:nvSpPr>
          <p:spPr bwMode="auto">
            <a:xfrm>
              <a:off x="1020" y="2147"/>
              <a:ext cx="31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4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40" name="Text Box 20"/>
            <p:cNvSpPr txBox="1">
              <a:spLocks noChangeArrowheads="1"/>
            </p:cNvSpPr>
            <p:nvPr/>
          </p:nvSpPr>
          <p:spPr bwMode="auto">
            <a:xfrm>
              <a:off x="1339" y="1797"/>
              <a:ext cx="35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3200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41" name="Line 21"/>
            <p:cNvSpPr>
              <a:spLocks noChangeShapeType="1"/>
            </p:cNvSpPr>
            <p:nvPr/>
          </p:nvSpPr>
          <p:spPr bwMode="auto">
            <a:xfrm>
              <a:off x="3159" y="2697"/>
              <a:ext cx="0" cy="25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342" name="Object 22"/>
            <p:cNvGraphicFramePr>
              <a:graphicFrameLocks noChangeAspect="1"/>
            </p:cNvGraphicFramePr>
            <p:nvPr/>
          </p:nvGraphicFramePr>
          <p:xfrm>
            <a:off x="1937" y="1960"/>
            <a:ext cx="896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187" name="公式" r:id="rId5" imgW="901700" imgH="609600" progId="Equation.3">
                    <p:embed/>
                  </p:oleObj>
                </mc:Choice>
                <mc:Fallback>
                  <p:oleObj name="公式" r:id="rId5" imgW="901700" imgH="6096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7" y="1960"/>
                          <a:ext cx="896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43" name="Object 23"/>
            <p:cNvGraphicFramePr>
              <a:graphicFrameLocks noChangeAspect="1"/>
            </p:cNvGraphicFramePr>
            <p:nvPr/>
          </p:nvGraphicFramePr>
          <p:xfrm>
            <a:off x="2540" y="3294"/>
            <a:ext cx="1094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188" name="公式" r:id="rId7" imgW="1079500" imgH="609600" progId="Equation.3">
                    <p:embed/>
                  </p:oleObj>
                </mc:Choice>
                <mc:Fallback>
                  <p:oleObj name="公式" r:id="rId7" imgW="1079500" imgH="6096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0" y="3294"/>
                          <a:ext cx="1094" cy="6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344" name="Group 24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84345" name="Picture 25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346" name="Text Box 26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4347" name="Group 27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84348" name="Picture 28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349" name="Text Box 29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4350" name="Group 30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84351" name="Picture 31" descr="7890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352" name="Text Box 32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813803" y="4576068"/>
            <a:ext cx="361742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en-US" altLang="zh-CN" b="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kumimoji="1"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极值</a:t>
            </a:r>
            <a:r>
              <a:rPr kumimoji="1" lang="zh-CN" altLang="en-US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zh-CN" altLang="en-US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kumimoji="1" lang="en-US" altLang="zh-CN" b="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kumimoji="1" lang="en-US" altLang="zh-CN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,2,... </a:t>
            </a:r>
            <a:endParaRPr kumimoji="1" lang="zh-CN" altLang="en-US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78575" y="2337435"/>
            <a:ext cx="746760" cy="5530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3200" i="1" dirty="0" smtClean="0">
                <a:solidFill>
                  <a:srgbClr val="FF0000"/>
                </a:solidFill>
              </a:rPr>
              <a:t>e</a:t>
            </a:r>
            <a:r>
              <a:rPr lang="en-US" altLang="zh-CN" sz="3200" i="1" baseline="30000" dirty="0" smtClean="0">
                <a:solidFill>
                  <a:srgbClr val="FF0000"/>
                </a:solidFill>
              </a:rPr>
              <a:t>-</a:t>
            </a:r>
            <a:r>
              <a:rPr lang="el-GR" altLang="zh-CN" sz="3200" i="1" baseline="30000" dirty="0">
                <a:solidFill>
                  <a:srgbClr val="FF0000"/>
                </a:solidFill>
              </a:rPr>
              <a:t>δ</a:t>
            </a:r>
            <a:r>
              <a:rPr lang="en-US" altLang="zh-CN" sz="3200" i="1" baseline="30000" dirty="0" smtClean="0">
                <a:solidFill>
                  <a:srgbClr val="FF0000"/>
                </a:solidFill>
              </a:rPr>
              <a:t>t</a:t>
            </a:r>
            <a:endParaRPr lang="zh-CN" altLang="en-US" sz="3200" i="1" baseline="30000" dirty="0">
              <a:solidFill>
                <a:srgbClr val="FF0000"/>
              </a:solidFill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6754510" y="5306602"/>
            <a:ext cx="4379773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注意不是</a:t>
            </a:r>
            <a:r>
              <a:rPr kumimoji="1" lang="zh-CN" altLang="en-US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kumimoji="1" lang="en-US" altLang="zh-CN" b="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t+</a:t>
            </a:r>
            <a:r>
              <a:rPr kumimoji="1" lang="el-GR" altLang="zh-CN" b="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β</a:t>
            </a:r>
            <a:r>
              <a:rPr kumimoji="1" lang="en-US" altLang="zh-CN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 </a:t>
            </a:r>
            <a:r>
              <a:rPr kumimoji="1" lang="en-US" altLang="zh-CN" b="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/2,3/2,... </a:t>
            </a:r>
            <a:endParaRPr kumimoji="1" lang="zh-CN" altLang="en-US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电容电压波形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8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8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5" grpId="0" autoUpdateAnimBg="0"/>
      <p:bldP spid="33" grpId="0" autoUpdateAnimBg="0"/>
      <p:bldP spid="2" grpId="0"/>
      <p:bldP spid="35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382" name="Group 38"/>
          <p:cNvGrpSpPr/>
          <p:nvPr/>
        </p:nvGrpSpPr>
        <p:grpSpPr bwMode="auto">
          <a:xfrm>
            <a:off x="772478" y="1122680"/>
            <a:ext cx="5605463" cy="3354388"/>
            <a:chOff x="-68" y="2024"/>
            <a:chExt cx="3531" cy="2113"/>
          </a:xfrm>
        </p:grpSpPr>
        <p:sp>
          <p:nvSpPr>
            <p:cNvPr id="185348" name="Freeform 4"/>
            <p:cNvSpPr/>
            <p:nvPr/>
          </p:nvSpPr>
          <p:spPr bwMode="auto">
            <a:xfrm>
              <a:off x="279" y="2344"/>
              <a:ext cx="2727" cy="641"/>
            </a:xfrm>
            <a:custGeom>
              <a:avLst/>
              <a:gdLst>
                <a:gd name="T0" fmla="*/ 0 w 1958"/>
                <a:gd name="T1" fmla="*/ 0 h 653"/>
                <a:gd name="T2" fmla="*/ 384 w 1958"/>
                <a:gd name="T3" fmla="*/ 240 h 653"/>
                <a:gd name="T4" fmla="*/ 1200 w 1958"/>
                <a:gd name="T5" fmla="*/ 528 h 653"/>
                <a:gd name="T6" fmla="*/ 1958 w 1958"/>
                <a:gd name="T7" fmla="*/ 65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8" h="653">
                  <a:moveTo>
                    <a:pt x="0" y="0"/>
                  </a:moveTo>
                  <a:cubicBezTo>
                    <a:pt x="92" y="76"/>
                    <a:pt x="184" y="152"/>
                    <a:pt x="384" y="240"/>
                  </a:cubicBezTo>
                  <a:cubicBezTo>
                    <a:pt x="584" y="328"/>
                    <a:pt x="938" y="459"/>
                    <a:pt x="1200" y="528"/>
                  </a:cubicBezTo>
                  <a:cubicBezTo>
                    <a:pt x="1462" y="597"/>
                    <a:pt x="1800" y="627"/>
                    <a:pt x="1958" y="653"/>
                  </a:cubicBezTo>
                </a:path>
              </a:pathLst>
            </a:custGeom>
            <a:noFill/>
            <a:ln w="28575" cap="rnd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349" name="Freeform 5"/>
            <p:cNvSpPr/>
            <p:nvPr/>
          </p:nvSpPr>
          <p:spPr bwMode="auto">
            <a:xfrm>
              <a:off x="276" y="2390"/>
              <a:ext cx="2405" cy="1289"/>
            </a:xfrm>
            <a:custGeom>
              <a:avLst/>
              <a:gdLst>
                <a:gd name="T0" fmla="*/ 5 w 2405"/>
                <a:gd name="T1" fmla="*/ 0 h 1289"/>
                <a:gd name="T2" fmla="*/ 5 w 2405"/>
                <a:gd name="T3" fmla="*/ 5 h 1289"/>
                <a:gd name="T4" fmla="*/ 15 w 2405"/>
                <a:gd name="T5" fmla="*/ 5 h 1289"/>
                <a:gd name="T6" fmla="*/ 96 w 2405"/>
                <a:gd name="T7" fmla="*/ 24 h 1289"/>
                <a:gd name="T8" fmla="*/ 202 w 2405"/>
                <a:gd name="T9" fmla="*/ 144 h 1289"/>
                <a:gd name="T10" fmla="*/ 399 w 2405"/>
                <a:gd name="T11" fmla="*/ 516 h 1289"/>
                <a:gd name="T12" fmla="*/ 547 w 2405"/>
                <a:gd name="T13" fmla="*/ 877 h 1289"/>
                <a:gd name="T14" fmla="*/ 600 w 2405"/>
                <a:gd name="T15" fmla="*/ 985 h 1289"/>
                <a:gd name="T16" fmla="*/ 734 w 2405"/>
                <a:gd name="T17" fmla="*/ 1174 h 1289"/>
                <a:gd name="T18" fmla="*/ 936 w 2405"/>
                <a:gd name="T19" fmla="*/ 1287 h 1289"/>
                <a:gd name="T20" fmla="*/ 1121 w 2405"/>
                <a:gd name="T21" fmla="*/ 1189 h 1289"/>
                <a:gd name="T22" fmla="*/ 1242 w 2405"/>
                <a:gd name="T23" fmla="*/ 1068 h 1289"/>
                <a:gd name="T24" fmla="*/ 1469 w 2405"/>
                <a:gd name="T25" fmla="*/ 755 h 1289"/>
                <a:gd name="T26" fmla="*/ 1657 w 2405"/>
                <a:gd name="T27" fmla="*/ 581 h 1289"/>
                <a:gd name="T28" fmla="*/ 1853 w 2405"/>
                <a:gd name="T29" fmla="*/ 504 h 1289"/>
                <a:gd name="T30" fmla="*/ 2138 w 2405"/>
                <a:gd name="T31" fmla="*/ 635 h 1289"/>
                <a:gd name="T32" fmla="*/ 2271 w 2405"/>
                <a:gd name="T33" fmla="*/ 755 h 1289"/>
                <a:gd name="T34" fmla="*/ 2405 w 2405"/>
                <a:gd name="T35" fmla="*/ 875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5" h="1289">
                  <a:moveTo>
                    <a:pt x="5" y="0"/>
                  </a:moveTo>
                  <a:cubicBezTo>
                    <a:pt x="5" y="1"/>
                    <a:pt x="3" y="4"/>
                    <a:pt x="5" y="5"/>
                  </a:cubicBezTo>
                  <a:cubicBezTo>
                    <a:pt x="7" y="6"/>
                    <a:pt x="0" y="2"/>
                    <a:pt x="15" y="5"/>
                  </a:cubicBezTo>
                  <a:cubicBezTo>
                    <a:pt x="30" y="8"/>
                    <a:pt x="65" y="1"/>
                    <a:pt x="96" y="24"/>
                  </a:cubicBezTo>
                  <a:cubicBezTo>
                    <a:pt x="127" y="47"/>
                    <a:pt x="152" y="62"/>
                    <a:pt x="202" y="144"/>
                  </a:cubicBezTo>
                  <a:cubicBezTo>
                    <a:pt x="252" y="226"/>
                    <a:pt x="342" y="394"/>
                    <a:pt x="399" y="516"/>
                  </a:cubicBezTo>
                  <a:cubicBezTo>
                    <a:pt x="456" y="638"/>
                    <a:pt x="513" y="799"/>
                    <a:pt x="547" y="877"/>
                  </a:cubicBezTo>
                  <a:cubicBezTo>
                    <a:pt x="580" y="956"/>
                    <a:pt x="569" y="935"/>
                    <a:pt x="600" y="985"/>
                  </a:cubicBezTo>
                  <a:cubicBezTo>
                    <a:pt x="630" y="1035"/>
                    <a:pt x="678" y="1124"/>
                    <a:pt x="734" y="1174"/>
                  </a:cubicBezTo>
                  <a:cubicBezTo>
                    <a:pt x="790" y="1224"/>
                    <a:pt x="872" y="1285"/>
                    <a:pt x="936" y="1287"/>
                  </a:cubicBezTo>
                  <a:cubicBezTo>
                    <a:pt x="1000" y="1289"/>
                    <a:pt x="1070" y="1225"/>
                    <a:pt x="1121" y="1189"/>
                  </a:cubicBezTo>
                  <a:cubicBezTo>
                    <a:pt x="1172" y="1153"/>
                    <a:pt x="1183" y="1141"/>
                    <a:pt x="1242" y="1068"/>
                  </a:cubicBezTo>
                  <a:cubicBezTo>
                    <a:pt x="1300" y="996"/>
                    <a:pt x="1399" y="836"/>
                    <a:pt x="1469" y="755"/>
                  </a:cubicBezTo>
                  <a:cubicBezTo>
                    <a:pt x="1539" y="675"/>
                    <a:pt x="1593" y="623"/>
                    <a:pt x="1657" y="581"/>
                  </a:cubicBezTo>
                  <a:cubicBezTo>
                    <a:pt x="1721" y="539"/>
                    <a:pt x="1773" y="495"/>
                    <a:pt x="1853" y="504"/>
                  </a:cubicBezTo>
                  <a:cubicBezTo>
                    <a:pt x="1933" y="513"/>
                    <a:pt x="2068" y="593"/>
                    <a:pt x="2138" y="635"/>
                  </a:cubicBezTo>
                  <a:cubicBezTo>
                    <a:pt x="2208" y="677"/>
                    <a:pt x="2227" y="716"/>
                    <a:pt x="2271" y="755"/>
                  </a:cubicBezTo>
                  <a:cubicBezTo>
                    <a:pt x="2316" y="795"/>
                    <a:pt x="2360" y="835"/>
                    <a:pt x="2405" y="875"/>
                  </a:cubicBezTo>
                </a:path>
              </a:pathLst>
            </a:custGeom>
            <a:noFill/>
            <a:ln w="28575" cap="flat" cmpd="sng">
              <a:solidFill>
                <a:srgbClr val="66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350" name="Freeform 6"/>
            <p:cNvSpPr/>
            <p:nvPr/>
          </p:nvSpPr>
          <p:spPr bwMode="auto">
            <a:xfrm>
              <a:off x="319" y="3386"/>
              <a:ext cx="2875" cy="659"/>
            </a:xfrm>
            <a:custGeom>
              <a:avLst/>
              <a:gdLst>
                <a:gd name="T0" fmla="*/ 0 w 2064"/>
                <a:gd name="T1" fmla="*/ 672 h 672"/>
                <a:gd name="T2" fmla="*/ 432 w 2064"/>
                <a:gd name="T3" fmla="*/ 384 h 672"/>
                <a:gd name="T4" fmla="*/ 960 w 2064"/>
                <a:gd name="T5" fmla="*/ 192 h 672"/>
                <a:gd name="T6" fmla="*/ 1584 w 2064"/>
                <a:gd name="T7" fmla="*/ 48 h 672"/>
                <a:gd name="T8" fmla="*/ 2064 w 2064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4" h="672">
                  <a:moveTo>
                    <a:pt x="0" y="672"/>
                  </a:moveTo>
                  <a:cubicBezTo>
                    <a:pt x="136" y="568"/>
                    <a:pt x="272" y="464"/>
                    <a:pt x="432" y="384"/>
                  </a:cubicBezTo>
                  <a:cubicBezTo>
                    <a:pt x="592" y="304"/>
                    <a:pt x="768" y="248"/>
                    <a:pt x="960" y="192"/>
                  </a:cubicBezTo>
                  <a:cubicBezTo>
                    <a:pt x="1152" y="136"/>
                    <a:pt x="1400" y="80"/>
                    <a:pt x="1584" y="48"/>
                  </a:cubicBezTo>
                  <a:cubicBezTo>
                    <a:pt x="1768" y="16"/>
                    <a:pt x="1916" y="8"/>
                    <a:pt x="2064" y="0"/>
                  </a:cubicBezTo>
                </a:path>
              </a:pathLst>
            </a:custGeom>
            <a:noFill/>
            <a:ln w="28575" cap="rnd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351" name="Line 7"/>
            <p:cNvSpPr>
              <a:spLocks noChangeShapeType="1"/>
            </p:cNvSpPr>
            <p:nvPr/>
          </p:nvSpPr>
          <p:spPr bwMode="auto">
            <a:xfrm>
              <a:off x="78" y="3148"/>
              <a:ext cx="3277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352" name="Line 8"/>
            <p:cNvSpPr>
              <a:spLocks noChangeShapeType="1"/>
            </p:cNvSpPr>
            <p:nvPr/>
          </p:nvSpPr>
          <p:spPr bwMode="auto">
            <a:xfrm>
              <a:off x="279" y="2207"/>
              <a:ext cx="0" cy="193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353" name="Text Box 9"/>
            <p:cNvSpPr txBox="1">
              <a:spLocks noChangeArrowheads="1"/>
            </p:cNvSpPr>
            <p:nvPr/>
          </p:nvSpPr>
          <p:spPr bwMode="auto">
            <a:xfrm>
              <a:off x="3127" y="3079"/>
              <a:ext cx="33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l-GR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r>
                <a:rPr kumimoji="1" lang="en-US" altLang="zh-CN" b="0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5354" name="Text Box 10"/>
            <p:cNvSpPr txBox="1">
              <a:spLocks noChangeArrowheads="1"/>
            </p:cNvSpPr>
            <p:nvPr/>
          </p:nvSpPr>
          <p:spPr bwMode="auto">
            <a:xfrm>
              <a:off x="612" y="3066"/>
              <a:ext cx="50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  <a:r>
                <a:rPr kumimoji="1" lang="zh-CN" altLang="en-US" sz="18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－</a:t>
              </a:r>
              <a:r>
                <a:rPr kumimoji="1" lang="zh-CN" altLang="en-US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endPara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5355" name="Text Box 11"/>
            <p:cNvSpPr txBox="1">
              <a:spLocks noChangeArrowheads="1"/>
            </p:cNvSpPr>
            <p:nvPr/>
          </p:nvSpPr>
          <p:spPr bwMode="auto">
            <a:xfrm>
              <a:off x="1383" y="3066"/>
              <a:ext cx="617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</a:t>
              </a:r>
              <a:r>
                <a:rPr kumimoji="1" lang="zh-CN" altLang="en-US" sz="18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－</a:t>
              </a:r>
              <a:r>
                <a:rPr kumimoji="1" lang="zh-CN" altLang="en-US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endPara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5356" name="Text Box 12"/>
            <p:cNvSpPr txBox="1">
              <a:spLocks noChangeArrowheads="1"/>
            </p:cNvSpPr>
            <p:nvPr/>
          </p:nvSpPr>
          <p:spPr bwMode="auto">
            <a:xfrm>
              <a:off x="2025" y="3066"/>
              <a:ext cx="350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5357" name="Text Box 13"/>
            <p:cNvSpPr txBox="1">
              <a:spLocks noChangeArrowheads="1"/>
            </p:cNvSpPr>
            <p:nvPr/>
          </p:nvSpPr>
          <p:spPr bwMode="auto">
            <a:xfrm>
              <a:off x="1164" y="3066"/>
              <a:ext cx="23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5358" name="Text Box 14"/>
            <p:cNvSpPr txBox="1">
              <a:spLocks noChangeArrowheads="1"/>
            </p:cNvSpPr>
            <p:nvPr/>
          </p:nvSpPr>
          <p:spPr bwMode="auto">
            <a:xfrm>
              <a:off x="276" y="3179"/>
              <a:ext cx="231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5359" name="Line 15"/>
            <p:cNvSpPr>
              <a:spLocks noChangeShapeType="1"/>
            </p:cNvSpPr>
            <p:nvPr/>
          </p:nvSpPr>
          <p:spPr bwMode="auto">
            <a:xfrm>
              <a:off x="1231" y="3148"/>
              <a:ext cx="0" cy="53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360" name="Text Box 16"/>
            <p:cNvSpPr txBox="1">
              <a:spLocks noChangeArrowheads="1"/>
            </p:cNvSpPr>
            <p:nvPr/>
          </p:nvSpPr>
          <p:spPr bwMode="auto">
            <a:xfrm>
              <a:off x="-68" y="2205"/>
              <a:ext cx="350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5361" name="Text Box 17"/>
            <p:cNvSpPr txBox="1">
              <a:spLocks noChangeArrowheads="1"/>
            </p:cNvSpPr>
            <p:nvPr/>
          </p:nvSpPr>
          <p:spPr bwMode="auto">
            <a:xfrm>
              <a:off x="319" y="2024"/>
              <a:ext cx="32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5362" name="Line 18"/>
            <p:cNvSpPr>
              <a:spLocks noChangeShapeType="1"/>
            </p:cNvSpPr>
            <p:nvPr/>
          </p:nvSpPr>
          <p:spPr bwMode="auto">
            <a:xfrm>
              <a:off x="2139" y="2894"/>
              <a:ext cx="0" cy="25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5363" name="Text Box 19"/>
          <p:cNvSpPr txBox="1">
            <a:spLocks noChangeArrowheads="1"/>
          </p:cNvSpPr>
          <p:nvPr/>
        </p:nvSpPr>
        <p:spPr bwMode="auto">
          <a:xfrm>
            <a:off x="1636079" y="3065813"/>
            <a:ext cx="350520" cy="4603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endParaRPr kumimoji="1" lang="en-US" altLang="zh-CN" sz="2400" i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5364" name="Freeform 20"/>
          <p:cNvSpPr/>
          <p:nvPr/>
        </p:nvSpPr>
        <p:spPr bwMode="auto">
          <a:xfrm>
            <a:off x="1347155" y="2489518"/>
            <a:ext cx="4349750" cy="836612"/>
          </a:xfrm>
          <a:custGeom>
            <a:avLst/>
            <a:gdLst>
              <a:gd name="T0" fmla="*/ 0 w 2740"/>
              <a:gd name="T1" fmla="*/ 286 h 527"/>
              <a:gd name="T2" fmla="*/ 120 w 2740"/>
              <a:gd name="T3" fmla="*/ 137 h 527"/>
              <a:gd name="T4" fmla="*/ 225 w 2740"/>
              <a:gd name="T5" fmla="*/ 51 h 527"/>
              <a:gd name="T6" fmla="*/ 345 w 2740"/>
              <a:gd name="T7" fmla="*/ 3 h 527"/>
              <a:gd name="T8" fmla="*/ 624 w 2740"/>
              <a:gd name="T9" fmla="*/ 70 h 527"/>
              <a:gd name="T10" fmla="*/ 830 w 2740"/>
              <a:gd name="T11" fmla="*/ 204 h 527"/>
              <a:gd name="T12" fmla="*/ 955 w 2740"/>
              <a:gd name="T13" fmla="*/ 310 h 527"/>
              <a:gd name="T14" fmla="*/ 998 w 2740"/>
              <a:gd name="T15" fmla="*/ 353 h 527"/>
              <a:gd name="T16" fmla="*/ 1041 w 2740"/>
              <a:gd name="T17" fmla="*/ 401 h 527"/>
              <a:gd name="T18" fmla="*/ 1157 w 2740"/>
              <a:gd name="T19" fmla="*/ 468 h 527"/>
              <a:gd name="T20" fmla="*/ 1329 w 2740"/>
              <a:gd name="T21" fmla="*/ 525 h 527"/>
              <a:gd name="T22" fmla="*/ 1508 w 2740"/>
              <a:gd name="T23" fmla="*/ 481 h 527"/>
              <a:gd name="T24" fmla="*/ 1624 w 2740"/>
              <a:gd name="T25" fmla="*/ 432 h 527"/>
              <a:gd name="T26" fmla="*/ 1842 w 2740"/>
              <a:gd name="T27" fmla="*/ 302 h 527"/>
              <a:gd name="T28" fmla="*/ 2023 w 2740"/>
              <a:gd name="T29" fmla="*/ 230 h 527"/>
              <a:gd name="T30" fmla="*/ 2202 w 2740"/>
              <a:gd name="T31" fmla="*/ 192 h 527"/>
              <a:gd name="T32" fmla="*/ 2483 w 2740"/>
              <a:gd name="T33" fmla="*/ 253 h 527"/>
              <a:gd name="T34" fmla="*/ 2612 w 2740"/>
              <a:gd name="T35" fmla="*/ 302 h 527"/>
              <a:gd name="T36" fmla="*/ 2740 w 2740"/>
              <a:gd name="T37" fmla="*/ 351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527">
                <a:moveTo>
                  <a:pt x="0" y="286"/>
                </a:moveTo>
                <a:cubicBezTo>
                  <a:pt x="20" y="261"/>
                  <a:pt x="83" y="176"/>
                  <a:pt x="120" y="137"/>
                </a:cubicBezTo>
                <a:cubicBezTo>
                  <a:pt x="157" y="98"/>
                  <a:pt x="187" y="73"/>
                  <a:pt x="225" y="51"/>
                </a:cubicBezTo>
                <a:cubicBezTo>
                  <a:pt x="263" y="29"/>
                  <a:pt x="279" y="0"/>
                  <a:pt x="345" y="3"/>
                </a:cubicBezTo>
                <a:cubicBezTo>
                  <a:pt x="411" y="6"/>
                  <a:pt x="543" y="37"/>
                  <a:pt x="624" y="70"/>
                </a:cubicBezTo>
                <a:cubicBezTo>
                  <a:pt x="705" y="103"/>
                  <a:pt x="775" y="164"/>
                  <a:pt x="830" y="204"/>
                </a:cubicBezTo>
                <a:cubicBezTo>
                  <a:pt x="885" y="244"/>
                  <a:pt x="927" y="285"/>
                  <a:pt x="955" y="310"/>
                </a:cubicBezTo>
                <a:cubicBezTo>
                  <a:pt x="983" y="335"/>
                  <a:pt x="984" y="338"/>
                  <a:pt x="998" y="353"/>
                </a:cubicBezTo>
                <a:cubicBezTo>
                  <a:pt x="1012" y="368"/>
                  <a:pt x="1015" y="382"/>
                  <a:pt x="1041" y="401"/>
                </a:cubicBezTo>
                <a:cubicBezTo>
                  <a:pt x="1067" y="420"/>
                  <a:pt x="1109" y="447"/>
                  <a:pt x="1157" y="468"/>
                </a:cubicBezTo>
                <a:cubicBezTo>
                  <a:pt x="1205" y="489"/>
                  <a:pt x="1271" y="523"/>
                  <a:pt x="1329" y="525"/>
                </a:cubicBezTo>
                <a:cubicBezTo>
                  <a:pt x="1387" y="527"/>
                  <a:pt x="1459" y="497"/>
                  <a:pt x="1508" y="481"/>
                </a:cubicBezTo>
                <a:cubicBezTo>
                  <a:pt x="1558" y="466"/>
                  <a:pt x="1569" y="461"/>
                  <a:pt x="1624" y="432"/>
                </a:cubicBezTo>
                <a:cubicBezTo>
                  <a:pt x="1680" y="402"/>
                  <a:pt x="1775" y="336"/>
                  <a:pt x="1842" y="302"/>
                </a:cubicBezTo>
                <a:cubicBezTo>
                  <a:pt x="1909" y="269"/>
                  <a:pt x="1962" y="249"/>
                  <a:pt x="2023" y="230"/>
                </a:cubicBezTo>
                <a:cubicBezTo>
                  <a:pt x="2083" y="212"/>
                  <a:pt x="2125" y="188"/>
                  <a:pt x="2202" y="192"/>
                </a:cubicBezTo>
                <a:cubicBezTo>
                  <a:pt x="2278" y="195"/>
                  <a:pt x="2415" y="234"/>
                  <a:pt x="2483" y="253"/>
                </a:cubicBezTo>
                <a:cubicBezTo>
                  <a:pt x="2552" y="271"/>
                  <a:pt x="2569" y="286"/>
                  <a:pt x="2612" y="302"/>
                </a:cubicBezTo>
                <a:cubicBezTo>
                  <a:pt x="2654" y="319"/>
                  <a:pt x="2698" y="335"/>
                  <a:pt x="2740" y="351"/>
                </a:cubicBezTo>
              </a:path>
            </a:pathLst>
          </a:custGeom>
          <a:noFill/>
          <a:ln w="28575" cap="flat" cmpd="sng">
            <a:solidFill>
              <a:srgbClr val="66FF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65" name="Line 21"/>
          <p:cNvSpPr>
            <a:spLocks noChangeShapeType="1"/>
          </p:cNvSpPr>
          <p:nvPr/>
        </p:nvSpPr>
        <p:spPr bwMode="auto">
          <a:xfrm>
            <a:off x="1836103" y="2489522"/>
            <a:ext cx="0" cy="454025"/>
          </a:xfrm>
          <a:prstGeom prst="line">
            <a:avLst/>
          </a:prstGeom>
          <a:noFill/>
          <a:ln w="38100" cap="rnd">
            <a:solidFill>
              <a:schemeClr val="bg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66" name="Text Box 22"/>
          <p:cNvSpPr txBox="1">
            <a:spLocks noChangeArrowheads="1"/>
          </p:cNvSpPr>
          <p:nvPr/>
        </p:nvSpPr>
        <p:spPr bwMode="auto">
          <a:xfrm>
            <a:off x="2259966" y="2172484"/>
            <a:ext cx="3994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kumimoji="1" lang="en-US" altLang="zh-CN" sz="2400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5367" name="Object 23"/>
          <p:cNvGraphicFramePr>
            <a:graphicFrameLocks noChangeAspect="1"/>
          </p:cNvGraphicFramePr>
          <p:nvPr/>
        </p:nvGraphicFramePr>
        <p:xfrm>
          <a:off x="5680933" y="1525112"/>
          <a:ext cx="5173662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99" name="公式" r:id="rId1" imgW="2755900" imgH="609600" progId="Equation.3">
                  <p:embed/>
                </p:oleObj>
              </mc:Choice>
              <mc:Fallback>
                <p:oleObj name="公式" r:id="rId1" imgW="2755900" imgH="609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933" y="1525112"/>
                        <a:ext cx="5173662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69" name="Rectangle 25"/>
          <p:cNvSpPr>
            <a:spLocks noChangeArrowheads="1"/>
          </p:cNvSpPr>
          <p:nvPr/>
        </p:nvSpPr>
        <p:spPr bwMode="auto">
          <a:xfrm>
            <a:off x="2425702" y="5473733"/>
            <a:ext cx="520700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endParaRPr kumimoji="1" lang="en-US" altLang="zh-CN" sz="24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0" hangingPunct="0"/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</a:t>
            </a:r>
            <a:endParaRPr kumimoji="1" lang="en-US" altLang="zh-CN" sz="24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0" hangingPunct="0"/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</a:t>
            </a:r>
            <a:endParaRPr kumimoji="1" lang="en-US" altLang="zh-CN" sz="24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185370" name="Object 26"/>
          <p:cNvGraphicFramePr>
            <a:graphicFrameLocks noChangeAspect="1"/>
          </p:cNvGraphicFramePr>
          <p:nvPr/>
        </p:nvGraphicFramePr>
        <p:xfrm>
          <a:off x="2063154" y="4570382"/>
          <a:ext cx="5761038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00" name="公式" r:id="rId3" imgW="3213100" imgH="609600" progId="Equation.3">
                  <p:embed/>
                </p:oleObj>
              </mc:Choice>
              <mc:Fallback>
                <p:oleObj name="公式" r:id="rId3" imgW="3213100" imgH="6096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154" y="4570382"/>
                        <a:ext cx="5761038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71" name="Text Box 27"/>
          <p:cNvSpPr txBox="1">
            <a:spLocks noChangeArrowheads="1"/>
          </p:cNvSpPr>
          <p:nvPr/>
        </p:nvSpPr>
        <p:spPr bwMode="auto">
          <a:xfrm>
            <a:off x="2063552" y="5642590"/>
            <a:ext cx="56000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zh-CN" altLang="en-US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，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2+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...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n</a:t>
            </a:r>
            <a:r>
              <a: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+</a:t>
            </a:r>
            <a:r>
              <a: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endParaRPr kumimoji="1" lang="en-US" altLang="zh-CN" b="0" i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5372" name="Text Box 28"/>
          <p:cNvSpPr txBox="1">
            <a:spLocks noChangeArrowheads="1"/>
          </p:cNvSpPr>
          <p:nvPr/>
        </p:nvSpPr>
        <p:spPr bwMode="auto">
          <a:xfrm>
            <a:off x="4076717" y="3499805"/>
            <a:ext cx="7125335" cy="103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kumimoji="1" lang="en-US" altLang="zh-CN" b="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zh-CN" altLang="en-US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kumimoji="1" lang="en-US" altLang="zh-CN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=0</a:t>
            </a:r>
            <a:r>
              <a:rPr kumimoji="1" lang="zh-CN" altLang="en-US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，，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2    ... </a:t>
            </a:r>
            <a:r>
              <a:rPr kumimoji="1" lang="en-US" altLang="zh-CN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kumimoji="1"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 </a:t>
            </a:r>
            <a:r>
              <a:rPr kumimoji="1" lang="zh-CN" altLang="en-US" b="0" dirty="0" smtClean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kumimoji="1" lang="zh-CN" altLang="en-US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即</a:t>
            </a:r>
            <a:r>
              <a:rPr kumimoji="1" lang="zh-CN" altLang="en-US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kumimoji="1" lang="zh-CN" altLang="en-US" b="0" dirty="0" smtClean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b="0" i="1" dirty="0" err="1"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b="0" i="1" baseline="-25000" dirty="0" err="1">
                <a:ea typeface="仿宋_GB2312" pitchFamily="49" charset="-122"/>
              </a:rPr>
              <a:t>C</a:t>
            </a:r>
            <a:r>
              <a:rPr kumimoji="1" lang="zh-CN" altLang="en-US" dirty="0" smtClean="0"/>
              <a:t>极值点</a:t>
            </a:r>
            <a:r>
              <a:rPr kumimoji="1" lang="en-US" altLang="zh-CN" dirty="0" smtClean="0"/>
              <a:t>;</a:t>
            </a:r>
            <a:endParaRPr kumimoji="1" lang="zh-CN" altLang="en-US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0" hangingPunct="0">
              <a:spcBef>
                <a:spcPct val="20000"/>
              </a:spcBef>
            </a:pPr>
            <a:r>
              <a:rPr kumimoji="1" lang="en-US" altLang="zh-CN" b="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dirty="0">
                <a:latin typeface="Times New Roman" panose="02020603050405020304" pitchFamily="18" charset="0"/>
              </a:rPr>
              <a:t>的极值点为 </a:t>
            </a:r>
            <a:r>
              <a:rPr kumimoji="1" lang="en-US" altLang="zh-CN" b="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b="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dirty="0">
                <a:latin typeface="Times New Roman" panose="02020603050405020304" pitchFamily="18" charset="0"/>
              </a:rPr>
              <a:t>零点</a:t>
            </a:r>
            <a:r>
              <a: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5373" name="Group 29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85374" name="Picture 30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5375" name="Text Box 31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5376" name="Group 32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85377" name="Picture 33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5378" name="Text Box 34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5379" name="Group 35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85380" name="Picture 36" descr="789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5381" name="Text Box 37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72652" y="274258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如何推导？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04778" y="4725397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如何推导？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电流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波形电感电压表达式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1"/>
          <p:cNvSpPr txBox="1"/>
          <p:nvPr>
            <p:custDataLst>
              <p:tags r:id="rId7"/>
            </p:custDataLst>
          </p:nvPr>
        </p:nvSpPr>
        <p:spPr>
          <a:xfrm>
            <a:off x="8372475" y="5215255"/>
            <a:ext cx="284162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教材</a:t>
            </a:r>
            <a:r>
              <a:rPr lang="en-US" altLang="zh-CN" b="0" dirty="0" smtClean="0">
                <a:solidFill>
                  <a:srgbClr val="FF0000"/>
                </a:solidFill>
              </a:rPr>
              <a:t>P161</a:t>
            </a:r>
            <a:r>
              <a:rPr lang="zh-CN" altLang="en-US" b="0" dirty="0" smtClean="0">
                <a:solidFill>
                  <a:srgbClr val="FF0000"/>
                </a:solidFill>
              </a:rPr>
              <a:t>，</a:t>
            </a:r>
            <a:endParaRPr lang="en-US" altLang="zh-CN" b="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图</a:t>
            </a:r>
            <a:r>
              <a:rPr lang="en-US" altLang="zh-CN" b="0" dirty="0" smtClean="0">
                <a:solidFill>
                  <a:srgbClr val="FF0000"/>
                </a:solidFill>
              </a:rPr>
              <a:t>7-22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有</a:t>
            </a:r>
            <a:r>
              <a:rPr lang="en-US" altLang="zh-CN" b="0" i="1" dirty="0" err="1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altLang="zh-CN" b="0" i="1" baseline="-25000" dirty="0" err="1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波形</a:t>
            </a:r>
            <a:endParaRPr lang="zh-CN" altLang="en-US" b="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63" grpId="0" bldLvl="0" animBg="1" autoUpdateAnimBg="0"/>
      <p:bldP spid="185364" grpId="0" bldLvl="0" animBg="1"/>
      <p:bldP spid="185365" grpId="0" bldLvl="0" animBg="1"/>
      <p:bldP spid="185366" grpId="0" autoUpdateAnimBg="0"/>
      <p:bldP spid="185371" grpId="0" autoUpdateAnimBg="0"/>
      <p:bldP spid="185372" grpId="0" autoUpdateAnimBg="0"/>
      <p:bldP spid="2" grpId="0"/>
      <p:bldP spid="37" grpId="0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ext Box 2" descr="绿色大理石"/>
          <p:cNvSpPr txBox="1">
            <a:spLocks noChangeArrowheads="1"/>
          </p:cNvSpPr>
          <p:nvPr/>
        </p:nvSpPr>
        <p:spPr bwMode="auto">
          <a:xfrm>
            <a:off x="2519363" y="1280795"/>
            <a:ext cx="268541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1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能量转换关系：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6371" name="Text Box 3"/>
          <p:cNvSpPr txBox="1">
            <a:spLocks noChangeArrowheads="1"/>
          </p:cNvSpPr>
          <p:nvPr/>
        </p:nvSpPr>
        <p:spPr bwMode="auto">
          <a:xfrm>
            <a:off x="9239901" y="2597869"/>
            <a:ext cx="19672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3200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 &lt; </a:t>
            </a:r>
            <a:r>
              <a:rPr kumimoji="1" lang="en-US" altLang="zh-CN" sz="3200" b="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t</a:t>
            </a:r>
            <a:r>
              <a:rPr kumimoji="1" lang="en-US" altLang="zh-CN" sz="3200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&lt; </a:t>
            </a:r>
            <a:r>
              <a:rPr kumimoji="1" lang="en-US" altLang="zh-CN" sz="3200" b="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en-US" altLang="zh-CN" sz="3200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endParaRPr kumimoji="1" lang="en-US" altLang="zh-CN" sz="3200" b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9033511" y="5228990"/>
            <a:ext cx="23114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3200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</a:t>
            </a:r>
            <a:r>
              <a:rPr kumimoji="1" lang="en-US" altLang="zh-CN" sz="3200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 </a:t>
            </a:r>
            <a:r>
              <a:rPr kumimoji="1" lang="en-US" altLang="zh-CN" sz="3200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t</a:t>
            </a:r>
            <a:r>
              <a:rPr kumimoji="1" lang="en-US" altLang="zh-CN" sz="3200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&lt; </a:t>
            </a:r>
            <a:r>
              <a:rPr kumimoji="1" lang="en-US" altLang="zh-CN" sz="3200" b="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3200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endParaRPr kumimoji="1" lang="en-US" altLang="zh-CN" sz="3200" b="0" i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5814379" y="5301064"/>
            <a:ext cx="2514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3200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kumimoji="1" lang="en-US" altLang="zh-CN" sz="3200" b="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3200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en-US" altLang="zh-CN" sz="3200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&lt; </a:t>
            </a:r>
            <a:r>
              <a:rPr kumimoji="1" lang="en-US" altLang="zh-CN" sz="3200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t</a:t>
            </a:r>
            <a:r>
              <a:rPr kumimoji="1" lang="en-US" altLang="zh-CN" sz="3200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&lt;  </a:t>
            </a:r>
            <a:endParaRPr kumimoji="1" lang="en-US" altLang="zh-CN" sz="3200" b="0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86374" name="Group 6"/>
          <p:cNvGrpSpPr/>
          <p:nvPr/>
        </p:nvGrpSpPr>
        <p:grpSpPr bwMode="auto">
          <a:xfrm>
            <a:off x="919488" y="1384300"/>
            <a:ext cx="5580079" cy="3354388"/>
            <a:chOff x="867" y="1957"/>
            <a:chExt cx="3515" cy="2113"/>
          </a:xfrm>
        </p:grpSpPr>
        <p:sp>
          <p:nvSpPr>
            <p:cNvPr id="186375" name="Text Box 7"/>
            <p:cNvSpPr txBox="1">
              <a:spLocks noChangeArrowheads="1"/>
            </p:cNvSpPr>
            <p:nvPr/>
          </p:nvSpPr>
          <p:spPr bwMode="auto">
            <a:xfrm>
              <a:off x="3792" y="3414"/>
              <a:ext cx="19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kumimoji="1" lang="zh-CN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6376" name="Freeform 8"/>
            <p:cNvSpPr/>
            <p:nvPr/>
          </p:nvSpPr>
          <p:spPr bwMode="auto">
            <a:xfrm>
              <a:off x="1198" y="2277"/>
              <a:ext cx="2727" cy="641"/>
            </a:xfrm>
            <a:custGeom>
              <a:avLst/>
              <a:gdLst>
                <a:gd name="T0" fmla="*/ 0 w 1958"/>
                <a:gd name="T1" fmla="*/ 0 h 653"/>
                <a:gd name="T2" fmla="*/ 384 w 1958"/>
                <a:gd name="T3" fmla="*/ 240 h 653"/>
                <a:gd name="T4" fmla="*/ 1200 w 1958"/>
                <a:gd name="T5" fmla="*/ 528 h 653"/>
                <a:gd name="T6" fmla="*/ 1958 w 1958"/>
                <a:gd name="T7" fmla="*/ 65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8" h="653">
                  <a:moveTo>
                    <a:pt x="0" y="0"/>
                  </a:moveTo>
                  <a:cubicBezTo>
                    <a:pt x="92" y="76"/>
                    <a:pt x="184" y="152"/>
                    <a:pt x="384" y="240"/>
                  </a:cubicBezTo>
                  <a:cubicBezTo>
                    <a:pt x="584" y="328"/>
                    <a:pt x="938" y="459"/>
                    <a:pt x="1200" y="528"/>
                  </a:cubicBezTo>
                  <a:cubicBezTo>
                    <a:pt x="1462" y="597"/>
                    <a:pt x="1800" y="627"/>
                    <a:pt x="1958" y="653"/>
                  </a:cubicBezTo>
                </a:path>
              </a:pathLst>
            </a:custGeom>
            <a:noFill/>
            <a:ln w="28575" cap="rnd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377" name="Freeform 9"/>
            <p:cNvSpPr/>
            <p:nvPr/>
          </p:nvSpPr>
          <p:spPr bwMode="auto">
            <a:xfrm>
              <a:off x="1195" y="2323"/>
              <a:ext cx="2405" cy="1289"/>
            </a:xfrm>
            <a:custGeom>
              <a:avLst/>
              <a:gdLst>
                <a:gd name="T0" fmla="*/ 5 w 2405"/>
                <a:gd name="T1" fmla="*/ 0 h 1289"/>
                <a:gd name="T2" fmla="*/ 5 w 2405"/>
                <a:gd name="T3" fmla="*/ 5 h 1289"/>
                <a:gd name="T4" fmla="*/ 15 w 2405"/>
                <a:gd name="T5" fmla="*/ 5 h 1289"/>
                <a:gd name="T6" fmla="*/ 96 w 2405"/>
                <a:gd name="T7" fmla="*/ 24 h 1289"/>
                <a:gd name="T8" fmla="*/ 202 w 2405"/>
                <a:gd name="T9" fmla="*/ 144 h 1289"/>
                <a:gd name="T10" fmla="*/ 399 w 2405"/>
                <a:gd name="T11" fmla="*/ 516 h 1289"/>
                <a:gd name="T12" fmla="*/ 547 w 2405"/>
                <a:gd name="T13" fmla="*/ 877 h 1289"/>
                <a:gd name="T14" fmla="*/ 600 w 2405"/>
                <a:gd name="T15" fmla="*/ 985 h 1289"/>
                <a:gd name="T16" fmla="*/ 734 w 2405"/>
                <a:gd name="T17" fmla="*/ 1174 h 1289"/>
                <a:gd name="T18" fmla="*/ 936 w 2405"/>
                <a:gd name="T19" fmla="*/ 1287 h 1289"/>
                <a:gd name="T20" fmla="*/ 1121 w 2405"/>
                <a:gd name="T21" fmla="*/ 1189 h 1289"/>
                <a:gd name="T22" fmla="*/ 1242 w 2405"/>
                <a:gd name="T23" fmla="*/ 1068 h 1289"/>
                <a:gd name="T24" fmla="*/ 1469 w 2405"/>
                <a:gd name="T25" fmla="*/ 755 h 1289"/>
                <a:gd name="T26" fmla="*/ 1657 w 2405"/>
                <a:gd name="T27" fmla="*/ 581 h 1289"/>
                <a:gd name="T28" fmla="*/ 1853 w 2405"/>
                <a:gd name="T29" fmla="*/ 504 h 1289"/>
                <a:gd name="T30" fmla="*/ 2138 w 2405"/>
                <a:gd name="T31" fmla="*/ 635 h 1289"/>
                <a:gd name="T32" fmla="*/ 2271 w 2405"/>
                <a:gd name="T33" fmla="*/ 755 h 1289"/>
                <a:gd name="T34" fmla="*/ 2405 w 2405"/>
                <a:gd name="T35" fmla="*/ 875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5" h="1289">
                  <a:moveTo>
                    <a:pt x="5" y="0"/>
                  </a:moveTo>
                  <a:cubicBezTo>
                    <a:pt x="5" y="1"/>
                    <a:pt x="3" y="4"/>
                    <a:pt x="5" y="5"/>
                  </a:cubicBezTo>
                  <a:cubicBezTo>
                    <a:pt x="7" y="6"/>
                    <a:pt x="0" y="2"/>
                    <a:pt x="15" y="5"/>
                  </a:cubicBezTo>
                  <a:cubicBezTo>
                    <a:pt x="30" y="8"/>
                    <a:pt x="65" y="1"/>
                    <a:pt x="96" y="24"/>
                  </a:cubicBezTo>
                  <a:cubicBezTo>
                    <a:pt x="127" y="47"/>
                    <a:pt x="152" y="62"/>
                    <a:pt x="202" y="144"/>
                  </a:cubicBezTo>
                  <a:cubicBezTo>
                    <a:pt x="252" y="226"/>
                    <a:pt x="342" y="394"/>
                    <a:pt x="399" y="516"/>
                  </a:cubicBezTo>
                  <a:cubicBezTo>
                    <a:pt x="456" y="638"/>
                    <a:pt x="513" y="799"/>
                    <a:pt x="547" y="877"/>
                  </a:cubicBezTo>
                  <a:cubicBezTo>
                    <a:pt x="580" y="956"/>
                    <a:pt x="569" y="935"/>
                    <a:pt x="600" y="985"/>
                  </a:cubicBezTo>
                  <a:cubicBezTo>
                    <a:pt x="630" y="1035"/>
                    <a:pt x="678" y="1124"/>
                    <a:pt x="734" y="1174"/>
                  </a:cubicBezTo>
                  <a:cubicBezTo>
                    <a:pt x="790" y="1224"/>
                    <a:pt x="872" y="1285"/>
                    <a:pt x="936" y="1287"/>
                  </a:cubicBezTo>
                  <a:cubicBezTo>
                    <a:pt x="1000" y="1289"/>
                    <a:pt x="1070" y="1225"/>
                    <a:pt x="1121" y="1189"/>
                  </a:cubicBezTo>
                  <a:cubicBezTo>
                    <a:pt x="1172" y="1153"/>
                    <a:pt x="1183" y="1141"/>
                    <a:pt x="1242" y="1068"/>
                  </a:cubicBezTo>
                  <a:cubicBezTo>
                    <a:pt x="1300" y="996"/>
                    <a:pt x="1399" y="836"/>
                    <a:pt x="1469" y="755"/>
                  </a:cubicBezTo>
                  <a:cubicBezTo>
                    <a:pt x="1539" y="675"/>
                    <a:pt x="1593" y="623"/>
                    <a:pt x="1657" y="581"/>
                  </a:cubicBezTo>
                  <a:cubicBezTo>
                    <a:pt x="1721" y="539"/>
                    <a:pt x="1773" y="495"/>
                    <a:pt x="1853" y="504"/>
                  </a:cubicBezTo>
                  <a:cubicBezTo>
                    <a:pt x="1933" y="513"/>
                    <a:pt x="2068" y="593"/>
                    <a:pt x="2138" y="635"/>
                  </a:cubicBezTo>
                  <a:cubicBezTo>
                    <a:pt x="2208" y="677"/>
                    <a:pt x="2227" y="716"/>
                    <a:pt x="2271" y="755"/>
                  </a:cubicBezTo>
                  <a:cubicBezTo>
                    <a:pt x="2316" y="795"/>
                    <a:pt x="2360" y="835"/>
                    <a:pt x="2405" y="875"/>
                  </a:cubicBezTo>
                </a:path>
              </a:pathLst>
            </a:custGeom>
            <a:noFill/>
            <a:ln w="28575" cap="flat" cmpd="sng">
              <a:solidFill>
                <a:srgbClr val="66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378" name="Freeform 10"/>
            <p:cNvSpPr/>
            <p:nvPr/>
          </p:nvSpPr>
          <p:spPr bwMode="auto">
            <a:xfrm>
              <a:off x="1238" y="3319"/>
              <a:ext cx="2875" cy="659"/>
            </a:xfrm>
            <a:custGeom>
              <a:avLst/>
              <a:gdLst>
                <a:gd name="T0" fmla="*/ 0 w 2064"/>
                <a:gd name="T1" fmla="*/ 672 h 672"/>
                <a:gd name="T2" fmla="*/ 432 w 2064"/>
                <a:gd name="T3" fmla="*/ 384 h 672"/>
                <a:gd name="T4" fmla="*/ 960 w 2064"/>
                <a:gd name="T5" fmla="*/ 192 h 672"/>
                <a:gd name="T6" fmla="*/ 1584 w 2064"/>
                <a:gd name="T7" fmla="*/ 48 h 672"/>
                <a:gd name="T8" fmla="*/ 2064 w 2064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4" h="672">
                  <a:moveTo>
                    <a:pt x="0" y="672"/>
                  </a:moveTo>
                  <a:cubicBezTo>
                    <a:pt x="136" y="568"/>
                    <a:pt x="272" y="464"/>
                    <a:pt x="432" y="384"/>
                  </a:cubicBezTo>
                  <a:cubicBezTo>
                    <a:pt x="592" y="304"/>
                    <a:pt x="768" y="248"/>
                    <a:pt x="960" y="192"/>
                  </a:cubicBezTo>
                  <a:cubicBezTo>
                    <a:pt x="1152" y="136"/>
                    <a:pt x="1400" y="80"/>
                    <a:pt x="1584" y="48"/>
                  </a:cubicBezTo>
                  <a:cubicBezTo>
                    <a:pt x="1768" y="16"/>
                    <a:pt x="1916" y="8"/>
                    <a:pt x="2064" y="0"/>
                  </a:cubicBezTo>
                </a:path>
              </a:pathLst>
            </a:custGeom>
            <a:noFill/>
            <a:ln w="28575" cap="rnd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379" name="Line 11"/>
            <p:cNvSpPr>
              <a:spLocks noChangeShapeType="1"/>
            </p:cNvSpPr>
            <p:nvPr/>
          </p:nvSpPr>
          <p:spPr bwMode="auto">
            <a:xfrm>
              <a:off x="997" y="3081"/>
              <a:ext cx="3277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380" name="Line 12"/>
            <p:cNvSpPr>
              <a:spLocks noChangeShapeType="1"/>
            </p:cNvSpPr>
            <p:nvPr/>
          </p:nvSpPr>
          <p:spPr bwMode="auto">
            <a:xfrm>
              <a:off x="1198" y="2140"/>
              <a:ext cx="0" cy="193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381" name="Text Box 13"/>
            <p:cNvSpPr txBox="1">
              <a:spLocks noChangeArrowheads="1"/>
            </p:cNvSpPr>
            <p:nvPr/>
          </p:nvSpPr>
          <p:spPr bwMode="auto">
            <a:xfrm>
              <a:off x="4046" y="3012"/>
              <a:ext cx="33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l-GR" altLang="zh-CN" b="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r>
                <a:rPr kumimoji="1" lang="en-US" altLang="zh-CN" b="0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82" name="Text Box 14"/>
            <p:cNvSpPr txBox="1">
              <a:spLocks noChangeArrowheads="1"/>
            </p:cNvSpPr>
            <p:nvPr/>
          </p:nvSpPr>
          <p:spPr bwMode="auto">
            <a:xfrm>
              <a:off x="1598" y="2999"/>
              <a:ext cx="473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  <a:r>
                <a:rPr kumimoji="1" lang="en-US" altLang="zh-CN" b="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endParaRPr kumimoji="1"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6383" name="Text Box 15"/>
            <p:cNvSpPr txBox="1">
              <a:spLocks noChangeArrowheads="1"/>
            </p:cNvSpPr>
            <p:nvPr/>
          </p:nvSpPr>
          <p:spPr bwMode="auto">
            <a:xfrm>
              <a:off x="2417" y="2999"/>
              <a:ext cx="585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</a:t>
              </a:r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-</a:t>
              </a: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endPara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6384" name="Text Box 16"/>
            <p:cNvSpPr txBox="1">
              <a:spLocks noChangeArrowheads="1"/>
            </p:cNvSpPr>
            <p:nvPr/>
          </p:nvSpPr>
          <p:spPr bwMode="auto">
            <a:xfrm>
              <a:off x="2944" y="2999"/>
              <a:ext cx="350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6385" name="Text Box 17"/>
            <p:cNvSpPr txBox="1">
              <a:spLocks noChangeArrowheads="1"/>
            </p:cNvSpPr>
            <p:nvPr/>
          </p:nvSpPr>
          <p:spPr bwMode="auto">
            <a:xfrm>
              <a:off x="2083" y="2999"/>
              <a:ext cx="238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86386" name="Text Box 18"/>
            <p:cNvSpPr txBox="1">
              <a:spLocks noChangeArrowheads="1"/>
            </p:cNvSpPr>
            <p:nvPr/>
          </p:nvSpPr>
          <p:spPr bwMode="auto">
            <a:xfrm>
              <a:off x="1195" y="3112"/>
              <a:ext cx="231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0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87" name="Line 19"/>
            <p:cNvSpPr>
              <a:spLocks noChangeShapeType="1"/>
            </p:cNvSpPr>
            <p:nvPr/>
          </p:nvSpPr>
          <p:spPr bwMode="auto">
            <a:xfrm>
              <a:off x="2150" y="3081"/>
              <a:ext cx="0" cy="531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388" name="Text Box 20"/>
            <p:cNvSpPr txBox="1">
              <a:spLocks noChangeArrowheads="1"/>
            </p:cNvSpPr>
            <p:nvPr/>
          </p:nvSpPr>
          <p:spPr bwMode="auto">
            <a:xfrm>
              <a:off x="867" y="2245"/>
              <a:ext cx="350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89" name="Text Box 21"/>
            <p:cNvSpPr txBox="1">
              <a:spLocks noChangeArrowheads="1"/>
            </p:cNvSpPr>
            <p:nvPr/>
          </p:nvSpPr>
          <p:spPr bwMode="auto">
            <a:xfrm>
              <a:off x="1238" y="1957"/>
              <a:ext cx="32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i="1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90" name="Line 22"/>
            <p:cNvSpPr>
              <a:spLocks noChangeShapeType="1"/>
            </p:cNvSpPr>
            <p:nvPr/>
          </p:nvSpPr>
          <p:spPr bwMode="auto">
            <a:xfrm>
              <a:off x="3058" y="2827"/>
              <a:ext cx="0" cy="254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6391" name="Text Box 23"/>
          <p:cNvSpPr txBox="1">
            <a:spLocks noChangeArrowheads="1"/>
          </p:cNvSpPr>
          <p:nvPr/>
        </p:nvSpPr>
        <p:spPr bwMode="auto">
          <a:xfrm>
            <a:off x="1711643" y="3236913"/>
            <a:ext cx="377825" cy="52197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endParaRPr kumimoji="1" lang="en-US" altLang="zh-CN" b="0" i="1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6392" name="Freeform 24"/>
          <p:cNvSpPr/>
          <p:nvPr/>
        </p:nvSpPr>
        <p:spPr bwMode="auto">
          <a:xfrm>
            <a:off x="1422719" y="2711454"/>
            <a:ext cx="4349750" cy="836613"/>
          </a:xfrm>
          <a:custGeom>
            <a:avLst/>
            <a:gdLst>
              <a:gd name="T0" fmla="*/ 0 w 2740"/>
              <a:gd name="T1" fmla="*/ 286 h 527"/>
              <a:gd name="T2" fmla="*/ 120 w 2740"/>
              <a:gd name="T3" fmla="*/ 137 h 527"/>
              <a:gd name="T4" fmla="*/ 225 w 2740"/>
              <a:gd name="T5" fmla="*/ 51 h 527"/>
              <a:gd name="T6" fmla="*/ 345 w 2740"/>
              <a:gd name="T7" fmla="*/ 3 h 527"/>
              <a:gd name="T8" fmla="*/ 624 w 2740"/>
              <a:gd name="T9" fmla="*/ 70 h 527"/>
              <a:gd name="T10" fmla="*/ 830 w 2740"/>
              <a:gd name="T11" fmla="*/ 204 h 527"/>
              <a:gd name="T12" fmla="*/ 955 w 2740"/>
              <a:gd name="T13" fmla="*/ 310 h 527"/>
              <a:gd name="T14" fmla="*/ 998 w 2740"/>
              <a:gd name="T15" fmla="*/ 353 h 527"/>
              <a:gd name="T16" fmla="*/ 1041 w 2740"/>
              <a:gd name="T17" fmla="*/ 401 h 527"/>
              <a:gd name="T18" fmla="*/ 1157 w 2740"/>
              <a:gd name="T19" fmla="*/ 468 h 527"/>
              <a:gd name="T20" fmla="*/ 1329 w 2740"/>
              <a:gd name="T21" fmla="*/ 525 h 527"/>
              <a:gd name="T22" fmla="*/ 1508 w 2740"/>
              <a:gd name="T23" fmla="*/ 481 h 527"/>
              <a:gd name="T24" fmla="*/ 1624 w 2740"/>
              <a:gd name="T25" fmla="*/ 432 h 527"/>
              <a:gd name="T26" fmla="*/ 1842 w 2740"/>
              <a:gd name="T27" fmla="*/ 302 h 527"/>
              <a:gd name="T28" fmla="*/ 2023 w 2740"/>
              <a:gd name="T29" fmla="*/ 230 h 527"/>
              <a:gd name="T30" fmla="*/ 2202 w 2740"/>
              <a:gd name="T31" fmla="*/ 192 h 527"/>
              <a:gd name="T32" fmla="*/ 2483 w 2740"/>
              <a:gd name="T33" fmla="*/ 253 h 527"/>
              <a:gd name="T34" fmla="*/ 2612 w 2740"/>
              <a:gd name="T35" fmla="*/ 302 h 527"/>
              <a:gd name="T36" fmla="*/ 2740 w 2740"/>
              <a:gd name="T37" fmla="*/ 351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527">
                <a:moveTo>
                  <a:pt x="0" y="286"/>
                </a:moveTo>
                <a:cubicBezTo>
                  <a:pt x="20" y="261"/>
                  <a:pt x="83" y="176"/>
                  <a:pt x="120" y="137"/>
                </a:cubicBezTo>
                <a:cubicBezTo>
                  <a:pt x="157" y="98"/>
                  <a:pt x="187" y="73"/>
                  <a:pt x="225" y="51"/>
                </a:cubicBezTo>
                <a:cubicBezTo>
                  <a:pt x="263" y="29"/>
                  <a:pt x="279" y="0"/>
                  <a:pt x="345" y="3"/>
                </a:cubicBezTo>
                <a:cubicBezTo>
                  <a:pt x="411" y="6"/>
                  <a:pt x="543" y="37"/>
                  <a:pt x="624" y="70"/>
                </a:cubicBezTo>
                <a:cubicBezTo>
                  <a:pt x="705" y="103"/>
                  <a:pt x="775" y="164"/>
                  <a:pt x="830" y="204"/>
                </a:cubicBezTo>
                <a:cubicBezTo>
                  <a:pt x="885" y="244"/>
                  <a:pt x="927" y="285"/>
                  <a:pt x="955" y="310"/>
                </a:cubicBezTo>
                <a:cubicBezTo>
                  <a:pt x="983" y="335"/>
                  <a:pt x="984" y="338"/>
                  <a:pt x="998" y="353"/>
                </a:cubicBezTo>
                <a:cubicBezTo>
                  <a:pt x="1012" y="368"/>
                  <a:pt x="1015" y="382"/>
                  <a:pt x="1041" y="401"/>
                </a:cubicBezTo>
                <a:cubicBezTo>
                  <a:pt x="1067" y="420"/>
                  <a:pt x="1109" y="447"/>
                  <a:pt x="1157" y="468"/>
                </a:cubicBezTo>
                <a:cubicBezTo>
                  <a:pt x="1205" y="489"/>
                  <a:pt x="1271" y="523"/>
                  <a:pt x="1329" y="525"/>
                </a:cubicBezTo>
                <a:cubicBezTo>
                  <a:pt x="1387" y="527"/>
                  <a:pt x="1459" y="497"/>
                  <a:pt x="1508" y="481"/>
                </a:cubicBezTo>
                <a:cubicBezTo>
                  <a:pt x="1558" y="466"/>
                  <a:pt x="1569" y="461"/>
                  <a:pt x="1624" y="432"/>
                </a:cubicBezTo>
                <a:cubicBezTo>
                  <a:pt x="1680" y="402"/>
                  <a:pt x="1775" y="336"/>
                  <a:pt x="1842" y="302"/>
                </a:cubicBezTo>
                <a:cubicBezTo>
                  <a:pt x="1909" y="269"/>
                  <a:pt x="1962" y="249"/>
                  <a:pt x="2023" y="230"/>
                </a:cubicBezTo>
                <a:cubicBezTo>
                  <a:pt x="2083" y="212"/>
                  <a:pt x="2125" y="188"/>
                  <a:pt x="2202" y="192"/>
                </a:cubicBezTo>
                <a:cubicBezTo>
                  <a:pt x="2278" y="195"/>
                  <a:pt x="2415" y="234"/>
                  <a:pt x="2483" y="253"/>
                </a:cubicBezTo>
                <a:cubicBezTo>
                  <a:pt x="2552" y="271"/>
                  <a:pt x="2569" y="286"/>
                  <a:pt x="2612" y="302"/>
                </a:cubicBezTo>
                <a:cubicBezTo>
                  <a:pt x="2654" y="319"/>
                  <a:pt x="2698" y="335"/>
                  <a:pt x="2740" y="351"/>
                </a:cubicBezTo>
              </a:path>
            </a:pathLst>
          </a:custGeom>
          <a:noFill/>
          <a:ln w="28575" cap="flat" cmpd="sng">
            <a:solidFill>
              <a:srgbClr val="66FF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93" name="Line 25"/>
          <p:cNvSpPr>
            <a:spLocks noChangeShapeType="1"/>
          </p:cNvSpPr>
          <p:nvPr/>
        </p:nvSpPr>
        <p:spPr bwMode="auto">
          <a:xfrm>
            <a:off x="1911668" y="2711450"/>
            <a:ext cx="0" cy="454025"/>
          </a:xfrm>
          <a:prstGeom prst="line">
            <a:avLst/>
          </a:prstGeom>
          <a:noFill/>
          <a:ln w="38100" cap="rnd">
            <a:solidFill>
              <a:schemeClr val="bg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94" name="Text Box 26"/>
          <p:cNvSpPr txBox="1">
            <a:spLocks noChangeArrowheads="1"/>
          </p:cNvSpPr>
          <p:nvPr/>
        </p:nvSpPr>
        <p:spPr bwMode="auto">
          <a:xfrm>
            <a:off x="2335530" y="2345085"/>
            <a:ext cx="4362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b="0" i="1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kumimoji="1" lang="en-US" altLang="zh-CN" b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6395" name="Group 27"/>
          <p:cNvGrpSpPr/>
          <p:nvPr/>
        </p:nvGrpSpPr>
        <p:grpSpPr bwMode="auto">
          <a:xfrm>
            <a:off x="9840881" y="6443509"/>
            <a:ext cx="792162" cy="368300"/>
            <a:chOff x="5193" y="4020"/>
            <a:chExt cx="499" cy="232"/>
          </a:xfrm>
        </p:grpSpPr>
        <p:pic>
          <p:nvPicPr>
            <p:cNvPr id="186396" name="Picture 28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397" name="Text Box 29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6398" name="Group 30"/>
          <p:cNvGrpSpPr/>
          <p:nvPr/>
        </p:nvGrpSpPr>
        <p:grpSpPr bwMode="auto">
          <a:xfrm>
            <a:off x="8977281" y="6443509"/>
            <a:ext cx="792162" cy="368300"/>
            <a:chOff x="4649" y="4020"/>
            <a:chExt cx="499" cy="232"/>
          </a:xfrm>
        </p:grpSpPr>
        <p:pic>
          <p:nvPicPr>
            <p:cNvPr id="186399" name="Picture 31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400" name="Text Box 32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86441" name="AutoShape 73"/>
          <p:cNvSpPr>
            <a:spLocks noChangeArrowheads="1"/>
          </p:cNvSpPr>
          <p:nvPr/>
        </p:nvSpPr>
        <p:spPr bwMode="auto">
          <a:xfrm rot="10800000">
            <a:off x="10257490" y="4149531"/>
            <a:ext cx="720725" cy="503237"/>
          </a:xfrm>
          <a:custGeom>
            <a:avLst/>
            <a:gdLst>
              <a:gd name="G0" fmla="+- 10990 0 0"/>
              <a:gd name="G1" fmla="+- 17270 0 0"/>
              <a:gd name="G2" fmla="+- 6405 0 0"/>
              <a:gd name="G3" fmla="*/ 10990 1 2"/>
              <a:gd name="G4" fmla="+- G3 10800 0"/>
              <a:gd name="G5" fmla="+- 21600 10990 17270"/>
              <a:gd name="G6" fmla="+- 17270 6405 0"/>
              <a:gd name="G7" fmla="*/ G6 1 2"/>
              <a:gd name="G8" fmla="*/ 1727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7270 1 2"/>
              <a:gd name="G15" fmla="+- G5 0 G4"/>
              <a:gd name="G16" fmla="+- G0 0 G4"/>
              <a:gd name="G17" fmla="*/ G2 G15 G16"/>
              <a:gd name="T0" fmla="*/ 16295 w 21600"/>
              <a:gd name="T1" fmla="*/ 0 h 21600"/>
              <a:gd name="T2" fmla="*/ 10990 w 21600"/>
              <a:gd name="T3" fmla="*/ 6405 h 21600"/>
              <a:gd name="T4" fmla="*/ 0 w 21600"/>
              <a:gd name="T5" fmla="*/ 20381 h 21600"/>
              <a:gd name="T6" fmla="*/ 8635 w 21600"/>
              <a:gd name="T7" fmla="*/ 21600 h 21600"/>
              <a:gd name="T8" fmla="*/ 17270 w 21600"/>
              <a:gd name="T9" fmla="*/ 14806 h 21600"/>
              <a:gd name="T10" fmla="*/ 21600 w 21600"/>
              <a:gd name="T11" fmla="*/ 6405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95" y="0"/>
                </a:moveTo>
                <a:lnTo>
                  <a:pt x="10990" y="6405"/>
                </a:lnTo>
                <a:lnTo>
                  <a:pt x="15320" y="6405"/>
                </a:lnTo>
                <a:lnTo>
                  <a:pt x="15320" y="19161"/>
                </a:lnTo>
                <a:lnTo>
                  <a:pt x="0" y="19161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442" name="AutoShape 74"/>
          <p:cNvSpPr>
            <a:spLocks noChangeArrowheads="1"/>
          </p:cNvSpPr>
          <p:nvPr/>
        </p:nvSpPr>
        <p:spPr bwMode="auto">
          <a:xfrm flipV="1">
            <a:off x="9538352" y="4149531"/>
            <a:ext cx="720725" cy="503237"/>
          </a:xfrm>
          <a:custGeom>
            <a:avLst/>
            <a:gdLst>
              <a:gd name="G0" fmla="+- 10990 0 0"/>
              <a:gd name="G1" fmla="+- 17270 0 0"/>
              <a:gd name="G2" fmla="+- 6405 0 0"/>
              <a:gd name="G3" fmla="*/ 10990 1 2"/>
              <a:gd name="G4" fmla="+- G3 10800 0"/>
              <a:gd name="G5" fmla="+- 21600 10990 17270"/>
              <a:gd name="G6" fmla="+- 17270 6405 0"/>
              <a:gd name="G7" fmla="*/ G6 1 2"/>
              <a:gd name="G8" fmla="*/ 1727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7270 1 2"/>
              <a:gd name="G15" fmla="+- G5 0 G4"/>
              <a:gd name="G16" fmla="+- G0 0 G4"/>
              <a:gd name="G17" fmla="*/ G2 G15 G16"/>
              <a:gd name="T0" fmla="*/ 16295 w 21600"/>
              <a:gd name="T1" fmla="*/ 0 h 21600"/>
              <a:gd name="T2" fmla="*/ 10990 w 21600"/>
              <a:gd name="T3" fmla="*/ 6405 h 21600"/>
              <a:gd name="T4" fmla="*/ 0 w 21600"/>
              <a:gd name="T5" fmla="*/ 20381 h 21600"/>
              <a:gd name="T6" fmla="*/ 8635 w 21600"/>
              <a:gd name="T7" fmla="*/ 21600 h 21600"/>
              <a:gd name="T8" fmla="*/ 17270 w 21600"/>
              <a:gd name="T9" fmla="*/ 14806 h 21600"/>
              <a:gd name="T10" fmla="*/ 21600 w 21600"/>
              <a:gd name="T11" fmla="*/ 6405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95" y="0"/>
                </a:moveTo>
                <a:lnTo>
                  <a:pt x="10990" y="6405"/>
                </a:lnTo>
                <a:lnTo>
                  <a:pt x="15320" y="6405"/>
                </a:lnTo>
                <a:lnTo>
                  <a:pt x="15320" y="19161"/>
                </a:lnTo>
                <a:lnTo>
                  <a:pt x="0" y="19161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443" name="AutoShape 75"/>
          <p:cNvSpPr>
            <a:spLocks noChangeArrowheads="1"/>
          </p:cNvSpPr>
          <p:nvPr/>
        </p:nvSpPr>
        <p:spPr bwMode="auto">
          <a:xfrm flipV="1">
            <a:off x="9743140" y="1710496"/>
            <a:ext cx="720725" cy="503237"/>
          </a:xfrm>
          <a:custGeom>
            <a:avLst/>
            <a:gdLst>
              <a:gd name="G0" fmla="+- 10847 0 0"/>
              <a:gd name="G1" fmla="+- 17270 0 0"/>
              <a:gd name="G2" fmla="+- 6405 0 0"/>
              <a:gd name="G3" fmla="*/ 10847 1 2"/>
              <a:gd name="G4" fmla="+- G3 10800 0"/>
              <a:gd name="G5" fmla="+- 21600 10847 17270"/>
              <a:gd name="G6" fmla="+- 17270 6405 0"/>
              <a:gd name="G7" fmla="*/ G6 1 2"/>
              <a:gd name="G8" fmla="*/ 1727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7270 1 2"/>
              <a:gd name="G15" fmla="+- G5 0 G4"/>
              <a:gd name="G16" fmla="+- G0 0 G4"/>
              <a:gd name="G17" fmla="*/ G2 G15 G16"/>
              <a:gd name="T0" fmla="*/ 16224 w 21600"/>
              <a:gd name="T1" fmla="*/ 0 h 21600"/>
              <a:gd name="T2" fmla="*/ 10847 w 21600"/>
              <a:gd name="T3" fmla="*/ 6405 h 21600"/>
              <a:gd name="T4" fmla="*/ 0 w 21600"/>
              <a:gd name="T5" fmla="*/ 20292 h 21600"/>
              <a:gd name="T6" fmla="*/ 8635 w 21600"/>
              <a:gd name="T7" fmla="*/ 21600 h 21600"/>
              <a:gd name="T8" fmla="*/ 17270 w 21600"/>
              <a:gd name="T9" fmla="*/ 14806 h 21600"/>
              <a:gd name="T10" fmla="*/ 21600 w 21600"/>
              <a:gd name="T11" fmla="*/ 6405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24" y="0"/>
                </a:moveTo>
                <a:lnTo>
                  <a:pt x="10847" y="6405"/>
                </a:lnTo>
                <a:lnTo>
                  <a:pt x="15177" y="6405"/>
                </a:lnTo>
                <a:lnTo>
                  <a:pt x="15177" y="18982"/>
                </a:lnTo>
                <a:lnTo>
                  <a:pt x="0" y="18982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444" name="AutoShape 76"/>
          <p:cNvSpPr>
            <a:spLocks noChangeArrowheads="1"/>
          </p:cNvSpPr>
          <p:nvPr/>
        </p:nvSpPr>
        <p:spPr bwMode="auto">
          <a:xfrm>
            <a:off x="9743140" y="1494596"/>
            <a:ext cx="1150937" cy="141287"/>
          </a:xfrm>
          <a:prstGeom prst="rightArrow">
            <a:avLst>
              <a:gd name="adj1" fmla="val 50000"/>
              <a:gd name="adj2" fmla="val 203652"/>
            </a:avLst>
          </a:prstGeom>
          <a:solidFill>
            <a:srgbClr val="00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465" name="AutoShape 97"/>
          <p:cNvSpPr>
            <a:spLocks noChangeArrowheads="1"/>
          </p:cNvSpPr>
          <p:nvPr/>
        </p:nvSpPr>
        <p:spPr bwMode="auto">
          <a:xfrm flipH="1">
            <a:off x="6751005" y="4148547"/>
            <a:ext cx="1079500" cy="144463"/>
          </a:xfrm>
          <a:prstGeom prst="rightArrow">
            <a:avLst>
              <a:gd name="adj1" fmla="val 50000"/>
              <a:gd name="adj2" fmla="val 186813"/>
            </a:avLst>
          </a:prstGeom>
          <a:solidFill>
            <a:srgbClr val="00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466" name="AutoShape 98"/>
          <p:cNvSpPr>
            <a:spLocks noChangeArrowheads="1"/>
          </p:cNvSpPr>
          <p:nvPr/>
        </p:nvSpPr>
        <p:spPr bwMode="auto">
          <a:xfrm flipH="1" flipV="1">
            <a:off x="6966903" y="4364444"/>
            <a:ext cx="792162" cy="503238"/>
          </a:xfrm>
          <a:custGeom>
            <a:avLst/>
            <a:gdLst>
              <a:gd name="G0" fmla="+- 10847 0 0"/>
              <a:gd name="G1" fmla="+- 17270 0 0"/>
              <a:gd name="G2" fmla="+- 6405 0 0"/>
              <a:gd name="G3" fmla="*/ 10847 1 2"/>
              <a:gd name="G4" fmla="+- G3 10800 0"/>
              <a:gd name="G5" fmla="+- 21600 10847 17270"/>
              <a:gd name="G6" fmla="+- 17270 6405 0"/>
              <a:gd name="G7" fmla="*/ G6 1 2"/>
              <a:gd name="G8" fmla="*/ 1727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7270 1 2"/>
              <a:gd name="G15" fmla="+- G5 0 G4"/>
              <a:gd name="G16" fmla="+- G0 0 G4"/>
              <a:gd name="G17" fmla="*/ G2 G15 G16"/>
              <a:gd name="T0" fmla="*/ 16224 w 21600"/>
              <a:gd name="T1" fmla="*/ 0 h 21600"/>
              <a:gd name="T2" fmla="*/ 10847 w 21600"/>
              <a:gd name="T3" fmla="*/ 6405 h 21600"/>
              <a:gd name="T4" fmla="*/ 0 w 21600"/>
              <a:gd name="T5" fmla="*/ 20292 h 21600"/>
              <a:gd name="T6" fmla="*/ 8635 w 21600"/>
              <a:gd name="T7" fmla="*/ 21600 h 21600"/>
              <a:gd name="T8" fmla="*/ 17270 w 21600"/>
              <a:gd name="T9" fmla="*/ 14806 h 21600"/>
              <a:gd name="T10" fmla="*/ 21600 w 21600"/>
              <a:gd name="T11" fmla="*/ 6405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24" y="0"/>
                </a:moveTo>
                <a:lnTo>
                  <a:pt x="10847" y="6405"/>
                </a:lnTo>
                <a:lnTo>
                  <a:pt x="15177" y="6405"/>
                </a:lnTo>
                <a:lnTo>
                  <a:pt x="15177" y="18982"/>
                </a:lnTo>
                <a:lnTo>
                  <a:pt x="0" y="18982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6467" name="Group 99"/>
          <p:cNvGrpSpPr/>
          <p:nvPr/>
        </p:nvGrpSpPr>
        <p:grpSpPr bwMode="auto">
          <a:xfrm>
            <a:off x="8112102" y="6443509"/>
            <a:ext cx="792163" cy="368300"/>
            <a:chOff x="4649" y="4020"/>
            <a:chExt cx="499" cy="232"/>
          </a:xfrm>
        </p:grpSpPr>
        <p:pic>
          <p:nvPicPr>
            <p:cNvPr id="186468" name="Picture 100" descr="78900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469" name="Text Box 101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 dirty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6530" name="Group 162"/>
          <p:cNvGrpSpPr/>
          <p:nvPr/>
        </p:nvGrpSpPr>
        <p:grpSpPr bwMode="auto">
          <a:xfrm>
            <a:off x="8879524" y="1062796"/>
            <a:ext cx="2717797" cy="1616075"/>
            <a:chOff x="249" y="2387"/>
            <a:chExt cx="1712" cy="1018"/>
          </a:xfrm>
        </p:grpSpPr>
        <p:sp>
          <p:nvSpPr>
            <p:cNvPr id="186531" name="Line 163"/>
            <p:cNvSpPr>
              <a:spLocks noChangeShapeType="1"/>
            </p:cNvSpPr>
            <p:nvPr/>
          </p:nvSpPr>
          <p:spPr bwMode="auto">
            <a:xfrm>
              <a:off x="1691" y="2387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32" name="Line 164"/>
            <p:cNvSpPr>
              <a:spLocks noChangeShapeType="1"/>
            </p:cNvSpPr>
            <p:nvPr/>
          </p:nvSpPr>
          <p:spPr bwMode="auto">
            <a:xfrm>
              <a:off x="1694" y="3067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33" name="Line 165"/>
            <p:cNvSpPr>
              <a:spLocks noChangeShapeType="1"/>
            </p:cNvSpPr>
            <p:nvPr/>
          </p:nvSpPr>
          <p:spPr bwMode="auto">
            <a:xfrm>
              <a:off x="371" y="3340"/>
              <a:ext cx="131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34" name="Line 166"/>
            <p:cNvSpPr>
              <a:spLocks noChangeShapeType="1"/>
            </p:cNvSpPr>
            <p:nvPr/>
          </p:nvSpPr>
          <p:spPr bwMode="auto">
            <a:xfrm>
              <a:off x="371" y="2387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35" name="Line 167"/>
            <p:cNvSpPr>
              <a:spLocks noChangeShapeType="1"/>
            </p:cNvSpPr>
            <p:nvPr/>
          </p:nvSpPr>
          <p:spPr bwMode="auto">
            <a:xfrm flipH="1">
              <a:off x="371" y="2886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36" name="Rectangle 168"/>
            <p:cNvSpPr>
              <a:spLocks noChangeArrowheads="1"/>
            </p:cNvSpPr>
            <p:nvPr/>
          </p:nvSpPr>
          <p:spPr bwMode="auto">
            <a:xfrm>
              <a:off x="1837" y="2704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537" name="Rectangle 169"/>
            <p:cNvSpPr>
              <a:spLocks noChangeArrowheads="1"/>
            </p:cNvSpPr>
            <p:nvPr/>
          </p:nvSpPr>
          <p:spPr bwMode="auto">
            <a:xfrm>
              <a:off x="536" y="2705"/>
              <a:ext cx="2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538" name="Rectangle 170"/>
            <p:cNvSpPr>
              <a:spLocks noChangeArrowheads="1"/>
            </p:cNvSpPr>
            <p:nvPr/>
          </p:nvSpPr>
          <p:spPr bwMode="auto">
            <a:xfrm>
              <a:off x="434" y="2477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539" name="Rectangle 171"/>
            <p:cNvSpPr>
              <a:spLocks noChangeArrowheads="1"/>
            </p:cNvSpPr>
            <p:nvPr/>
          </p:nvSpPr>
          <p:spPr bwMode="auto">
            <a:xfrm>
              <a:off x="389" y="2931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6540" name="Line 172"/>
            <p:cNvSpPr>
              <a:spLocks noChangeShapeType="1"/>
            </p:cNvSpPr>
            <p:nvPr/>
          </p:nvSpPr>
          <p:spPr bwMode="auto">
            <a:xfrm>
              <a:off x="371" y="2387"/>
              <a:ext cx="1311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6541" name="Group 173"/>
            <p:cNvGrpSpPr/>
            <p:nvPr/>
          </p:nvGrpSpPr>
          <p:grpSpPr bwMode="auto">
            <a:xfrm>
              <a:off x="249" y="2795"/>
              <a:ext cx="216" cy="90"/>
              <a:chOff x="4604" y="2478"/>
              <a:chExt cx="240" cy="90"/>
            </a:xfrm>
          </p:grpSpPr>
          <p:sp>
            <p:nvSpPr>
              <p:cNvPr id="186542" name="Line 174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43" name="Line 175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86544" name="Group 176"/>
            <p:cNvGrpSpPr/>
            <p:nvPr/>
          </p:nvGrpSpPr>
          <p:grpSpPr bwMode="auto">
            <a:xfrm rot="10800000">
              <a:off x="1684" y="2684"/>
              <a:ext cx="90" cy="363"/>
              <a:chOff x="1565" y="2614"/>
              <a:chExt cx="90" cy="486"/>
            </a:xfrm>
          </p:grpSpPr>
          <p:sp>
            <p:nvSpPr>
              <p:cNvPr id="186545" name="Arc 177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46" name="Arc 178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47" name="Arc 179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48" name="Arc 180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6549" name="Rectangle 181"/>
            <p:cNvSpPr>
              <a:spLocks noChangeArrowheads="1"/>
            </p:cNvSpPr>
            <p:nvPr/>
          </p:nvSpPr>
          <p:spPr bwMode="auto">
            <a:xfrm>
              <a:off x="839" y="326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550" name="Rectangle 182"/>
            <p:cNvSpPr>
              <a:spLocks noChangeArrowheads="1"/>
            </p:cNvSpPr>
            <p:nvPr/>
          </p:nvSpPr>
          <p:spPr bwMode="auto">
            <a:xfrm>
              <a:off x="884" y="3068"/>
              <a:ext cx="13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6551" name="Group 183"/>
          <p:cNvGrpSpPr/>
          <p:nvPr/>
        </p:nvGrpSpPr>
        <p:grpSpPr bwMode="auto">
          <a:xfrm>
            <a:off x="8890636" y="3717731"/>
            <a:ext cx="2717801" cy="1616075"/>
            <a:chOff x="249" y="2387"/>
            <a:chExt cx="1712" cy="1018"/>
          </a:xfrm>
        </p:grpSpPr>
        <p:sp>
          <p:nvSpPr>
            <p:cNvPr id="186552" name="Line 184"/>
            <p:cNvSpPr>
              <a:spLocks noChangeShapeType="1"/>
            </p:cNvSpPr>
            <p:nvPr/>
          </p:nvSpPr>
          <p:spPr bwMode="auto">
            <a:xfrm>
              <a:off x="1691" y="2387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53" name="Line 185"/>
            <p:cNvSpPr>
              <a:spLocks noChangeShapeType="1"/>
            </p:cNvSpPr>
            <p:nvPr/>
          </p:nvSpPr>
          <p:spPr bwMode="auto">
            <a:xfrm>
              <a:off x="1694" y="3067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54" name="Line 186"/>
            <p:cNvSpPr>
              <a:spLocks noChangeShapeType="1"/>
            </p:cNvSpPr>
            <p:nvPr/>
          </p:nvSpPr>
          <p:spPr bwMode="auto">
            <a:xfrm>
              <a:off x="371" y="3340"/>
              <a:ext cx="131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55" name="Line 187"/>
            <p:cNvSpPr>
              <a:spLocks noChangeShapeType="1"/>
            </p:cNvSpPr>
            <p:nvPr/>
          </p:nvSpPr>
          <p:spPr bwMode="auto">
            <a:xfrm>
              <a:off x="371" y="2387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56" name="Line 188"/>
            <p:cNvSpPr>
              <a:spLocks noChangeShapeType="1"/>
            </p:cNvSpPr>
            <p:nvPr/>
          </p:nvSpPr>
          <p:spPr bwMode="auto">
            <a:xfrm flipH="1">
              <a:off x="371" y="2886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57" name="Rectangle 189"/>
            <p:cNvSpPr>
              <a:spLocks noChangeArrowheads="1"/>
            </p:cNvSpPr>
            <p:nvPr/>
          </p:nvSpPr>
          <p:spPr bwMode="auto">
            <a:xfrm>
              <a:off x="1837" y="2704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558" name="Rectangle 190"/>
            <p:cNvSpPr>
              <a:spLocks noChangeArrowheads="1"/>
            </p:cNvSpPr>
            <p:nvPr/>
          </p:nvSpPr>
          <p:spPr bwMode="auto">
            <a:xfrm>
              <a:off x="536" y="2705"/>
              <a:ext cx="2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559" name="Rectangle 191"/>
            <p:cNvSpPr>
              <a:spLocks noChangeArrowheads="1"/>
            </p:cNvSpPr>
            <p:nvPr/>
          </p:nvSpPr>
          <p:spPr bwMode="auto">
            <a:xfrm>
              <a:off x="434" y="2477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560" name="Rectangle 192"/>
            <p:cNvSpPr>
              <a:spLocks noChangeArrowheads="1"/>
            </p:cNvSpPr>
            <p:nvPr/>
          </p:nvSpPr>
          <p:spPr bwMode="auto">
            <a:xfrm>
              <a:off x="389" y="2931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6561" name="Line 193"/>
            <p:cNvSpPr>
              <a:spLocks noChangeShapeType="1"/>
            </p:cNvSpPr>
            <p:nvPr/>
          </p:nvSpPr>
          <p:spPr bwMode="auto">
            <a:xfrm>
              <a:off x="371" y="2387"/>
              <a:ext cx="1311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6562" name="Group 194"/>
            <p:cNvGrpSpPr/>
            <p:nvPr/>
          </p:nvGrpSpPr>
          <p:grpSpPr bwMode="auto">
            <a:xfrm>
              <a:off x="249" y="2795"/>
              <a:ext cx="216" cy="90"/>
              <a:chOff x="4604" y="2478"/>
              <a:chExt cx="240" cy="90"/>
            </a:xfrm>
          </p:grpSpPr>
          <p:sp>
            <p:nvSpPr>
              <p:cNvPr id="186563" name="Line 195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64" name="Line 196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86565" name="Group 197"/>
            <p:cNvGrpSpPr/>
            <p:nvPr/>
          </p:nvGrpSpPr>
          <p:grpSpPr bwMode="auto">
            <a:xfrm rot="10800000">
              <a:off x="1684" y="2684"/>
              <a:ext cx="90" cy="363"/>
              <a:chOff x="1565" y="2614"/>
              <a:chExt cx="90" cy="486"/>
            </a:xfrm>
          </p:grpSpPr>
          <p:sp>
            <p:nvSpPr>
              <p:cNvPr id="186566" name="Arc 198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67" name="Arc 199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68" name="Arc 200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69" name="Arc 201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6570" name="Rectangle 202"/>
            <p:cNvSpPr>
              <a:spLocks noChangeArrowheads="1"/>
            </p:cNvSpPr>
            <p:nvPr/>
          </p:nvSpPr>
          <p:spPr bwMode="auto">
            <a:xfrm>
              <a:off x="839" y="326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571" name="Rectangle 203"/>
            <p:cNvSpPr>
              <a:spLocks noChangeArrowheads="1"/>
            </p:cNvSpPr>
            <p:nvPr/>
          </p:nvSpPr>
          <p:spPr bwMode="auto">
            <a:xfrm>
              <a:off x="884" y="3022"/>
              <a:ext cx="13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6572" name="Group 204"/>
          <p:cNvGrpSpPr/>
          <p:nvPr/>
        </p:nvGrpSpPr>
        <p:grpSpPr bwMode="auto">
          <a:xfrm>
            <a:off x="5742940" y="3861241"/>
            <a:ext cx="2717801" cy="1616075"/>
            <a:chOff x="249" y="2387"/>
            <a:chExt cx="1712" cy="1018"/>
          </a:xfrm>
        </p:grpSpPr>
        <p:sp>
          <p:nvSpPr>
            <p:cNvPr id="186573" name="Line 205"/>
            <p:cNvSpPr>
              <a:spLocks noChangeShapeType="1"/>
            </p:cNvSpPr>
            <p:nvPr/>
          </p:nvSpPr>
          <p:spPr bwMode="auto">
            <a:xfrm>
              <a:off x="1691" y="2387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74" name="Line 206"/>
            <p:cNvSpPr>
              <a:spLocks noChangeShapeType="1"/>
            </p:cNvSpPr>
            <p:nvPr/>
          </p:nvSpPr>
          <p:spPr bwMode="auto">
            <a:xfrm>
              <a:off x="1694" y="3067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75" name="Line 207"/>
            <p:cNvSpPr>
              <a:spLocks noChangeShapeType="1"/>
            </p:cNvSpPr>
            <p:nvPr/>
          </p:nvSpPr>
          <p:spPr bwMode="auto">
            <a:xfrm>
              <a:off x="371" y="3340"/>
              <a:ext cx="131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76" name="Line 208"/>
            <p:cNvSpPr>
              <a:spLocks noChangeShapeType="1"/>
            </p:cNvSpPr>
            <p:nvPr/>
          </p:nvSpPr>
          <p:spPr bwMode="auto">
            <a:xfrm>
              <a:off x="371" y="2387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77" name="Line 209"/>
            <p:cNvSpPr>
              <a:spLocks noChangeShapeType="1"/>
            </p:cNvSpPr>
            <p:nvPr/>
          </p:nvSpPr>
          <p:spPr bwMode="auto">
            <a:xfrm flipH="1">
              <a:off x="371" y="2886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578" name="Rectangle 210"/>
            <p:cNvSpPr>
              <a:spLocks noChangeArrowheads="1"/>
            </p:cNvSpPr>
            <p:nvPr/>
          </p:nvSpPr>
          <p:spPr bwMode="auto">
            <a:xfrm>
              <a:off x="1837" y="2704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579" name="Rectangle 211"/>
            <p:cNvSpPr>
              <a:spLocks noChangeArrowheads="1"/>
            </p:cNvSpPr>
            <p:nvPr/>
          </p:nvSpPr>
          <p:spPr bwMode="auto">
            <a:xfrm>
              <a:off x="536" y="2705"/>
              <a:ext cx="2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580" name="Rectangle 212"/>
            <p:cNvSpPr>
              <a:spLocks noChangeArrowheads="1"/>
            </p:cNvSpPr>
            <p:nvPr/>
          </p:nvSpPr>
          <p:spPr bwMode="auto">
            <a:xfrm>
              <a:off x="434" y="2477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581" name="Rectangle 213"/>
            <p:cNvSpPr>
              <a:spLocks noChangeArrowheads="1"/>
            </p:cNvSpPr>
            <p:nvPr/>
          </p:nvSpPr>
          <p:spPr bwMode="auto">
            <a:xfrm>
              <a:off x="389" y="2931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6582" name="Line 214"/>
            <p:cNvSpPr>
              <a:spLocks noChangeShapeType="1"/>
            </p:cNvSpPr>
            <p:nvPr/>
          </p:nvSpPr>
          <p:spPr bwMode="auto">
            <a:xfrm>
              <a:off x="371" y="2387"/>
              <a:ext cx="1311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6583" name="Group 215"/>
            <p:cNvGrpSpPr/>
            <p:nvPr/>
          </p:nvGrpSpPr>
          <p:grpSpPr bwMode="auto">
            <a:xfrm>
              <a:off x="249" y="2795"/>
              <a:ext cx="216" cy="90"/>
              <a:chOff x="4604" y="2478"/>
              <a:chExt cx="240" cy="90"/>
            </a:xfrm>
          </p:grpSpPr>
          <p:sp>
            <p:nvSpPr>
              <p:cNvPr id="186584" name="Line 216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85" name="Line 217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86586" name="Group 218"/>
            <p:cNvGrpSpPr/>
            <p:nvPr/>
          </p:nvGrpSpPr>
          <p:grpSpPr bwMode="auto">
            <a:xfrm rot="10800000">
              <a:off x="1684" y="2684"/>
              <a:ext cx="90" cy="363"/>
              <a:chOff x="1565" y="2614"/>
              <a:chExt cx="90" cy="486"/>
            </a:xfrm>
          </p:grpSpPr>
          <p:sp>
            <p:nvSpPr>
              <p:cNvPr id="186587" name="Arc 219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88" name="Arc 220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89" name="Arc 221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6590" name="Arc 222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6591" name="Rectangle 223"/>
            <p:cNvSpPr>
              <a:spLocks noChangeArrowheads="1"/>
            </p:cNvSpPr>
            <p:nvPr/>
          </p:nvSpPr>
          <p:spPr bwMode="auto">
            <a:xfrm>
              <a:off x="839" y="3269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6592" name="Rectangle 224"/>
            <p:cNvSpPr>
              <a:spLocks noChangeArrowheads="1"/>
            </p:cNvSpPr>
            <p:nvPr/>
          </p:nvSpPr>
          <p:spPr bwMode="auto">
            <a:xfrm>
              <a:off x="884" y="3022"/>
              <a:ext cx="13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5" name="Text Box 84"/>
          <p:cNvSpPr txBox="1">
            <a:spLocks noChangeArrowheads="1"/>
          </p:cNvSpPr>
          <p:nvPr/>
        </p:nvSpPr>
        <p:spPr bwMode="auto">
          <a:xfrm>
            <a:off x="9225650" y="3078683"/>
            <a:ext cx="239042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zh-CN" sz="24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减小</a:t>
            </a:r>
            <a:r>
              <a:rPr kumimoji="1"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增大</a:t>
            </a:r>
            <a:endParaRPr kumimoji="1" lang="zh-CN" altLang="en-US" sz="2400" b="1" i="1" baseline="-250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6" name="Text Box 85"/>
          <p:cNvSpPr txBox="1">
            <a:spLocks noChangeArrowheads="1"/>
          </p:cNvSpPr>
          <p:nvPr/>
        </p:nvSpPr>
        <p:spPr bwMode="auto">
          <a:xfrm>
            <a:off x="9204512" y="5775647"/>
            <a:ext cx="249369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zh-CN" sz="24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减小</a:t>
            </a:r>
            <a:r>
              <a:rPr kumimoji="1"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zh-CN" sz="24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减小</a:t>
            </a:r>
            <a:endParaRPr kumimoji="1"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7" name="Text Box 86"/>
          <p:cNvSpPr txBox="1">
            <a:spLocks noChangeArrowheads="1"/>
          </p:cNvSpPr>
          <p:nvPr/>
        </p:nvSpPr>
        <p:spPr bwMode="auto">
          <a:xfrm>
            <a:off x="5829988" y="5847511"/>
            <a:ext cx="279313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kumimoji="1" lang="zh-CN" altLang="en-US" sz="24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增大</a:t>
            </a:r>
            <a:r>
              <a:rPr kumimoji="1"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zh-CN" sz="24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减小</a:t>
            </a:r>
            <a:endParaRPr kumimoji="1"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1454494" y="3124816"/>
            <a:ext cx="46476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接连接符 111"/>
          <p:cNvCxnSpPr/>
          <p:nvPr/>
        </p:nvCxnSpPr>
        <p:spPr bwMode="auto">
          <a:xfrm>
            <a:off x="1926873" y="3112459"/>
            <a:ext cx="288581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直接连接符 112"/>
          <p:cNvCxnSpPr/>
          <p:nvPr/>
        </p:nvCxnSpPr>
        <p:spPr bwMode="auto">
          <a:xfrm>
            <a:off x="2235426" y="3114593"/>
            <a:ext cx="61859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1055709" y="5362282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思考：后面的情况如何？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 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能量转换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86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6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186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8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6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86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0" grpId="0"/>
      <p:bldP spid="186371" grpId="0" autoUpdateAnimBg="0"/>
      <p:bldP spid="186372" grpId="0" autoUpdateAnimBg="0"/>
      <p:bldP spid="186373" grpId="0" autoUpdateAnimBg="0" build="p"/>
      <p:bldP spid="186441" grpId="0" bldLvl="0" animBg="1"/>
      <p:bldP spid="186442" grpId="0" bldLvl="0" animBg="1"/>
      <p:bldP spid="186443" grpId="0" bldLvl="0" animBg="1"/>
      <p:bldP spid="186444" grpId="0" bldLvl="0" animBg="1"/>
      <p:bldP spid="186465" grpId="0" bldLvl="0" animBg="1"/>
      <p:bldP spid="186466" grpId="0" bldLvl="0" animBg="1"/>
      <p:bldP spid="105" grpId="0"/>
      <p:bldP spid="106" grpId="0"/>
      <p:bldP spid="107" grpId="0"/>
      <p:bldP spid="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 Box 2" descr="绿色大理石"/>
          <p:cNvSpPr txBox="1">
            <a:spLocks noChangeArrowheads="1"/>
          </p:cNvSpPr>
          <p:nvPr/>
        </p:nvSpPr>
        <p:spPr bwMode="auto">
          <a:xfrm>
            <a:off x="1991996" y="1696720"/>
            <a:ext cx="2592388" cy="52197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特例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 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时</a:t>
            </a:r>
            <a:endParaRPr kumimoji="1" lang="zh-CN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4886325" y="1482090"/>
          <a:ext cx="5295900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50" name="公式" r:id="rId2" imgW="3009900" imgH="622300" progId="Equation.3">
                  <p:embed/>
                </p:oleObj>
              </mc:Choice>
              <mc:Fallback>
                <p:oleObj name="公式" r:id="rId2" imgW="3009900" imgH="622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1482090"/>
                        <a:ext cx="5295900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6" name="Object 4"/>
          <p:cNvGraphicFramePr>
            <a:graphicFrameLocks noChangeAspect="1"/>
          </p:cNvGraphicFramePr>
          <p:nvPr/>
        </p:nvGraphicFramePr>
        <p:xfrm>
          <a:off x="2137105" y="2492727"/>
          <a:ext cx="4071937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51" name="Equation" r:id="rId4" imgW="2120900" imgH="876300" progId="Equation.DSMT4">
                  <p:embed/>
                </p:oleObj>
              </mc:Choice>
              <mc:Fallback>
                <p:oleObj name="Equation" r:id="rId4" imgW="2120900" imgH="876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7105" y="2492727"/>
                        <a:ext cx="4071937" cy="169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7" name="Text Box 5"/>
          <p:cNvSpPr txBox="1">
            <a:spLocks noChangeArrowheads="1"/>
          </p:cNvSpPr>
          <p:nvPr/>
        </p:nvSpPr>
        <p:spPr bwMode="auto">
          <a:xfrm>
            <a:off x="7392670" y="2707005"/>
            <a:ext cx="18376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8000" rIns="198000">
            <a:spAutoFit/>
          </a:bodyPr>
          <a:lstStyle/>
          <a:p>
            <a:pPr eaLnBrk="0" hangingPunct="0"/>
            <a:r>
              <a:rPr kumimoji="1" lang="zh-CN" altLang="en-US" dirty="0">
                <a:latin typeface="Times New Roman" panose="02020603050405020304" pitchFamily="18" charset="0"/>
              </a:rPr>
              <a:t>等幅振荡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87398" name="Group 6"/>
          <p:cNvGrpSpPr/>
          <p:nvPr/>
        </p:nvGrpSpPr>
        <p:grpSpPr bwMode="auto">
          <a:xfrm>
            <a:off x="2424113" y="4504407"/>
            <a:ext cx="3581400" cy="1481138"/>
            <a:chOff x="897" y="2503"/>
            <a:chExt cx="2256" cy="933"/>
          </a:xfrm>
        </p:grpSpPr>
        <p:grpSp>
          <p:nvGrpSpPr>
            <p:cNvPr id="187399" name="Group 7"/>
            <p:cNvGrpSpPr/>
            <p:nvPr/>
          </p:nvGrpSpPr>
          <p:grpSpPr bwMode="auto">
            <a:xfrm>
              <a:off x="897" y="2651"/>
              <a:ext cx="2256" cy="785"/>
              <a:chOff x="2976" y="1375"/>
              <a:chExt cx="2256" cy="785"/>
            </a:xfrm>
          </p:grpSpPr>
          <p:sp>
            <p:nvSpPr>
              <p:cNvPr id="187400" name="Freeform 8"/>
              <p:cNvSpPr/>
              <p:nvPr/>
            </p:nvSpPr>
            <p:spPr bwMode="auto">
              <a:xfrm>
                <a:off x="3066" y="1375"/>
                <a:ext cx="1868" cy="785"/>
              </a:xfrm>
              <a:custGeom>
                <a:avLst/>
                <a:gdLst>
                  <a:gd name="T0" fmla="*/ 0 w 1868"/>
                  <a:gd name="T1" fmla="*/ 403 h 785"/>
                  <a:gd name="T2" fmla="*/ 63 w 1868"/>
                  <a:gd name="T3" fmla="*/ 262 h 785"/>
                  <a:gd name="T4" fmla="*/ 135 w 1868"/>
                  <a:gd name="T5" fmla="*/ 141 h 785"/>
                  <a:gd name="T6" fmla="*/ 190 w 1868"/>
                  <a:gd name="T7" fmla="*/ 60 h 785"/>
                  <a:gd name="T8" fmla="*/ 256 w 1868"/>
                  <a:gd name="T9" fmla="*/ 7 h 785"/>
                  <a:gd name="T10" fmla="*/ 332 w 1868"/>
                  <a:gd name="T11" fmla="*/ 17 h 785"/>
                  <a:gd name="T12" fmla="*/ 406 w 1868"/>
                  <a:gd name="T13" fmla="*/ 75 h 785"/>
                  <a:gd name="T14" fmla="*/ 496 w 1868"/>
                  <a:gd name="T15" fmla="*/ 206 h 785"/>
                  <a:gd name="T16" fmla="*/ 569 w 1868"/>
                  <a:gd name="T17" fmla="*/ 353 h 785"/>
                  <a:gd name="T18" fmla="*/ 695 w 1868"/>
                  <a:gd name="T19" fmla="*/ 585 h 785"/>
                  <a:gd name="T20" fmla="*/ 812 w 1868"/>
                  <a:gd name="T21" fmla="*/ 730 h 785"/>
                  <a:gd name="T22" fmla="*/ 948 w 1868"/>
                  <a:gd name="T23" fmla="*/ 774 h 785"/>
                  <a:gd name="T24" fmla="*/ 1083 w 1868"/>
                  <a:gd name="T25" fmla="*/ 665 h 785"/>
                  <a:gd name="T26" fmla="*/ 1218 w 1868"/>
                  <a:gd name="T27" fmla="*/ 424 h 785"/>
                  <a:gd name="T28" fmla="*/ 1354 w 1868"/>
                  <a:gd name="T29" fmla="*/ 184 h 785"/>
                  <a:gd name="T30" fmla="*/ 1444 w 1868"/>
                  <a:gd name="T31" fmla="*/ 75 h 785"/>
                  <a:gd name="T32" fmla="*/ 1516 w 1868"/>
                  <a:gd name="T33" fmla="*/ 43 h 785"/>
                  <a:gd name="T34" fmla="*/ 1579 w 1868"/>
                  <a:gd name="T35" fmla="*/ 54 h 785"/>
                  <a:gd name="T36" fmla="*/ 1670 w 1868"/>
                  <a:gd name="T37" fmla="*/ 119 h 785"/>
                  <a:gd name="T38" fmla="*/ 1868 w 1868"/>
                  <a:gd name="T39" fmla="*/ 401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68" h="785">
                    <a:moveTo>
                      <a:pt x="0" y="403"/>
                    </a:moveTo>
                    <a:cubicBezTo>
                      <a:pt x="10" y="379"/>
                      <a:pt x="40" y="306"/>
                      <a:pt x="63" y="262"/>
                    </a:cubicBezTo>
                    <a:cubicBezTo>
                      <a:pt x="86" y="218"/>
                      <a:pt x="115" y="174"/>
                      <a:pt x="135" y="141"/>
                    </a:cubicBezTo>
                    <a:cubicBezTo>
                      <a:pt x="156" y="107"/>
                      <a:pt x="170" y="82"/>
                      <a:pt x="190" y="60"/>
                    </a:cubicBezTo>
                    <a:cubicBezTo>
                      <a:pt x="210" y="38"/>
                      <a:pt x="232" y="14"/>
                      <a:pt x="256" y="7"/>
                    </a:cubicBezTo>
                    <a:cubicBezTo>
                      <a:pt x="280" y="0"/>
                      <a:pt x="307" y="6"/>
                      <a:pt x="332" y="17"/>
                    </a:cubicBezTo>
                    <a:cubicBezTo>
                      <a:pt x="357" y="28"/>
                      <a:pt x="379" y="43"/>
                      <a:pt x="406" y="75"/>
                    </a:cubicBezTo>
                    <a:cubicBezTo>
                      <a:pt x="433" y="107"/>
                      <a:pt x="469" y="160"/>
                      <a:pt x="496" y="206"/>
                    </a:cubicBezTo>
                    <a:cubicBezTo>
                      <a:pt x="524" y="252"/>
                      <a:pt x="536" y="290"/>
                      <a:pt x="569" y="353"/>
                    </a:cubicBezTo>
                    <a:cubicBezTo>
                      <a:pt x="602" y="416"/>
                      <a:pt x="654" y="522"/>
                      <a:pt x="695" y="585"/>
                    </a:cubicBezTo>
                    <a:cubicBezTo>
                      <a:pt x="735" y="648"/>
                      <a:pt x="770" y="699"/>
                      <a:pt x="812" y="730"/>
                    </a:cubicBezTo>
                    <a:cubicBezTo>
                      <a:pt x="855" y="762"/>
                      <a:pt x="903" y="785"/>
                      <a:pt x="948" y="774"/>
                    </a:cubicBezTo>
                    <a:cubicBezTo>
                      <a:pt x="993" y="763"/>
                      <a:pt x="1038" y="723"/>
                      <a:pt x="1083" y="665"/>
                    </a:cubicBezTo>
                    <a:cubicBezTo>
                      <a:pt x="1128" y="607"/>
                      <a:pt x="1173" y="505"/>
                      <a:pt x="1218" y="424"/>
                    </a:cubicBezTo>
                    <a:cubicBezTo>
                      <a:pt x="1264" y="344"/>
                      <a:pt x="1316" y="243"/>
                      <a:pt x="1354" y="184"/>
                    </a:cubicBezTo>
                    <a:cubicBezTo>
                      <a:pt x="1391" y="126"/>
                      <a:pt x="1417" y="99"/>
                      <a:pt x="1444" y="75"/>
                    </a:cubicBezTo>
                    <a:cubicBezTo>
                      <a:pt x="1471" y="52"/>
                      <a:pt x="1494" y="47"/>
                      <a:pt x="1516" y="43"/>
                    </a:cubicBezTo>
                    <a:cubicBezTo>
                      <a:pt x="1539" y="40"/>
                      <a:pt x="1554" y="40"/>
                      <a:pt x="1579" y="54"/>
                    </a:cubicBezTo>
                    <a:cubicBezTo>
                      <a:pt x="1605" y="66"/>
                      <a:pt x="1622" y="61"/>
                      <a:pt x="1670" y="119"/>
                    </a:cubicBezTo>
                    <a:cubicBezTo>
                      <a:pt x="1718" y="176"/>
                      <a:pt x="1827" y="342"/>
                      <a:pt x="1868" y="401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01" name="Line 9"/>
              <p:cNvSpPr>
                <a:spLocks noChangeShapeType="1"/>
              </p:cNvSpPr>
              <p:nvPr/>
            </p:nvSpPr>
            <p:spPr bwMode="auto">
              <a:xfrm>
                <a:off x="2976" y="1776"/>
                <a:ext cx="2256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02" name="Text Box 10"/>
              <p:cNvSpPr txBox="1">
                <a:spLocks noChangeArrowheads="1"/>
              </p:cNvSpPr>
              <p:nvPr/>
            </p:nvSpPr>
            <p:spPr bwMode="auto">
              <a:xfrm>
                <a:off x="4969" y="1786"/>
                <a:ext cx="168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i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7403" name="Line 11"/>
            <p:cNvSpPr>
              <a:spLocks noChangeShapeType="1"/>
            </p:cNvSpPr>
            <p:nvPr/>
          </p:nvSpPr>
          <p:spPr bwMode="auto">
            <a:xfrm flipV="1">
              <a:off x="1260" y="2503"/>
              <a:ext cx="0" cy="90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7404" name="Line 12"/>
          <p:cNvSpPr>
            <a:spLocks noChangeShapeType="1"/>
          </p:cNvSpPr>
          <p:nvPr/>
        </p:nvSpPr>
        <p:spPr bwMode="auto">
          <a:xfrm>
            <a:off x="6456697" y="2922588"/>
            <a:ext cx="720725" cy="0"/>
          </a:xfrm>
          <a:prstGeom prst="line">
            <a:avLst/>
          </a:prstGeom>
          <a:noFill/>
          <a:ln w="76200">
            <a:solidFill>
              <a:srgbClr val="33CC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87405" name="Group 13"/>
          <p:cNvGrpSpPr/>
          <p:nvPr/>
        </p:nvGrpSpPr>
        <p:grpSpPr bwMode="auto">
          <a:xfrm>
            <a:off x="9840881" y="6446871"/>
            <a:ext cx="792162" cy="368300"/>
            <a:chOff x="5193" y="4020"/>
            <a:chExt cx="499" cy="232"/>
          </a:xfrm>
        </p:grpSpPr>
        <p:pic>
          <p:nvPicPr>
            <p:cNvPr id="187406" name="Picture 14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407" name="Text Box 1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5216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下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7408" name="Group 16"/>
          <p:cNvGrpSpPr/>
          <p:nvPr/>
        </p:nvGrpSpPr>
        <p:grpSpPr bwMode="auto">
          <a:xfrm>
            <a:off x="8977281" y="6446871"/>
            <a:ext cx="792162" cy="368300"/>
            <a:chOff x="4649" y="4020"/>
            <a:chExt cx="499" cy="232"/>
          </a:xfrm>
        </p:grpSpPr>
        <p:pic>
          <p:nvPicPr>
            <p:cNvPr id="187409" name="Picture 17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410" name="Text Box 18">
              <a:hlinkClick r:id="" action="ppaction://hlinkshowjump?jump=previousslide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上 页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sp>
        <p:nvSpPr>
          <p:cNvPr id="187432" name="Text Box 40"/>
          <p:cNvSpPr txBox="1">
            <a:spLocks noChangeArrowheads="1"/>
          </p:cNvSpPr>
          <p:nvPr/>
        </p:nvSpPr>
        <p:spPr bwMode="auto">
          <a:xfrm>
            <a:off x="2566998" y="5012407"/>
            <a:ext cx="35877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0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endParaRPr lang="en-US" altLang="zh-CN" sz="2000" b="0" i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187433" name="Group 41"/>
          <p:cNvGrpSpPr/>
          <p:nvPr/>
        </p:nvGrpSpPr>
        <p:grpSpPr bwMode="auto">
          <a:xfrm>
            <a:off x="8112102" y="6446871"/>
            <a:ext cx="792163" cy="368300"/>
            <a:chOff x="4649" y="4020"/>
            <a:chExt cx="499" cy="232"/>
          </a:xfrm>
        </p:grpSpPr>
        <p:pic>
          <p:nvPicPr>
            <p:cNvPr id="187434" name="Picture 42" descr="7890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4066"/>
              <a:ext cx="499" cy="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435" name="Text Box 43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72" y="4020"/>
              <a:ext cx="44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800" b="0">
                  <a:solidFill>
                    <a:schemeClr val="bg1"/>
                  </a:solidFill>
                  <a:latin typeface="隶书" pitchFamily="49" charset="-122"/>
                  <a:ea typeface="隶书" pitchFamily="49" charset="-122"/>
                </a:rPr>
                <a:t>返 回</a:t>
              </a:r>
              <a:endParaRPr kumimoji="1" lang="zh-CN" altLang="en-US" sz="1800" b="0">
                <a:solidFill>
                  <a:schemeClr val="bg1"/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87441" name="Group 49"/>
          <p:cNvGrpSpPr/>
          <p:nvPr/>
        </p:nvGrpSpPr>
        <p:grpSpPr bwMode="auto">
          <a:xfrm>
            <a:off x="7239929" y="4436110"/>
            <a:ext cx="2651122" cy="1512888"/>
            <a:chOff x="3239" y="2478"/>
            <a:chExt cx="1670" cy="953"/>
          </a:xfrm>
        </p:grpSpPr>
        <p:grpSp>
          <p:nvGrpSpPr>
            <p:cNvPr id="187412" name="Group 20"/>
            <p:cNvGrpSpPr/>
            <p:nvPr/>
          </p:nvGrpSpPr>
          <p:grpSpPr bwMode="auto">
            <a:xfrm>
              <a:off x="3833" y="2795"/>
              <a:ext cx="725" cy="272"/>
              <a:chOff x="3833" y="2795"/>
              <a:chExt cx="725" cy="272"/>
            </a:xfrm>
          </p:grpSpPr>
          <p:sp>
            <p:nvSpPr>
              <p:cNvPr id="187413" name="Line 21"/>
              <p:cNvSpPr>
                <a:spLocks noChangeShapeType="1"/>
              </p:cNvSpPr>
              <p:nvPr/>
            </p:nvSpPr>
            <p:spPr bwMode="auto">
              <a:xfrm>
                <a:off x="3878" y="2795"/>
                <a:ext cx="680" cy="0"/>
              </a:xfrm>
              <a:prstGeom prst="line">
                <a:avLst/>
              </a:prstGeom>
              <a:noFill/>
              <a:ln w="57150">
                <a:solidFill>
                  <a:srgbClr val="00CC66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414" name="Line 22"/>
              <p:cNvSpPr>
                <a:spLocks noChangeShapeType="1"/>
              </p:cNvSpPr>
              <p:nvPr/>
            </p:nvSpPr>
            <p:spPr bwMode="auto">
              <a:xfrm>
                <a:off x="3833" y="3067"/>
                <a:ext cx="680" cy="0"/>
              </a:xfrm>
              <a:prstGeom prst="line">
                <a:avLst/>
              </a:prstGeom>
              <a:noFill/>
              <a:ln w="57150">
                <a:solidFill>
                  <a:srgbClr val="00CC66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7415" name="Line 23"/>
            <p:cNvSpPr>
              <a:spLocks noChangeShapeType="1"/>
            </p:cNvSpPr>
            <p:nvPr/>
          </p:nvSpPr>
          <p:spPr bwMode="auto">
            <a:xfrm>
              <a:off x="4681" y="2478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416" name="Line 24"/>
            <p:cNvSpPr>
              <a:spLocks noChangeShapeType="1"/>
            </p:cNvSpPr>
            <p:nvPr/>
          </p:nvSpPr>
          <p:spPr bwMode="auto">
            <a:xfrm>
              <a:off x="4684" y="3158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417" name="Line 25"/>
            <p:cNvSpPr>
              <a:spLocks noChangeShapeType="1"/>
            </p:cNvSpPr>
            <p:nvPr/>
          </p:nvSpPr>
          <p:spPr bwMode="auto">
            <a:xfrm>
              <a:off x="3361" y="3431"/>
              <a:ext cx="131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418" name="Line 26"/>
            <p:cNvSpPr>
              <a:spLocks noChangeShapeType="1"/>
            </p:cNvSpPr>
            <p:nvPr/>
          </p:nvSpPr>
          <p:spPr bwMode="auto">
            <a:xfrm>
              <a:off x="3361" y="2478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419" name="Line 27"/>
            <p:cNvSpPr>
              <a:spLocks noChangeShapeType="1"/>
            </p:cNvSpPr>
            <p:nvPr/>
          </p:nvSpPr>
          <p:spPr bwMode="auto">
            <a:xfrm flipH="1">
              <a:off x="3361" y="2977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420" name="Rectangle 28"/>
            <p:cNvSpPr>
              <a:spLocks noChangeArrowheads="1"/>
            </p:cNvSpPr>
            <p:nvPr/>
          </p:nvSpPr>
          <p:spPr bwMode="auto">
            <a:xfrm>
              <a:off x="4785" y="2795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7421" name="Rectangle 29"/>
            <p:cNvSpPr>
              <a:spLocks noChangeArrowheads="1"/>
            </p:cNvSpPr>
            <p:nvPr/>
          </p:nvSpPr>
          <p:spPr bwMode="auto">
            <a:xfrm>
              <a:off x="3526" y="2796"/>
              <a:ext cx="28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7422" name="Rectangle 30"/>
            <p:cNvSpPr>
              <a:spLocks noChangeArrowheads="1"/>
            </p:cNvSpPr>
            <p:nvPr/>
          </p:nvSpPr>
          <p:spPr bwMode="auto">
            <a:xfrm>
              <a:off x="3424" y="2568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7423" name="Rectangle 31"/>
            <p:cNvSpPr>
              <a:spLocks noChangeArrowheads="1"/>
            </p:cNvSpPr>
            <p:nvPr/>
          </p:nvSpPr>
          <p:spPr bwMode="auto">
            <a:xfrm>
              <a:off x="3379" y="3022"/>
              <a:ext cx="11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altLang="zh-CN" b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kumimoji="1" lang="en-US" altLang="zh-CN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7424" name="Line 32"/>
            <p:cNvSpPr>
              <a:spLocks noChangeShapeType="1"/>
            </p:cNvSpPr>
            <p:nvPr/>
          </p:nvSpPr>
          <p:spPr bwMode="auto">
            <a:xfrm>
              <a:off x="3361" y="2478"/>
              <a:ext cx="1311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7425" name="Group 33"/>
            <p:cNvGrpSpPr/>
            <p:nvPr/>
          </p:nvGrpSpPr>
          <p:grpSpPr bwMode="auto">
            <a:xfrm>
              <a:off x="3239" y="2886"/>
              <a:ext cx="216" cy="90"/>
              <a:chOff x="4604" y="2478"/>
              <a:chExt cx="240" cy="90"/>
            </a:xfrm>
          </p:grpSpPr>
          <p:sp>
            <p:nvSpPr>
              <p:cNvPr id="187426" name="Line 34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27" name="Line 35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87436" name="Group 44"/>
            <p:cNvGrpSpPr/>
            <p:nvPr/>
          </p:nvGrpSpPr>
          <p:grpSpPr bwMode="auto">
            <a:xfrm rot="10800000">
              <a:off x="4674" y="2775"/>
              <a:ext cx="90" cy="363"/>
              <a:chOff x="1565" y="2614"/>
              <a:chExt cx="90" cy="486"/>
            </a:xfrm>
          </p:grpSpPr>
          <p:sp>
            <p:nvSpPr>
              <p:cNvPr id="187437" name="Arc 45"/>
              <p:cNvSpPr/>
              <p:nvPr/>
            </p:nvSpPr>
            <p:spPr bwMode="auto">
              <a:xfrm rot="21600000" flipH="1" flipV="1">
                <a:off x="1565" y="2860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38" name="Arc 46"/>
              <p:cNvSpPr/>
              <p:nvPr/>
            </p:nvSpPr>
            <p:spPr bwMode="auto">
              <a:xfrm rot="21600000" flipH="1" flipV="1">
                <a:off x="1565" y="2737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39" name="Arc 47"/>
              <p:cNvSpPr/>
              <p:nvPr/>
            </p:nvSpPr>
            <p:spPr bwMode="auto">
              <a:xfrm rot="21600000" flipH="1" flipV="1">
                <a:off x="1565" y="261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40" name="Arc 48"/>
              <p:cNvSpPr/>
              <p:nvPr/>
            </p:nvSpPr>
            <p:spPr bwMode="auto">
              <a:xfrm rot="21600000" flipH="1" flipV="1">
                <a:off x="1565" y="2984"/>
                <a:ext cx="90" cy="116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3300190" y="4438224"/>
            <a:ext cx="16548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r>
              <a:rPr lang="zh-CN" alt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4817" y="3484474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零阻尼</a:t>
            </a:r>
            <a:endParaRPr lang="zh-CN" altLang="en-US" b="0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altLang="zh-CN" sz="800"/>
              <a:t>  </a:t>
            </a:r>
            <a:r>
              <a:rPr lang="en-US" altLang="zh-CN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电阻为零的情况</a:t>
            </a:r>
            <a:endParaRPr lang="zh-CN" altLang="en-US" sz="3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0"/>
                                        <p:tgtEl>
                                          <p:spTgt spid="18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8740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87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8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bldLvl="0" animBg="1"/>
      <p:bldP spid="187397" grpId="0" autoUpdateAnimBg="0" build="p"/>
      <p:bldP spid="187404" grpId="0" bldLvl="0" animBg="1"/>
      <p:bldP spid="187432" grpId="0" bldLvl="0" animBg="1"/>
      <p:bldP spid="2" grpId="0"/>
      <p:bldP spid="3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PP_MARK_KEY" val="71093a5d-5910-42b7-b092-f6bfbc195566"/>
  <p:tag name="COMMONDATA" val="eyJoZGlkIjoiMmI1YmRmYjZjOWE0NmM0OTExNDI3NzNmYjgxYWQ0NGUifQ==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panose="020B0604020202020204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panose="020B0604020202020204" pitchFamily="34" charset="0"/>
            <a:ea typeface="楷体_GB2312" pitchFamily="49" charset="-122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="0" dirty="0" smtClean="0">
            <a:solidFill>
              <a:srgbClr val="FF0000"/>
            </a:solidFill>
            <a:latin typeface="华文行楷" panose="02010800040101010101" pitchFamily="2" charset="-122"/>
            <a:ea typeface="华文行楷" panose="02010800040101010101" pitchFamily="2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19114</Words>
  <Application>WPS 演示</Application>
  <PresentationFormat>全屏显示(4:3)</PresentationFormat>
  <Paragraphs>6465</Paragraphs>
  <Slides>184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10</vt:i4>
      </vt:variant>
      <vt:variant>
        <vt:lpstr>嵌入 OLE 服务器</vt:lpstr>
      </vt:variant>
      <vt:variant>
        <vt:i4>634</vt:i4>
      </vt:variant>
      <vt:variant>
        <vt:lpstr>幻灯片标题</vt:lpstr>
      </vt:variant>
      <vt:variant>
        <vt:i4>184</vt:i4>
      </vt:variant>
    </vt:vector>
  </HeadingPairs>
  <TitlesOfParts>
    <vt:vector size="853" baseType="lpstr">
      <vt:lpstr>Arial</vt:lpstr>
      <vt:lpstr>宋体</vt:lpstr>
      <vt:lpstr>Wingdings</vt:lpstr>
      <vt:lpstr>楷体_GB2312</vt:lpstr>
      <vt:lpstr>新宋体</vt:lpstr>
      <vt:lpstr>华文行楷</vt:lpstr>
      <vt:lpstr>微软雅黑</vt:lpstr>
      <vt:lpstr>华文行楷</vt:lpstr>
      <vt:lpstr>Wingdings</vt:lpstr>
      <vt:lpstr>Calibri</vt:lpstr>
      <vt:lpstr>Times New Roman</vt:lpstr>
      <vt:lpstr>隶书</vt:lpstr>
      <vt:lpstr>Monotype Sorts</vt:lpstr>
      <vt:lpstr>仿宋_GB2312</vt:lpstr>
      <vt:lpstr>仿宋</vt:lpstr>
      <vt:lpstr>Symbol</vt:lpstr>
      <vt:lpstr>Arial Unicode MS</vt:lpstr>
      <vt:lpstr>黑体</vt:lpstr>
      <vt:lpstr>Arial</vt:lpstr>
      <vt:lpstr>Times New Roman</vt:lpstr>
      <vt:lpstr>Verdana</vt:lpstr>
      <vt:lpstr>Cambria Math</vt:lpstr>
      <vt:lpstr>Cambria Math</vt:lpstr>
      <vt:lpstr>华文楷体</vt:lpstr>
      <vt:lpstr>Calibri Light</vt:lpstr>
      <vt:lpstr>默认设计模板</vt:lpstr>
      <vt:lpstr>2_自定义设计方案</vt:lpstr>
      <vt:lpstr>自定义设计方案</vt:lpstr>
      <vt:lpstr>1_自定义设计方案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第七章 一阶电路和二阶的时域分析</vt:lpstr>
      <vt:lpstr>本章重点</vt:lpstr>
      <vt:lpstr>7.1 动态电路的方程及其初始条件</vt:lpstr>
      <vt:lpstr>      高压电路中的断路器</vt:lpstr>
      <vt:lpstr>      电阻电路的过渡状态 </vt:lpstr>
      <vt:lpstr>      电容电路的过渡状态</vt:lpstr>
      <vt:lpstr>      电感电路的过渡状态</vt:lpstr>
      <vt:lpstr>      断电时的过压过流现象</vt:lpstr>
      <vt:lpstr>      产生过渡过程的原因</vt:lpstr>
      <vt:lpstr>      RC电路的方程</vt:lpstr>
      <vt:lpstr>      RL电路的方程</vt:lpstr>
      <vt:lpstr>     一阶电路的电路方程</vt:lpstr>
      <vt:lpstr>      RLC电路方程</vt:lpstr>
      <vt:lpstr>      动态电路的微分方程</vt:lpstr>
      <vt:lpstr>      动态电路的分析方法</vt:lpstr>
      <vt:lpstr>       动态分析和稳态分析的区别</vt:lpstr>
      <vt:lpstr>      电路的初始条件</vt:lpstr>
      <vt:lpstr>      解电路方程的数学方法</vt:lpstr>
      <vt:lpstr>      电容的初始条件</vt:lpstr>
      <vt:lpstr>      电感的初始条件</vt:lpstr>
      <vt:lpstr>      换路定律</vt:lpstr>
      <vt:lpstr>      求初值例1</vt:lpstr>
      <vt:lpstr>      求初值例2</vt:lpstr>
      <vt:lpstr>      求初始值步骤</vt:lpstr>
      <vt:lpstr>      求初值例3</vt:lpstr>
      <vt:lpstr>      求初值例4</vt:lpstr>
      <vt:lpstr>      求初值例5</vt:lpstr>
      <vt:lpstr>第七章作业（1）</vt:lpstr>
      <vt:lpstr>7.2 一阶电路的零输入响应</vt:lpstr>
      <vt:lpstr>      RC电路的零输入响应</vt:lpstr>
      <vt:lpstr>      电压电流衰减规律</vt:lpstr>
      <vt:lpstr>      时间常数的物理意义</vt:lpstr>
      <vt:lpstr>      时间常数的工程意义</vt:lpstr>
      <vt:lpstr>      时间常数的几何意义</vt:lpstr>
      <vt:lpstr>      能量的释放和吸收</vt:lpstr>
      <vt:lpstr>      RC电路零输入响应例1</vt:lpstr>
      <vt:lpstr>      例1解</vt:lpstr>
      <vt:lpstr>      RC电路零输入响应例2</vt:lpstr>
      <vt:lpstr>      例2解</vt:lpstr>
      <vt:lpstr>      例2解续</vt:lpstr>
      <vt:lpstr>      RL电路的零输入响应</vt:lpstr>
      <vt:lpstr>      电流电压衰减规律</vt:lpstr>
      <vt:lpstr>      时间常数的物理意义</vt:lpstr>
      <vt:lpstr>      能量的释放和吸收</vt:lpstr>
      <vt:lpstr>      RL电路零输入响应例1</vt:lpstr>
      <vt:lpstr>      RL电路零输入响应例2</vt:lpstr>
      <vt:lpstr>      RL电路零输入响应例2解续</vt:lpstr>
      <vt:lpstr>      含受控源电路零输入响应例</vt:lpstr>
      <vt:lpstr>      一阶电路零输入响应小结</vt:lpstr>
      <vt:lpstr>      一阶电路零输入响应小结续</vt:lpstr>
      <vt:lpstr>第七章作业（2）</vt:lpstr>
      <vt:lpstr>7.3 一阶电路的零状态响应</vt:lpstr>
      <vt:lpstr>      RC电路的零状态响应</vt:lpstr>
      <vt:lpstr>      RC电路零状态响应续1</vt:lpstr>
      <vt:lpstr>      RC电路零状态响应续2</vt:lpstr>
      <vt:lpstr>      RC电路零状态响应续3</vt:lpstr>
      <vt:lpstr>      RC电路零状态响应例  </vt:lpstr>
      <vt:lpstr>      RL电路的零状态响应</vt:lpstr>
      <vt:lpstr>      RL电路的零状态响应续</vt:lpstr>
      <vt:lpstr>      RL电路零状态响应例1</vt:lpstr>
      <vt:lpstr>      RL电路零状态响应例2</vt:lpstr>
      <vt:lpstr>      含受控源电路的零状态响应例1</vt:lpstr>
      <vt:lpstr>      例1续</vt:lpstr>
      <vt:lpstr>      含受控源电路的零状态响应例2</vt:lpstr>
      <vt:lpstr>      例2续</vt:lpstr>
      <vt:lpstr>第七章作业（3）</vt:lpstr>
      <vt:lpstr>7.4 一阶电路的全响应</vt:lpstr>
      <vt:lpstr>      RC电路的全响应</vt:lpstr>
      <vt:lpstr>      全响应的第一种分解方式</vt:lpstr>
      <vt:lpstr>      全响应的第二种分解方式</vt:lpstr>
      <vt:lpstr>      零状态响应+零输入响应</vt:lpstr>
      <vt:lpstr>      RL电路全响应例</vt:lpstr>
      <vt:lpstr>      RC电路全响应例</vt:lpstr>
      <vt:lpstr>      三要素法</vt:lpstr>
      <vt:lpstr>      三要素法续</vt:lpstr>
      <vt:lpstr>      三要素法例1</vt:lpstr>
      <vt:lpstr>      三要素法例2解法1</vt:lpstr>
      <vt:lpstr>      三要素法例2解法2</vt:lpstr>
      <vt:lpstr>      三要素法例3</vt:lpstr>
      <vt:lpstr>      三要素法例4</vt:lpstr>
      <vt:lpstr>      三要素法例5</vt:lpstr>
      <vt:lpstr>      三要素法例5续1</vt:lpstr>
      <vt:lpstr>      三要素法例5续2</vt:lpstr>
      <vt:lpstr>第七章作业（4）</vt:lpstr>
      <vt:lpstr>7-5 二阶电路的零输入响应</vt:lpstr>
      <vt:lpstr>      解二阶微分方程</vt:lpstr>
      <vt:lpstr>      零输入响应的三种情况</vt:lpstr>
      <vt:lpstr>      一、过阻尼</vt:lpstr>
      <vt:lpstr>      电容电压波形</vt:lpstr>
      <vt:lpstr>      电流波形</vt:lpstr>
      <vt:lpstr>      电感电压波形</vt:lpstr>
      <vt:lpstr>      极值时间点推导</vt:lpstr>
      <vt:lpstr>      能量转换关系</vt:lpstr>
      <vt:lpstr>      二、欠阻尼</vt:lpstr>
      <vt:lpstr>      电容电压表达式推导</vt:lpstr>
      <vt:lpstr>      电容电压波形</vt:lpstr>
      <vt:lpstr>      电流波形电感电压表达式</vt:lpstr>
      <vt:lpstr>      能量转换</vt:lpstr>
      <vt:lpstr>      电阻为零的情况</vt:lpstr>
      <vt:lpstr>      三、临界阻尼</vt:lpstr>
      <vt:lpstr>      电压电流表达式</vt:lpstr>
      <vt:lpstr>      电容电压表达式汇总</vt:lpstr>
      <vt:lpstr>      二阶电路零输入响应例</vt:lpstr>
      <vt:lpstr>      二阶电路零输入响应例续</vt:lpstr>
      <vt:lpstr>7-6 二阶电路的零状态响应和全响应</vt:lpstr>
      <vt:lpstr>      电容电压表达式</vt:lpstr>
      <vt:lpstr>      二阶电路零状态响应例</vt:lpstr>
      <vt:lpstr>      例续1</vt:lpstr>
      <vt:lpstr>      例续2</vt:lpstr>
      <vt:lpstr>      二阶电路全响应例</vt:lpstr>
      <vt:lpstr>      例续1</vt:lpstr>
      <vt:lpstr>      例续2</vt:lpstr>
      <vt:lpstr>      例续3</vt:lpstr>
      <vt:lpstr>      正确理解二阶电路</vt:lpstr>
      <vt:lpstr>      求二阶电路全响应步骤</vt:lpstr>
      <vt:lpstr>第七章作业（5）</vt:lpstr>
      <vt:lpstr>7-7 一阶电路和二阶电路的阶跃响应</vt:lpstr>
      <vt:lpstr>      单位阶跃函数的作用</vt:lpstr>
      <vt:lpstr>      单位阶跃函数的作用续</vt:lpstr>
      <vt:lpstr>      用单位阶跃函数表示复杂信号举例</vt:lpstr>
      <vt:lpstr>      阶跃函数举例续1</vt:lpstr>
      <vt:lpstr>      阶跃函数举例续2</vt:lpstr>
      <vt:lpstr>      一阶电路的阶跃响应</vt:lpstr>
      <vt:lpstr>      阶跃响应的数学意义</vt:lpstr>
      <vt:lpstr>      延迟阶跃响应</vt:lpstr>
      <vt:lpstr>      一阶电路阶跃响应例1</vt:lpstr>
      <vt:lpstr>      例1续1</vt:lpstr>
      <vt:lpstr>      例1续2</vt:lpstr>
      <vt:lpstr>      例1续3</vt:lpstr>
      <vt:lpstr>      例1续4</vt:lpstr>
      <vt:lpstr>      例1解法2</vt:lpstr>
      <vt:lpstr>      一阶电路阶跃响应例2</vt:lpstr>
      <vt:lpstr>      例2续1</vt:lpstr>
      <vt:lpstr>      例2续2</vt:lpstr>
      <vt:lpstr>      例2解法2</vt:lpstr>
      <vt:lpstr>      二阶电路的阶跃响应例</vt:lpstr>
      <vt:lpstr>      例解续1</vt:lpstr>
      <vt:lpstr>      例解续2</vt:lpstr>
      <vt:lpstr>7-8 一阶电路和二阶电路的冲激响应</vt:lpstr>
      <vt:lpstr>      延迟冲激函数</vt:lpstr>
      <vt:lpstr>      冲激函数的性质1</vt:lpstr>
      <vt:lpstr>      冲激函数的性质2</vt:lpstr>
      <vt:lpstr>      一阶电路冲激响应例1</vt:lpstr>
      <vt:lpstr>      例1续1</vt:lpstr>
      <vt:lpstr>      例1续2</vt:lpstr>
      <vt:lpstr>      一阶电路冲激响应例2</vt:lpstr>
      <vt:lpstr>      例2续1</vt:lpstr>
      <vt:lpstr>      例2续2</vt:lpstr>
      <vt:lpstr>      阶跃响应与冲激响应的关系</vt:lpstr>
      <vt:lpstr>      证明</vt:lpstr>
      <vt:lpstr>      一阶电路冲激响应例3</vt:lpstr>
      <vt:lpstr>      例3续1</vt:lpstr>
      <vt:lpstr>      例3续2</vt:lpstr>
      <vt:lpstr>      二阶电路冲激响应例</vt:lpstr>
      <vt:lpstr>      例续1</vt:lpstr>
      <vt:lpstr>      例续2</vt:lpstr>
      <vt:lpstr>第七章作业（6）</vt:lpstr>
      <vt:lpstr>*7-9  卷积积分</vt:lpstr>
      <vt:lpstr>      卷积积分性质的证明</vt:lpstr>
      <vt:lpstr>      卷积积分的应用</vt:lpstr>
      <vt:lpstr>       续1</vt:lpstr>
      <vt:lpstr>      续2</vt:lpstr>
      <vt:lpstr>      续3</vt:lpstr>
      <vt:lpstr>      卷积积分例1</vt:lpstr>
      <vt:lpstr>      例1续</vt:lpstr>
      <vt:lpstr>      卷积积分例2</vt:lpstr>
      <vt:lpstr>      例2续</vt:lpstr>
      <vt:lpstr>*7-10  状态方程</vt:lpstr>
      <vt:lpstr>      状态变量法</vt:lpstr>
      <vt:lpstr>      状态变量法例</vt:lpstr>
      <vt:lpstr>      例续</vt:lpstr>
      <vt:lpstr>      状态方程的列写</vt:lpstr>
      <vt:lpstr>      状态方程的矩阵形式</vt:lpstr>
      <vt:lpstr>      状态方程的一般形式</vt:lpstr>
      <vt:lpstr>      输出方程</vt:lpstr>
      <vt:lpstr>      状态方程例</vt:lpstr>
      <vt:lpstr>      例续1</vt:lpstr>
      <vt:lpstr>      例续2</vt:lpstr>
      <vt:lpstr>*7-11 动态电路时域分析中的几个问题</vt:lpstr>
      <vt:lpstr>      非常态网络1</vt:lpstr>
      <vt:lpstr>      非常态网络2</vt:lpstr>
      <vt:lpstr>      动态电路中初始值的计算</vt:lpstr>
      <vt:lpstr>      换路定则不成立的情况</vt:lpstr>
      <vt:lpstr>       换路定则不成立情况下求初值方法</vt:lpstr>
    </vt:vector>
  </TitlesOfParts>
  <Company>xjtu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wzy</dc:creator>
  <cp:lastModifiedBy>linco</cp:lastModifiedBy>
  <cp:revision>949</cp:revision>
  <dcterms:created xsi:type="dcterms:W3CDTF">2002-08-11T02:46:00Z</dcterms:created>
  <dcterms:modified xsi:type="dcterms:W3CDTF">2023-05-08T10:23:29Z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03FF576CEA414655AF1D4F34A5AFBD80</vt:lpwstr>
  </property>
  <property fmtid="{D5CDD505-2E9C-101B-9397-08002B2CF9AE}" pid="3" name="KSOProductBuildVer">
    <vt:lpwstr>2052-11.1.0.14036</vt:lpwstr>
  </property>
</Properties>
</file>